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582"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34F1E5F-8F7C-4ABD-BFAF-66A6E99FAD54}"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954410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4F1E5F-8F7C-4ABD-BFAF-66A6E99FAD54}"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1246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4F1E5F-8F7C-4ABD-BFAF-66A6E99FAD54}"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814303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4F1E5F-8F7C-4ABD-BFAF-66A6E99FAD54}"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500314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4F1E5F-8F7C-4ABD-BFAF-66A6E99FAD54}"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262534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34F1E5F-8F7C-4ABD-BFAF-66A6E99FAD54}"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55963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34F1E5F-8F7C-4ABD-BFAF-66A6E99FAD54}" type="datetimeFigureOut">
              <a:rPr lang="en-GB" smtClean="0"/>
              <a:t>06/10/2021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2371301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34F1E5F-8F7C-4ABD-BFAF-66A6E99FAD54}" type="datetimeFigureOut">
              <a:rPr lang="en-GB" smtClean="0"/>
              <a:t>06/10/2021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013863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F1E5F-8F7C-4ABD-BFAF-66A6E99FAD54}" type="datetimeFigureOut">
              <a:rPr lang="en-GB" smtClean="0"/>
              <a:t>06/10/2021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1906040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4F1E5F-8F7C-4ABD-BFAF-66A6E99FAD54}"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2556563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4F1E5F-8F7C-4ABD-BFAF-66A6E99FAD54}"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22432D-A92B-4A5C-9448-B70B54978B3D}" type="slidenum">
              <a:rPr lang="en-GB" smtClean="0"/>
              <a:t>‹#›</a:t>
            </a:fld>
            <a:endParaRPr lang="en-GB"/>
          </a:p>
        </p:txBody>
      </p:sp>
    </p:spTree>
    <p:extLst>
      <p:ext uri="{BB962C8B-B14F-4D97-AF65-F5344CB8AC3E}">
        <p14:creationId xmlns:p14="http://schemas.microsoft.com/office/powerpoint/2010/main" val="3883257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4F1E5F-8F7C-4ABD-BFAF-66A6E99FAD54}" type="datetimeFigureOut">
              <a:rPr lang="en-GB" smtClean="0"/>
              <a:t>06/10/2021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432D-A92B-4A5C-9448-B70B54978B3D}" type="slidenum">
              <a:rPr lang="en-GB" smtClean="0"/>
              <a:t>‹#›</a:t>
            </a:fld>
            <a:endParaRPr lang="en-GB"/>
          </a:p>
        </p:txBody>
      </p:sp>
    </p:spTree>
    <p:extLst>
      <p:ext uri="{BB962C8B-B14F-4D97-AF65-F5344CB8AC3E}">
        <p14:creationId xmlns:p14="http://schemas.microsoft.com/office/powerpoint/2010/main" val="2944450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package" Target="../embeddings/Microsoft_Word_Document1.docx"/><Relationship Id="rId7"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image" Target="../media/image4.wmf"/><Relationship Id="rId5" Type="http://schemas.openxmlformats.org/officeDocument/2006/relationships/package" Target="../embeddings/Microsoft_Word_Document2.docx"/><Relationship Id="rId10" Type="http://schemas.openxmlformats.org/officeDocument/2006/relationships/package" Target="../embeddings/Microsoft_Word_Document4.docx"/><Relationship Id="rId4" Type="http://schemas.openxmlformats.org/officeDocument/2006/relationships/image" Target="../media/image1.wmf"/><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CYP_IntCommissioning@lincolnshire.gov.uk"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3384" y="1700808"/>
            <a:ext cx="8291264" cy="5184576"/>
          </a:xfrm>
        </p:spPr>
        <p:txBody>
          <a:bodyPr>
            <a:normAutofit fontScale="32500" lnSpcReduction="20000"/>
          </a:bodyPr>
          <a:lstStyle/>
          <a:p>
            <a:pPr marL="0" lvl="0" indent="0">
              <a:buNone/>
            </a:pPr>
            <a:r>
              <a:rPr lang="en-GB" sz="8600" b="1" u="sng" dirty="0"/>
              <a:t>Key messages:</a:t>
            </a:r>
          </a:p>
          <a:p>
            <a:pPr lvl="0"/>
            <a:r>
              <a:rPr lang="en-GB" sz="6200" dirty="0"/>
              <a:t>There is a new referral process for all CYP (New referral forms and information sheets). This has resulted in fewer referrals declined due to insufficient information (and therefore reduction in delays to accessing the service).</a:t>
            </a:r>
          </a:p>
          <a:p>
            <a:r>
              <a:rPr lang="en-GB" sz="6200" dirty="0">
                <a:latin typeface="Calibri" panose="020F0502020204030204" pitchFamily="34" charset="0"/>
                <a:ea typeface="Calibri" panose="020F0502020204030204" pitchFamily="34" charset="0"/>
              </a:rPr>
              <a:t>Once a new referral has been accepted as meeting the threshold for a specialist community paediatric </a:t>
            </a:r>
            <a:r>
              <a:rPr lang="en-GB" sz="6200" dirty="0" smtClean="0">
                <a:latin typeface="Calibri" panose="020F0502020204030204" pitchFamily="34" charset="0"/>
                <a:ea typeface="Calibri" panose="020F0502020204030204" pitchFamily="34" charset="0"/>
              </a:rPr>
              <a:t>assessment, </a:t>
            </a:r>
            <a:r>
              <a:rPr lang="en-GB" sz="6200" dirty="0">
                <a:latin typeface="Calibri" panose="020F0502020204030204" pitchFamily="34" charset="0"/>
                <a:ea typeface="Calibri" panose="020F0502020204030204" pitchFamily="34" charset="0"/>
              </a:rPr>
              <a:t>each child/young person is assigned into one of three pathways based on the information provided. This could be for an assessment of ASD</a:t>
            </a:r>
            <a:r>
              <a:rPr lang="en-GB" sz="6200" dirty="0" smtClean="0">
                <a:latin typeface="Calibri" panose="020F0502020204030204" pitchFamily="34" charset="0"/>
                <a:ea typeface="Calibri" panose="020F0502020204030204" pitchFamily="34" charset="0"/>
              </a:rPr>
              <a:t>/ ADHD</a:t>
            </a:r>
            <a:r>
              <a:rPr lang="en-GB" sz="6200" dirty="0">
                <a:latin typeface="Calibri" panose="020F0502020204030204" pitchFamily="34" charset="0"/>
                <a:ea typeface="Calibri" panose="020F0502020204030204" pitchFamily="34" charset="0"/>
              </a:rPr>
              <a:t>/ NDD disorder but this does not dictate the diagnostic outcome and many children will pass between these pathways.</a:t>
            </a:r>
            <a:endParaRPr lang="en-GB" sz="6200" dirty="0"/>
          </a:p>
          <a:p>
            <a:pPr lvl="0"/>
            <a:r>
              <a:rPr lang="en-GB" sz="6200" dirty="0"/>
              <a:t>Since implementation of the new process, waiting times for an autism specific assessment have reduced.</a:t>
            </a:r>
          </a:p>
          <a:p>
            <a:pPr lvl="0"/>
            <a:r>
              <a:rPr lang="en-GB" sz="6200" dirty="0"/>
              <a:t>Evaluation of the new process demonstrates that referrals from schools provide a more thorough account of CYP’s needs and support already in place and are therefore less likely to be declined due to insufficient information. Additionally, it facilitates early assignment to the correct assessment pathway.</a:t>
            </a:r>
          </a:p>
          <a:p>
            <a:pPr marL="0" lvl="0" indent="0">
              <a:buNone/>
            </a:pPr>
            <a:endParaRPr lang="en-GB" b="1" u="sng" dirty="0"/>
          </a:p>
        </p:txBody>
      </p:sp>
      <p:sp>
        <p:nvSpPr>
          <p:cNvPr id="15" name="AutoShape 4" descr="How to Insert a Tick Symbol In Microsoft Word - Simul Doc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AutoShape 6" descr="How to Insert a Tick Symbol In Microsoft Word - Simul Doc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p:nvPr/>
        </p:nvSpPr>
        <p:spPr>
          <a:xfrm>
            <a:off x="1115616" y="476672"/>
            <a:ext cx="6802311" cy="1077218"/>
          </a:xfrm>
          <a:prstGeom prst="rect">
            <a:avLst/>
          </a:prstGeom>
        </p:spPr>
        <p:txBody>
          <a:bodyPr wrap="none">
            <a:spAutoFit/>
          </a:bodyPr>
          <a:lstStyle/>
          <a:p>
            <a:pPr algn="ctr"/>
            <a:r>
              <a:rPr lang="en-GB" sz="3200" b="1" u="sng" dirty="0" smtClean="0"/>
              <a:t>NEW PROCESS: Referrals for a</a:t>
            </a:r>
          </a:p>
          <a:p>
            <a:pPr algn="ctr"/>
            <a:r>
              <a:rPr lang="en-GB" sz="3200" b="1" u="sng" dirty="0" smtClean="0"/>
              <a:t>CYP Community Paediatric Assessment</a:t>
            </a:r>
            <a:endParaRPr lang="en-GB" sz="3200" dirty="0"/>
          </a:p>
        </p:txBody>
      </p:sp>
    </p:spTree>
    <p:extLst>
      <p:ext uri="{BB962C8B-B14F-4D97-AF65-F5344CB8AC3E}">
        <p14:creationId xmlns:p14="http://schemas.microsoft.com/office/powerpoint/2010/main" val="1565999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0EE42F9-7B68-4F65-A3D0-B4A50D3DCDF1}"/>
              </a:ext>
            </a:extLst>
          </p:cNvPr>
          <p:cNvSpPr>
            <a:spLocks noGrp="1"/>
          </p:cNvSpPr>
          <p:nvPr>
            <p:ph idx="1"/>
          </p:nvPr>
        </p:nvSpPr>
        <p:spPr>
          <a:xfrm>
            <a:off x="251520" y="476672"/>
            <a:ext cx="8496944" cy="6048672"/>
          </a:xfrm>
        </p:spPr>
        <p:txBody>
          <a:bodyPr>
            <a:normAutofit/>
          </a:bodyPr>
          <a:lstStyle/>
          <a:p>
            <a:pPr marL="0" lvl="0" indent="0">
              <a:buNone/>
            </a:pPr>
            <a:r>
              <a:rPr lang="en-GB" sz="2400" b="1" u="sng" dirty="0">
                <a:solidFill>
                  <a:prstClr val="black"/>
                </a:solidFill>
              </a:rPr>
              <a:t>Proposed plan:</a:t>
            </a:r>
            <a:endParaRPr lang="en-GB" sz="2400" dirty="0">
              <a:solidFill>
                <a:prstClr val="black"/>
              </a:solidFill>
            </a:endParaRPr>
          </a:p>
          <a:p>
            <a:pPr lvl="0"/>
            <a:r>
              <a:rPr lang="en-GB" sz="1800" dirty="0">
                <a:solidFill>
                  <a:prstClr val="black"/>
                </a:solidFill>
              </a:rPr>
              <a:t>Schools will become the primary source of all referrals for all referrals into the service. Schools are best placed to know the child's needs, and how these impact on their behaviours within school and at home.</a:t>
            </a:r>
          </a:p>
          <a:p>
            <a:pPr lvl="0"/>
            <a:r>
              <a:rPr lang="en-GB" sz="1800" dirty="0">
                <a:solidFill>
                  <a:prstClr val="black"/>
                </a:solidFill>
              </a:rPr>
              <a:t>GPs would be asked to re-route CYP to schools for them to lead on making referrals to Community Paediatrics.</a:t>
            </a:r>
          </a:p>
          <a:p>
            <a:r>
              <a:rPr lang="en-GB" sz="1800" dirty="0">
                <a:solidFill>
                  <a:prstClr val="black"/>
                </a:solidFill>
              </a:rPr>
              <a:t>GP’s will </a:t>
            </a:r>
            <a:r>
              <a:rPr lang="en-GB" sz="1800" dirty="0" smtClean="0">
                <a:solidFill>
                  <a:prstClr val="black"/>
                </a:solidFill>
              </a:rPr>
              <a:t>still </a:t>
            </a:r>
            <a:r>
              <a:rPr lang="en-GB" sz="1800" dirty="0">
                <a:solidFill>
                  <a:prstClr val="black"/>
                </a:solidFill>
              </a:rPr>
              <a:t>make </a:t>
            </a:r>
            <a:r>
              <a:rPr lang="en-GB" sz="1800" dirty="0"/>
              <a:t>referrals into the service for C</a:t>
            </a:r>
            <a:r>
              <a:rPr lang="en-GB" sz="1800" dirty="0">
                <a:latin typeface="Calibri" panose="020F0502020204030204" pitchFamily="34" charset="0"/>
                <a:ea typeface="Calibri" panose="020F0502020204030204" pitchFamily="34" charset="0"/>
              </a:rPr>
              <a:t>hildren/young people moving into area with a known need/diagnosis requiring follow up and babies/toddlers with complex medical/health needs, </a:t>
            </a:r>
            <a:r>
              <a:rPr lang="en-GB" sz="1800" dirty="0" err="1">
                <a:latin typeface="Calibri" panose="020F0502020204030204" pitchFamily="34" charset="0"/>
                <a:ea typeface="Calibri" panose="020F0502020204030204" pitchFamily="34" charset="0"/>
              </a:rPr>
              <a:t>inc</a:t>
            </a:r>
            <a:r>
              <a:rPr lang="en-GB" sz="1800" dirty="0">
                <a:latin typeface="Calibri" panose="020F0502020204030204" pitchFamily="34" charset="0"/>
                <a:ea typeface="Calibri" panose="020F0502020204030204" pitchFamily="34" charset="0"/>
              </a:rPr>
              <a:t> genetic syndromes. </a:t>
            </a:r>
            <a:r>
              <a:rPr lang="en-GB" sz="1800" dirty="0">
                <a:solidFill>
                  <a:prstClr val="black"/>
                </a:solidFill>
              </a:rPr>
              <a:t>Also, referrals to the Neurodevelopmental pathway will still come from GP’s.</a:t>
            </a:r>
          </a:p>
          <a:p>
            <a:pPr lvl="0"/>
            <a:r>
              <a:rPr lang="en-GB" sz="1800" dirty="0" smtClean="0"/>
              <a:t>If </a:t>
            </a:r>
            <a:r>
              <a:rPr lang="en-GB" sz="1800" dirty="0"/>
              <a:t>a CYP is out of education, referrals </a:t>
            </a:r>
            <a:r>
              <a:rPr lang="en-GB" sz="1800" dirty="0">
                <a:solidFill>
                  <a:prstClr val="black"/>
                </a:solidFill>
              </a:rPr>
              <a:t>on the same forms can be made, by Health Visitor, Family Health Worker </a:t>
            </a:r>
            <a:r>
              <a:rPr lang="en-GB" sz="1800" dirty="0" smtClean="0">
                <a:solidFill>
                  <a:prstClr val="black"/>
                </a:solidFill>
              </a:rPr>
              <a:t>or </a:t>
            </a:r>
            <a:r>
              <a:rPr lang="en-GB" sz="1800" dirty="0">
                <a:solidFill>
                  <a:prstClr val="black"/>
                </a:solidFill>
              </a:rPr>
              <a:t>GP.</a:t>
            </a:r>
          </a:p>
          <a:p>
            <a:pPr lvl="0"/>
            <a:r>
              <a:rPr lang="en-GB" sz="1800" dirty="0" smtClean="0">
                <a:solidFill>
                  <a:prstClr val="black"/>
                </a:solidFill>
              </a:rPr>
              <a:t>There </a:t>
            </a:r>
            <a:r>
              <a:rPr lang="en-GB" sz="1800" dirty="0">
                <a:solidFill>
                  <a:prstClr val="black"/>
                </a:solidFill>
              </a:rPr>
              <a:t>are new, simplified referral forms which need to be </a:t>
            </a:r>
            <a:r>
              <a:rPr lang="en-GB" sz="1800" b="1" dirty="0">
                <a:solidFill>
                  <a:prstClr val="black"/>
                </a:solidFill>
              </a:rPr>
              <a:t>fully completed </a:t>
            </a:r>
            <a:r>
              <a:rPr lang="en-GB" sz="1800" dirty="0">
                <a:solidFill>
                  <a:prstClr val="black"/>
                </a:solidFill>
              </a:rPr>
              <a:t>and</a:t>
            </a:r>
            <a:r>
              <a:rPr lang="en-GB" sz="1800" b="1" dirty="0">
                <a:solidFill>
                  <a:prstClr val="black"/>
                </a:solidFill>
              </a:rPr>
              <a:t> submitted alongside the referral </a:t>
            </a:r>
            <a:r>
              <a:rPr lang="en-GB" sz="1800" dirty="0">
                <a:solidFill>
                  <a:prstClr val="black"/>
                </a:solidFill>
              </a:rPr>
              <a:t>in order to be considered. These are the only forms accepted for a referral into the service. Submitting a referral in an alternative format will result in the referral being returned and will lead to a delay in CYP accessing a service.</a:t>
            </a:r>
          </a:p>
          <a:p>
            <a:endParaRPr lang="en-GB" sz="2800" dirty="0"/>
          </a:p>
        </p:txBody>
      </p:sp>
      <p:graphicFrame>
        <p:nvGraphicFramePr>
          <p:cNvPr id="4" name="Object 3"/>
          <p:cNvGraphicFramePr>
            <a:graphicFrameLocks noChangeAspect="1"/>
          </p:cNvGraphicFramePr>
          <p:nvPr>
            <p:extLst>
              <p:ext uri="{D42A27DB-BD31-4B8C-83A1-F6EECF244321}">
                <p14:modId xmlns:p14="http://schemas.microsoft.com/office/powerpoint/2010/main" val="1269766708"/>
              </p:ext>
            </p:extLst>
          </p:nvPr>
        </p:nvGraphicFramePr>
        <p:xfrm>
          <a:off x="1156327" y="5696175"/>
          <a:ext cx="1033265" cy="882580"/>
        </p:xfrm>
        <a:graphic>
          <a:graphicData uri="http://schemas.openxmlformats.org/presentationml/2006/ole">
            <mc:AlternateContent xmlns:mc="http://schemas.openxmlformats.org/markup-compatibility/2006">
              <mc:Choice xmlns:v="urn:schemas-microsoft-com:vml" Requires="v">
                <p:oleObj spid="_x0000_s2061" name="Document" showAsIcon="1" r:id="rId3" imgW="914400" imgH="781200" progId="Word.Document.12">
                  <p:embed/>
                </p:oleObj>
              </mc:Choice>
              <mc:Fallback>
                <p:oleObj name="Document" showAsIcon="1" r:id="rId3" imgW="914400" imgH="781200" progId="Word.Document.12">
                  <p:embed/>
                  <p:pic>
                    <p:nvPicPr>
                      <p:cNvPr id="0" name=""/>
                      <p:cNvPicPr/>
                      <p:nvPr/>
                    </p:nvPicPr>
                    <p:blipFill>
                      <a:blip r:embed="rId4"/>
                      <a:stretch>
                        <a:fillRect/>
                      </a:stretch>
                    </p:blipFill>
                    <p:spPr>
                      <a:xfrm>
                        <a:off x="1156327" y="5696175"/>
                        <a:ext cx="1033265" cy="88258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101923862"/>
              </p:ext>
            </p:extLst>
          </p:nvPr>
        </p:nvGraphicFramePr>
        <p:xfrm>
          <a:off x="2972929" y="5764014"/>
          <a:ext cx="914400" cy="781050"/>
        </p:xfrm>
        <a:graphic>
          <a:graphicData uri="http://schemas.openxmlformats.org/presentationml/2006/ole">
            <mc:AlternateContent xmlns:mc="http://schemas.openxmlformats.org/markup-compatibility/2006">
              <mc:Choice xmlns:v="urn:schemas-microsoft-com:vml" Requires="v">
                <p:oleObj spid="_x0000_s2062" name="Document" showAsIcon="1" r:id="rId5" imgW="914400" imgH="781200" progId="Word.Document.12">
                  <p:embed/>
                </p:oleObj>
              </mc:Choice>
              <mc:Fallback>
                <p:oleObj name="Document" showAsIcon="1" r:id="rId5" imgW="914400" imgH="781200" progId="Word.Document.12">
                  <p:embed/>
                  <p:pic>
                    <p:nvPicPr>
                      <p:cNvPr id="0" name=""/>
                      <p:cNvPicPr/>
                      <p:nvPr/>
                    </p:nvPicPr>
                    <p:blipFill>
                      <a:blip r:embed="rId6"/>
                      <a:stretch>
                        <a:fillRect/>
                      </a:stretch>
                    </p:blipFill>
                    <p:spPr>
                      <a:xfrm>
                        <a:off x="2972929" y="5764014"/>
                        <a:ext cx="914400" cy="781050"/>
                      </a:xfrm>
                      <a:prstGeom prst="rect">
                        <a:avLst/>
                      </a:prstGeom>
                    </p:spPr>
                  </p:pic>
                </p:oleObj>
              </mc:Fallback>
            </mc:AlternateContent>
          </a:graphicData>
        </a:graphic>
      </p:graphicFrame>
      <p:sp>
        <p:nvSpPr>
          <p:cNvPr id="6" name="TextBox 5"/>
          <p:cNvSpPr txBox="1"/>
          <p:nvPr/>
        </p:nvSpPr>
        <p:spPr>
          <a:xfrm>
            <a:off x="2972929" y="6110426"/>
            <a:ext cx="1257280" cy="523220"/>
          </a:xfrm>
          <a:prstGeom prst="rect">
            <a:avLst/>
          </a:prstGeom>
          <a:solidFill>
            <a:schemeClr val="bg1"/>
          </a:solidFill>
        </p:spPr>
        <p:txBody>
          <a:bodyPr wrap="square" rtlCol="0">
            <a:spAutoFit/>
          </a:bodyPr>
          <a:lstStyle/>
          <a:p>
            <a:r>
              <a:rPr lang="en-GB" sz="1400" dirty="0"/>
              <a:t>Parental Questionnaire</a:t>
            </a:r>
          </a:p>
        </p:txBody>
      </p:sp>
      <p:graphicFrame>
        <p:nvGraphicFramePr>
          <p:cNvPr id="7" name="Object 6"/>
          <p:cNvGraphicFramePr>
            <a:graphicFrameLocks noChangeAspect="1"/>
          </p:cNvGraphicFramePr>
          <p:nvPr>
            <p:extLst>
              <p:ext uri="{D42A27DB-BD31-4B8C-83A1-F6EECF244321}">
                <p14:modId xmlns:p14="http://schemas.microsoft.com/office/powerpoint/2010/main" val="3912479663"/>
              </p:ext>
            </p:extLst>
          </p:nvPr>
        </p:nvGraphicFramePr>
        <p:xfrm>
          <a:off x="4842040" y="5696175"/>
          <a:ext cx="914400" cy="781050"/>
        </p:xfrm>
        <a:graphic>
          <a:graphicData uri="http://schemas.openxmlformats.org/presentationml/2006/ole">
            <mc:AlternateContent xmlns:mc="http://schemas.openxmlformats.org/markup-compatibility/2006">
              <mc:Choice xmlns:v="urn:schemas-microsoft-com:vml" Requires="v">
                <p:oleObj spid="_x0000_s2063" name="Document" showAsIcon="1" r:id="rId7" imgW="914400" imgH="781200" progId="Word.Document.12">
                  <p:embed/>
                </p:oleObj>
              </mc:Choice>
              <mc:Fallback>
                <p:oleObj name="Document" showAsIcon="1" r:id="rId7" imgW="914400" imgH="781200" progId="Word.Document.12">
                  <p:embed/>
                  <p:pic>
                    <p:nvPicPr>
                      <p:cNvPr id="0" name=""/>
                      <p:cNvPicPr/>
                      <p:nvPr/>
                    </p:nvPicPr>
                    <p:blipFill>
                      <a:blip r:embed="rId8"/>
                      <a:stretch>
                        <a:fillRect/>
                      </a:stretch>
                    </p:blipFill>
                    <p:spPr>
                      <a:xfrm>
                        <a:off x="4842040" y="5696175"/>
                        <a:ext cx="914400" cy="781050"/>
                      </a:xfrm>
                      <a:prstGeom prst="rect">
                        <a:avLst/>
                      </a:prstGeom>
                    </p:spPr>
                  </p:pic>
                </p:oleObj>
              </mc:Fallback>
            </mc:AlternateContent>
          </a:graphicData>
        </a:graphic>
      </p:graphicFrame>
      <p:sp>
        <p:nvSpPr>
          <p:cNvPr id="8" name="TextBox 7"/>
          <p:cNvSpPr txBox="1"/>
          <p:nvPr/>
        </p:nvSpPr>
        <p:spPr>
          <a:xfrm>
            <a:off x="4839694" y="6026675"/>
            <a:ext cx="1257280" cy="523220"/>
          </a:xfrm>
          <a:prstGeom prst="rect">
            <a:avLst/>
          </a:prstGeom>
          <a:solidFill>
            <a:schemeClr val="bg1"/>
          </a:solidFill>
        </p:spPr>
        <p:txBody>
          <a:bodyPr wrap="square" rtlCol="0">
            <a:spAutoFit/>
          </a:bodyPr>
          <a:lstStyle/>
          <a:p>
            <a:r>
              <a:rPr lang="en-GB" sz="1400" dirty="0"/>
              <a:t>Teacher Questionnaire</a:t>
            </a:r>
          </a:p>
        </p:txBody>
      </p:sp>
      <p:pic>
        <p:nvPicPr>
          <p:cNvPr id="11" name="Picture 7"/>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5748" r="15286"/>
          <a:stretch/>
        </p:blipFill>
        <p:spPr bwMode="auto">
          <a:xfrm>
            <a:off x="871674" y="5909043"/>
            <a:ext cx="441970" cy="640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7"/>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5748" r="15286"/>
          <a:stretch/>
        </p:blipFill>
        <p:spPr bwMode="auto">
          <a:xfrm>
            <a:off x="2542489" y="5942017"/>
            <a:ext cx="441970" cy="640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7"/>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5748" r="15286"/>
          <a:stretch/>
        </p:blipFill>
        <p:spPr bwMode="auto">
          <a:xfrm>
            <a:off x="4266515" y="5942017"/>
            <a:ext cx="441970" cy="640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7"/>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5748" r="15286"/>
          <a:stretch/>
        </p:blipFill>
        <p:spPr bwMode="auto">
          <a:xfrm>
            <a:off x="6228183" y="5967859"/>
            <a:ext cx="441970" cy="640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1298496" y="6021288"/>
            <a:ext cx="1257280" cy="738664"/>
          </a:xfrm>
          <a:prstGeom prst="rect">
            <a:avLst/>
          </a:prstGeom>
          <a:solidFill>
            <a:schemeClr val="bg1"/>
          </a:solidFill>
        </p:spPr>
        <p:txBody>
          <a:bodyPr wrap="square" rtlCol="0">
            <a:spAutoFit/>
          </a:bodyPr>
          <a:lstStyle/>
          <a:p>
            <a:r>
              <a:rPr lang="en-GB" sz="1400" dirty="0"/>
              <a:t>Community Paediatrics</a:t>
            </a:r>
          </a:p>
          <a:p>
            <a:r>
              <a:rPr lang="en-GB" sz="1400" dirty="0"/>
              <a:t>Referral Form</a:t>
            </a:r>
          </a:p>
        </p:txBody>
      </p:sp>
      <p:graphicFrame>
        <p:nvGraphicFramePr>
          <p:cNvPr id="2" name="Object 1"/>
          <p:cNvGraphicFramePr>
            <a:graphicFrameLocks noChangeAspect="1"/>
          </p:cNvGraphicFramePr>
          <p:nvPr>
            <p:extLst>
              <p:ext uri="{D42A27DB-BD31-4B8C-83A1-F6EECF244321}">
                <p14:modId xmlns:p14="http://schemas.microsoft.com/office/powerpoint/2010/main" val="216403063"/>
              </p:ext>
            </p:extLst>
          </p:nvPr>
        </p:nvGraphicFramePr>
        <p:xfrm>
          <a:off x="6948264" y="5717867"/>
          <a:ext cx="914400" cy="781050"/>
        </p:xfrm>
        <a:graphic>
          <a:graphicData uri="http://schemas.openxmlformats.org/presentationml/2006/ole">
            <mc:AlternateContent xmlns:mc="http://schemas.openxmlformats.org/markup-compatibility/2006">
              <mc:Choice xmlns:v="urn:schemas-microsoft-com:vml" Requires="v">
                <p:oleObj spid="_x0000_s2064" name="Document" showAsIcon="1" r:id="rId10" imgW="914400" imgH="781200" progId="Word.Document.12">
                  <p:embed/>
                </p:oleObj>
              </mc:Choice>
              <mc:Fallback>
                <p:oleObj name="Document" showAsIcon="1" r:id="rId10" imgW="914400" imgH="781200" progId="Word.Document.12">
                  <p:embed/>
                  <p:pic>
                    <p:nvPicPr>
                      <p:cNvPr id="0" name=""/>
                      <p:cNvPicPr/>
                      <p:nvPr/>
                    </p:nvPicPr>
                    <p:blipFill>
                      <a:blip r:embed="rId11"/>
                      <a:stretch>
                        <a:fillRect/>
                      </a:stretch>
                    </p:blipFill>
                    <p:spPr>
                      <a:xfrm>
                        <a:off x="6948264" y="5717867"/>
                        <a:ext cx="914400" cy="781050"/>
                      </a:xfrm>
                      <a:prstGeom prst="rect">
                        <a:avLst/>
                      </a:prstGeom>
                    </p:spPr>
                  </p:pic>
                </p:oleObj>
              </mc:Fallback>
            </mc:AlternateContent>
          </a:graphicData>
        </a:graphic>
      </p:graphicFrame>
      <p:sp>
        <p:nvSpPr>
          <p:cNvPr id="10" name="TextBox 9"/>
          <p:cNvSpPr txBox="1"/>
          <p:nvPr/>
        </p:nvSpPr>
        <p:spPr>
          <a:xfrm>
            <a:off x="6837668" y="6002704"/>
            <a:ext cx="1257280" cy="738664"/>
          </a:xfrm>
          <a:prstGeom prst="rect">
            <a:avLst/>
          </a:prstGeom>
          <a:solidFill>
            <a:schemeClr val="bg1"/>
          </a:solidFill>
        </p:spPr>
        <p:txBody>
          <a:bodyPr wrap="square" rtlCol="0">
            <a:spAutoFit/>
          </a:bodyPr>
          <a:lstStyle/>
          <a:p>
            <a:r>
              <a:rPr lang="en-GB" sz="1400" dirty="0"/>
              <a:t>Confidentiality and Consent Form</a:t>
            </a:r>
          </a:p>
        </p:txBody>
      </p:sp>
    </p:spTree>
    <p:extLst>
      <p:ext uri="{BB962C8B-B14F-4D97-AF65-F5344CB8AC3E}">
        <p14:creationId xmlns:p14="http://schemas.microsoft.com/office/powerpoint/2010/main" val="3933313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Interested in finding out more?</a:t>
            </a:r>
          </a:p>
        </p:txBody>
      </p:sp>
      <p:sp>
        <p:nvSpPr>
          <p:cNvPr id="3" name="Content Placeholder 2"/>
          <p:cNvSpPr>
            <a:spLocks noGrp="1"/>
          </p:cNvSpPr>
          <p:nvPr>
            <p:ph idx="1"/>
          </p:nvPr>
        </p:nvSpPr>
        <p:spPr>
          <a:xfrm>
            <a:off x="395536" y="1417638"/>
            <a:ext cx="8424936" cy="4708525"/>
          </a:xfrm>
        </p:spPr>
        <p:txBody>
          <a:bodyPr>
            <a:noAutofit/>
          </a:bodyPr>
          <a:lstStyle/>
          <a:p>
            <a:pPr lvl="0"/>
            <a:r>
              <a:rPr lang="en-GB" sz="2000" dirty="0">
                <a:solidFill>
                  <a:prstClr val="black"/>
                </a:solidFill>
              </a:rPr>
              <a:t>We appreciate this is a new process and we would like to offer the opportunity for school leads (</a:t>
            </a:r>
            <a:r>
              <a:rPr lang="en-GB" sz="2000" dirty="0" err="1">
                <a:solidFill>
                  <a:prstClr val="black"/>
                </a:solidFill>
              </a:rPr>
              <a:t>SENCo</a:t>
            </a:r>
            <a:r>
              <a:rPr lang="en-GB" sz="2000" dirty="0">
                <a:solidFill>
                  <a:prstClr val="black"/>
                </a:solidFill>
              </a:rPr>
              <a:t>/Mental Health Leads/Pastoral Leads) to attend a one-off workshop to clarify the process and answer any questions. </a:t>
            </a:r>
          </a:p>
          <a:p>
            <a:pPr lvl="0"/>
            <a:endParaRPr lang="en-GB" sz="2000" dirty="0">
              <a:solidFill>
                <a:prstClr val="black"/>
              </a:solidFill>
            </a:endParaRPr>
          </a:p>
          <a:p>
            <a:pPr lvl="0"/>
            <a:r>
              <a:rPr lang="en-GB" sz="2000" b="1" dirty="0">
                <a:solidFill>
                  <a:prstClr val="black"/>
                </a:solidFill>
              </a:rPr>
              <a:t>Please email </a:t>
            </a:r>
            <a:r>
              <a:rPr lang="en-GB" sz="2000" b="1" dirty="0">
                <a:solidFill>
                  <a:prstClr val="black"/>
                </a:solidFill>
                <a:hlinkClick r:id="rId2">
                  <a:extLst>
                    <a:ext uri="{A12FA001-AC4F-418D-AE19-62706E023703}">
                      <ahyp:hlinkClr xmlns:ahyp="http://schemas.microsoft.com/office/drawing/2018/hyperlinkcolor" xmlns="" val="tx"/>
                    </a:ext>
                  </a:extLst>
                </a:hlinkClick>
              </a:rPr>
              <a:t>CYP_IntCommissioning@lincolnshire.gov.uk</a:t>
            </a:r>
            <a:r>
              <a:rPr lang="en-GB" sz="2000" b="1" dirty="0">
                <a:solidFill>
                  <a:prstClr val="black"/>
                </a:solidFill>
              </a:rPr>
              <a:t> to express your interest in a one-off workshop; please include your school, role, and contact details.</a:t>
            </a:r>
          </a:p>
          <a:p>
            <a:pPr marL="0" indent="0">
              <a:buNone/>
            </a:pPr>
            <a:endParaRPr lang="en-GB" sz="2000" dirty="0">
              <a:solidFill>
                <a:schemeClr val="bg1">
                  <a:lumMod val="50000"/>
                </a:schemeClr>
              </a:solidFill>
            </a:endParaRPr>
          </a:p>
          <a:p>
            <a:pPr marL="0" indent="0">
              <a:buNone/>
            </a:pPr>
            <a:r>
              <a:rPr lang="en-GB" sz="1900" dirty="0">
                <a:solidFill>
                  <a:schemeClr val="bg1">
                    <a:lumMod val="50000"/>
                  </a:schemeClr>
                </a:solidFill>
              </a:rPr>
              <a:t>Carly Kasi – Children’s Integrated Commissioning Team</a:t>
            </a:r>
          </a:p>
          <a:p>
            <a:pPr marL="0" indent="0">
              <a:buNone/>
            </a:pPr>
            <a:r>
              <a:rPr lang="en-GB" sz="1900" dirty="0">
                <a:solidFill>
                  <a:schemeClr val="bg1">
                    <a:lumMod val="50000"/>
                  </a:schemeClr>
                </a:solidFill>
              </a:rPr>
              <a:t>Dr Chloe </a:t>
            </a:r>
            <a:r>
              <a:rPr lang="en-GB" sz="1900" dirty="0" err="1">
                <a:solidFill>
                  <a:schemeClr val="bg1">
                    <a:lumMod val="50000"/>
                  </a:schemeClr>
                </a:solidFill>
              </a:rPr>
              <a:t>Isbister</a:t>
            </a:r>
            <a:r>
              <a:rPr lang="en-GB" sz="1900" dirty="0">
                <a:solidFill>
                  <a:schemeClr val="bg1">
                    <a:lumMod val="50000"/>
                  </a:schemeClr>
                </a:solidFill>
              </a:rPr>
              <a:t> &amp; Dr Sarah Wilde – Highly Specialist Child Clinical Psychologist, Psychology Team, Lincolnshire Partnership Foundation Trust </a:t>
            </a:r>
            <a:endParaRPr lang="en-GB" sz="1900" dirty="0" smtClean="0">
              <a:solidFill>
                <a:schemeClr val="bg1">
                  <a:lumMod val="50000"/>
                </a:schemeClr>
              </a:solidFill>
            </a:endParaRPr>
          </a:p>
          <a:p>
            <a:pPr marL="0" indent="0">
              <a:buNone/>
            </a:pPr>
            <a:r>
              <a:rPr lang="en-GB" sz="1900" dirty="0">
                <a:solidFill>
                  <a:schemeClr val="bg1">
                    <a:lumMod val="50000"/>
                  </a:schemeClr>
                </a:solidFill>
              </a:rPr>
              <a:t>Dr </a:t>
            </a:r>
            <a:r>
              <a:rPr lang="en-GB" sz="1900" dirty="0" err="1">
                <a:solidFill>
                  <a:schemeClr val="bg1">
                    <a:lumMod val="50000"/>
                  </a:schemeClr>
                </a:solidFill>
              </a:rPr>
              <a:t>Sarala</a:t>
            </a:r>
            <a:r>
              <a:rPr lang="en-GB" sz="1900" dirty="0">
                <a:solidFill>
                  <a:schemeClr val="bg1">
                    <a:lumMod val="50000"/>
                  </a:schemeClr>
                </a:solidFill>
              </a:rPr>
              <a:t> Ghandi &amp; Dr Julie Clarke – Consultant Community Paediatrics, Community Paediatric Service, United Lincolnshire Hospital Trust</a:t>
            </a:r>
            <a:r>
              <a:rPr lang="en-GB" sz="1900" dirty="0" smtClean="0">
                <a:solidFill>
                  <a:schemeClr val="bg1">
                    <a:lumMod val="50000"/>
                  </a:schemeClr>
                </a:solidFill>
              </a:rPr>
              <a:t>.</a:t>
            </a:r>
            <a:endParaRPr lang="en-GB" sz="1900" dirty="0">
              <a:solidFill>
                <a:schemeClr val="bg1">
                  <a:lumMod val="50000"/>
                </a:schemeClr>
              </a:solidFill>
            </a:endParaRPr>
          </a:p>
        </p:txBody>
      </p:sp>
      <p:grpSp>
        <p:nvGrpSpPr>
          <p:cNvPr id="5" name="Group 4"/>
          <p:cNvGrpSpPr>
            <a:grpSpLocks/>
          </p:cNvGrpSpPr>
          <p:nvPr/>
        </p:nvGrpSpPr>
        <p:grpSpPr bwMode="auto">
          <a:xfrm>
            <a:off x="2195736" y="6267276"/>
            <a:ext cx="4032448" cy="546100"/>
            <a:chOff x="997" y="14515"/>
            <a:chExt cx="5740" cy="923"/>
          </a:xfrm>
        </p:grpSpPr>
        <p:grpSp>
          <p:nvGrpSpPr>
            <p:cNvPr id="6" name="Group 5"/>
            <p:cNvGrpSpPr>
              <a:grpSpLocks/>
            </p:cNvGrpSpPr>
            <p:nvPr/>
          </p:nvGrpSpPr>
          <p:grpSpPr bwMode="auto">
            <a:xfrm>
              <a:off x="997" y="14515"/>
              <a:ext cx="3297" cy="923"/>
              <a:chOff x="0" y="0"/>
              <a:chExt cx="3000920" cy="840582"/>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72207" y="0"/>
                <a:ext cx="1128713" cy="840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94084"/>
                <a:ext cx="1706311" cy="65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420" y="14538"/>
              <a:ext cx="2317" cy="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9"/>
          <p:cNvSpPr/>
          <p:nvPr/>
        </p:nvSpPr>
        <p:spPr>
          <a:xfrm>
            <a:off x="0" y="6129743"/>
            <a:ext cx="9144000" cy="45719"/>
          </a:xfrm>
          <a:prstGeom prst="rect">
            <a:avLst/>
          </a:prstGeom>
          <a:gradFill flip="none" rotWithShape="1">
            <a:gsLst>
              <a:gs pos="0">
                <a:srgbClr val="0070C0"/>
              </a:gs>
              <a:gs pos="100000">
                <a:srgbClr val="ABBD2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Tree>
    <p:extLst>
      <p:ext uri="{BB962C8B-B14F-4D97-AF65-F5344CB8AC3E}">
        <p14:creationId xmlns:p14="http://schemas.microsoft.com/office/powerpoint/2010/main" val="2592269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506</Words>
  <Application>Microsoft Office PowerPoint</Application>
  <PresentationFormat>On-screen Show (4:3)</PresentationFormat>
  <Paragraphs>26</Paragraphs>
  <Slides>3</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vt:i4>
      </vt:variant>
    </vt:vector>
  </HeadingPairs>
  <TitlesOfParts>
    <vt:vector size="6" baseType="lpstr">
      <vt:lpstr>Office Theme</vt:lpstr>
      <vt:lpstr>Document</vt:lpstr>
      <vt:lpstr>Microsoft Word Document</vt:lpstr>
      <vt:lpstr>PowerPoint Presentation</vt:lpstr>
      <vt:lpstr>PowerPoint Presentation</vt:lpstr>
      <vt:lpstr>Interested in finding out more?</vt:lpstr>
    </vt:vector>
  </TitlesOfParts>
  <Company>Lincolnshire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Carly Kasi</dc:creator>
  <cp:lastModifiedBy>Carly Kasi</cp:lastModifiedBy>
  <cp:revision>15</cp:revision>
  <dcterms:created xsi:type="dcterms:W3CDTF">2021-10-04T10:38:51Z</dcterms:created>
  <dcterms:modified xsi:type="dcterms:W3CDTF">2021-10-06T08:09:47Z</dcterms:modified>
</cp:coreProperties>
</file>