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455" r:id="rId5"/>
    <p:sldId id="501" r:id="rId6"/>
    <p:sldId id="453" r:id="rId7"/>
    <p:sldId id="502" r:id="rId8"/>
    <p:sldId id="756" r:id="rId9"/>
    <p:sldId id="504" r:id="rId10"/>
    <p:sldId id="531" r:id="rId11"/>
    <p:sldId id="753" r:id="rId12"/>
    <p:sldId id="755" r:id="rId13"/>
    <p:sldId id="754" r:id="rId14"/>
    <p:sldId id="758" r:id="rId15"/>
    <p:sldId id="759" r:id="rId16"/>
    <p:sldId id="757" r:id="rId17"/>
    <p:sldId id="3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54C"/>
    <a:srgbClr val="1A1A1A"/>
    <a:srgbClr val="32A5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24" d="100"/>
          <a:sy n="124" d="100"/>
        </p:scale>
        <p:origin x="-78" y="-15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5A1373-DD65-4CE7-A221-5E33B8B48E1C}" type="doc">
      <dgm:prSet loTypeId="urn:microsoft.com/office/officeart/2005/8/layout/chevron2" loCatId="list" qsTypeId="urn:microsoft.com/office/officeart/2005/8/quickstyle/simple1" qsCatId="simple" csTypeId="urn:microsoft.com/office/officeart/2005/8/colors/accent2_2" csCatId="accent2" phldr="1"/>
      <dgm:spPr/>
      <dgm:t>
        <a:bodyPr/>
        <a:lstStyle/>
        <a:p>
          <a:endParaRPr lang="en-GB"/>
        </a:p>
      </dgm:t>
    </dgm:pt>
    <dgm:pt modelId="{88135320-791E-47E8-9956-3604B5A0C97E}">
      <dgm:prSet phldrT="[Text]"/>
      <dgm:spPr>
        <a:solidFill>
          <a:srgbClr val="32A563"/>
        </a:solidFill>
      </dgm:spPr>
      <dgm:t>
        <a:bodyPr/>
        <a:lstStyle/>
        <a:p>
          <a:r>
            <a:rPr lang="en-GB" b="1" dirty="0"/>
            <a:t>Aim 1</a:t>
          </a:r>
        </a:p>
      </dgm:t>
    </dgm:pt>
    <dgm:pt modelId="{C771B2CB-1D1E-4680-839F-9BC5017693BD}" type="parTrans" cxnId="{592BDF04-B882-4F36-985B-4EF43F653084}">
      <dgm:prSet/>
      <dgm:spPr/>
      <dgm:t>
        <a:bodyPr/>
        <a:lstStyle/>
        <a:p>
          <a:endParaRPr lang="en-GB"/>
        </a:p>
      </dgm:t>
    </dgm:pt>
    <dgm:pt modelId="{3305E6DB-7BB1-4C3A-82C0-FAB3F594C305}" type="sibTrans" cxnId="{592BDF04-B882-4F36-985B-4EF43F653084}">
      <dgm:prSet/>
      <dgm:spPr/>
      <dgm:t>
        <a:bodyPr/>
        <a:lstStyle/>
        <a:p>
          <a:endParaRPr lang="en-GB"/>
        </a:p>
      </dgm:t>
    </dgm:pt>
    <dgm:pt modelId="{8BEEA49C-22D1-45AB-9DCD-02848DF82679}">
      <dgm:prSet phldrT="[Text]" custT="1"/>
      <dgm:spPr/>
      <dgm:t>
        <a:bodyPr/>
        <a:lstStyle/>
        <a:p>
          <a:pPr>
            <a:buFont typeface="Arial" panose="020B0604020202020204" pitchFamily="34" charset="0"/>
            <a:buChar char="•"/>
          </a:pPr>
          <a:r>
            <a:rPr lang="en-GB" sz="1700" b="0" i="0" dirty="0">
              <a:solidFill>
                <a:srgbClr val="01454C"/>
              </a:solidFill>
              <a:latin typeface="+mn-lt"/>
              <a:ea typeface="+mn-ea"/>
              <a:cs typeface="+mn-cs"/>
            </a:rPr>
            <a:t>Equip the school workforce to prioritise and understand their responsibilities in relation to SEND and to share and embed good practice at individual and setting-level within their CPD and school improvement plans, particularly in relation to SEN Support, early intervention and effective preparation for adulthood.</a:t>
          </a:r>
          <a:endParaRPr lang="en-GB" sz="1700" b="0" i="0" dirty="0">
            <a:solidFill>
              <a:srgbClr val="01454C"/>
            </a:solidFill>
            <a:latin typeface="+mn-lt"/>
          </a:endParaRPr>
        </a:p>
      </dgm:t>
    </dgm:pt>
    <dgm:pt modelId="{6B31C564-E1D3-4C6D-99AC-ACCB0C098B3A}" type="parTrans" cxnId="{BF411CCA-0369-44A3-912E-396A7BEBBCD9}">
      <dgm:prSet/>
      <dgm:spPr/>
      <dgm:t>
        <a:bodyPr/>
        <a:lstStyle/>
        <a:p>
          <a:endParaRPr lang="en-GB"/>
        </a:p>
      </dgm:t>
    </dgm:pt>
    <dgm:pt modelId="{ACB67D46-EF36-40BC-A987-B95B97038B3D}" type="sibTrans" cxnId="{BF411CCA-0369-44A3-912E-396A7BEBBCD9}">
      <dgm:prSet/>
      <dgm:spPr/>
      <dgm:t>
        <a:bodyPr/>
        <a:lstStyle/>
        <a:p>
          <a:endParaRPr lang="en-GB"/>
        </a:p>
      </dgm:t>
    </dgm:pt>
    <dgm:pt modelId="{47A081F1-8564-47E5-8A35-4ADE4D1749F1}">
      <dgm:prSet phldrT="[Text]"/>
      <dgm:spPr>
        <a:solidFill>
          <a:srgbClr val="32A563"/>
        </a:solidFill>
      </dgm:spPr>
      <dgm:t>
        <a:bodyPr/>
        <a:lstStyle/>
        <a:p>
          <a:r>
            <a:rPr lang="en-GB" b="1"/>
            <a:t>Aim 3</a:t>
          </a:r>
        </a:p>
      </dgm:t>
    </dgm:pt>
    <dgm:pt modelId="{4CCBFD3A-78BE-4440-8336-4083DAFFA466}" type="parTrans" cxnId="{569ED322-B21E-4ACE-8C37-A1BFA08EEC9D}">
      <dgm:prSet/>
      <dgm:spPr/>
      <dgm:t>
        <a:bodyPr/>
        <a:lstStyle/>
        <a:p>
          <a:endParaRPr lang="en-GB"/>
        </a:p>
      </dgm:t>
    </dgm:pt>
    <dgm:pt modelId="{1A30B5A7-B837-4B03-8010-078797AA9A74}" type="sibTrans" cxnId="{569ED322-B21E-4ACE-8C37-A1BFA08EEC9D}">
      <dgm:prSet/>
      <dgm:spPr/>
      <dgm:t>
        <a:bodyPr/>
        <a:lstStyle/>
        <a:p>
          <a:endParaRPr lang="en-GB"/>
        </a:p>
      </dgm:t>
    </dgm:pt>
    <dgm:pt modelId="{36AD2D1C-C0C5-41D6-8A5A-F926ED6631F9}">
      <dgm:prSet phldrT="[Text]" custT="1"/>
      <dgm:spPr/>
      <dgm:t>
        <a:bodyPr/>
        <a:lstStyle/>
        <a:p>
          <a:pPr>
            <a:buFont typeface="Arial" panose="020B0604020202020204" pitchFamily="34" charset="0"/>
            <a:buChar char="•"/>
          </a:pPr>
          <a:r>
            <a:rPr lang="en-GB" sz="1700" b="0" i="0" dirty="0">
              <a:solidFill>
                <a:srgbClr val="01454C"/>
              </a:solidFill>
              <a:latin typeface="+mn-lt"/>
              <a:ea typeface="+mn-ea"/>
              <a:cs typeface="+mn-cs"/>
            </a:rPr>
            <a:t>Build capability within the school workforce to ensure all professionals can contribute to excellent SEND provision at every point in their career by providing clear CPD pathways to support their development, including in relation to specialist provision.</a:t>
          </a:r>
          <a:endParaRPr lang="en-GB" sz="1700" b="0" i="0" dirty="0">
            <a:solidFill>
              <a:srgbClr val="01454C"/>
            </a:solidFill>
            <a:latin typeface="+mn-lt"/>
          </a:endParaRPr>
        </a:p>
      </dgm:t>
    </dgm:pt>
    <dgm:pt modelId="{60CEEF8F-819A-4E98-8DA3-625BF0ECC2A7}" type="parTrans" cxnId="{E8A8CD02-6021-4C20-B833-67847CDD501B}">
      <dgm:prSet/>
      <dgm:spPr/>
      <dgm:t>
        <a:bodyPr/>
        <a:lstStyle/>
        <a:p>
          <a:endParaRPr lang="en-GB"/>
        </a:p>
      </dgm:t>
    </dgm:pt>
    <dgm:pt modelId="{7B555E7D-4F4C-47B0-9DE2-039D8367621F}" type="sibTrans" cxnId="{E8A8CD02-6021-4C20-B833-67847CDD501B}">
      <dgm:prSet/>
      <dgm:spPr/>
      <dgm:t>
        <a:bodyPr/>
        <a:lstStyle/>
        <a:p>
          <a:endParaRPr lang="en-GB"/>
        </a:p>
      </dgm:t>
    </dgm:pt>
    <dgm:pt modelId="{4853313C-FBB9-4254-AC88-1771B5296C29}">
      <dgm:prSet/>
      <dgm:spPr>
        <a:solidFill>
          <a:srgbClr val="32A563"/>
        </a:solidFill>
      </dgm:spPr>
      <dgm:t>
        <a:bodyPr/>
        <a:lstStyle/>
        <a:p>
          <a:r>
            <a:rPr lang="en-GB" b="1"/>
            <a:t>Aim 2</a:t>
          </a:r>
        </a:p>
      </dgm:t>
    </dgm:pt>
    <dgm:pt modelId="{C0AAE8AC-E43D-41DB-AAB3-48FC1C280D5A}" type="parTrans" cxnId="{AEE1964E-86B0-497C-984B-1B20A8C2F1DD}">
      <dgm:prSet/>
      <dgm:spPr/>
      <dgm:t>
        <a:bodyPr/>
        <a:lstStyle/>
        <a:p>
          <a:endParaRPr lang="en-GB"/>
        </a:p>
      </dgm:t>
    </dgm:pt>
    <dgm:pt modelId="{1F8D7238-AD9F-489D-9072-FAF3803B9A02}" type="sibTrans" cxnId="{AEE1964E-86B0-497C-984B-1B20A8C2F1DD}">
      <dgm:prSet/>
      <dgm:spPr/>
      <dgm:t>
        <a:bodyPr/>
        <a:lstStyle/>
        <a:p>
          <a:endParaRPr lang="en-GB"/>
        </a:p>
      </dgm:t>
    </dgm:pt>
    <dgm:pt modelId="{198EAEF9-75BA-4431-8600-041CDBA761E8}">
      <dgm:prSet custT="1"/>
      <dgm:spPr/>
      <dgm:t>
        <a:bodyPr/>
        <a:lstStyle/>
        <a:p>
          <a:pPr>
            <a:buFont typeface="Arial" panose="020B0604020202020204" pitchFamily="34" charset="0"/>
            <a:buChar char="•"/>
          </a:pPr>
          <a:r>
            <a:rPr lang="en-GB" sz="1700" b="0" dirty="0">
              <a:solidFill>
                <a:srgbClr val="01454C"/>
              </a:solidFill>
              <a:latin typeface="+mn-lt"/>
              <a:ea typeface="+mn-ea"/>
              <a:cs typeface="+mn-cs"/>
            </a:rPr>
            <a:t>Equip schools to meet their training needs in relation to SEND to improve provision through delivery of targeted training packages within specific Local Authorities.</a:t>
          </a:r>
          <a:endParaRPr lang="en-GB" sz="1700" b="0" dirty="0">
            <a:solidFill>
              <a:srgbClr val="01454C"/>
            </a:solidFill>
            <a:latin typeface="+mn-lt"/>
          </a:endParaRPr>
        </a:p>
      </dgm:t>
    </dgm:pt>
    <dgm:pt modelId="{770C9F57-788C-4762-B1B2-3A20714D8F32}" type="parTrans" cxnId="{7D421761-E030-413F-92E8-E654FD5597B2}">
      <dgm:prSet/>
      <dgm:spPr/>
      <dgm:t>
        <a:bodyPr/>
        <a:lstStyle/>
        <a:p>
          <a:endParaRPr lang="en-GB"/>
        </a:p>
      </dgm:t>
    </dgm:pt>
    <dgm:pt modelId="{F3C0ABA6-ED4D-4AE6-B25D-6BC597FB6EBC}" type="sibTrans" cxnId="{7D421761-E030-413F-92E8-E654FD5597B2}">
      <dgm:prSet/>
      <dgm:spPr/>
      <dgm:t>
        <a:bodyPr/>
        <a:lstStyle/>
        <a:p>
          <a:endParaRPr lang="en-GB"/>
        </a:p>
      </dgm:t>
    </dgm:pt>
    <dgm:pt modelId="{76ADE456-EC5D-4000-A2D5-22BB268D23B4}" type="pres">
      <dgm:prSet presAssocID="{BD5A1373-DD65-4CE7-A221-5E33B8B48E1C}" presName="linearFlow" presStyleCnt="0">
        <dgm:presLayoutVars>
          <dgm:dir/>
          <dgm:animLvl val="lvl"/>
          <dgm:resizeHandles val="exact"/>
        </dgm:presLayoutVars>
      </dgm:prSet>
      <dgm:spPr/>
      <dgm:t>
        <a:bodyPr/>
        <a:lstStyle/>
        <a:p>
          <a:endParaRPr lang="en-GB"/>
        </a:p>
      </dgm:t>
    </dgm:pt>
    <dgm:pt modelId="{A2B0C864-879C-43A4-A64B-13AD45A961BE}" type="pres">
      <dgm:prSet presAssocID="{88135320-791E-47E8-9956-3604B5A0C97E}" presName="composite" presStyleCnt="0"/>
      <dgm:spPr/>
    </dgm:pt>
    <dgm:pt modelId="{2DBE3182-51FE-4AB9-97C0-DED850ED54A1}" type="pres">
      <dgm:prSet presAssocID="{88135320-791E-47E8-9956-3604B5A0C97E}" presName="parentText" presStyleLbl="alignNode1" presStyleIdx="0" presStyleCnt="3">
        <dgm:presLayoutVars>
          <dgm:chMax val="1"/>
          <dgm:bulletEnabled val="1"/>
        </dgm:presLayoutVars>
      </dgm:prSet>
      <dgm:spPr/>
      <dgm:t>
        <a:bodyPr/>
        <a:lstStyle/>
        <a:p>
          <a:endParaRPr lang="en-GB"/>
        </a:p>
      </dgm:t>
    </dgm:pt>
    <dgm:pt modelId="{8C341ACA-112B-41BA-AE42-3423F1E3F5F0}" type="pres">
      <dgm:prSet presAssocID="{88135320-791E-47E8-9956-3604B5A0C97E}" presName="descendantText" presStyleLbl="alignAcc1" presStyleIdx="0" presStyleCnt="3">
        <dgm:presLayoutVars>
          <dgm:bulletEnabled val="1"/>
        </dgm:presLayoutVars>
      </dgm:prSet>
      <dgm:spPr/>
      <dgm:t>
        <a:bodyPr/>
        <a:lstStyle/>
        <a:p>
          <a:endParaRPr lang="en-GB"/>
        </a:p>
      </dgm:t>
    </dgm:pt>
    <dgm:pt modelId="{C8FC8746-9CE2-4034-99B4-63B1EBE2069B}" type="pres">
      <dgm:prSet presAssocID="{3305E6DB-7BB1-4C3A-82C0-FAB3F594C305}" presName="sp" presStyleCnt="0"/>
      <dgm:spPr/>
    </dgm:pt>
    <dgm:pt modelId="{323C89E5-4113-4388-9DAB-72CA89BD2DED}" type="pres">
      <dgm:prSet presAssocID="{4853313C-FBB9-4254-AC88-1771B5296C29}" presName="composite" presStyleCnt="0"/>
      <dgm:spPr/>
    </dgm:pt>
    <dgm:pt modelId="{F0F97F68-E892-40D1-8363-E2A74A25DBC6}" type="pres">
      <dgm:prSet presAssocID="{4853313C-FBB9-4254-AC88-1771B5296C29}" presName="parentText" presStyleLbl="alignNode1" presStyleIdx="1" presStyleCnt="3">
        <dgm:presLayoutVars>
          <dgm:chMax val="1"/>
          <dgm:bulletEnabled val="1"/>
        </dgm:presLayoutVars>
      </dgm:prSet>
      <dgm:spPr/>
      <dgm:t>
        <a:bodyPr/>
        <a:lstStyle/>
        <a:p>
          <a:endParaRPr lang="en-GB"/>
        </a:p>
      </dgm:t>
    </dgm:pt>
    <dgm:pt modelId="{BF9198C2-7906-4F56-8133-27C3EE47B463}" type="pres">
      <dgm:prSet presAssocID="{4853313C-FBB9-4254-AC88-1771B5296C29}" presName="descendantText" presStyleLbl="alignAcc1" presStyleIdx="1" presStyleCnt="3">
        <dgm:presLayoutVars>
          <dgm:bulletEnabled val="1"/>
        </dgm:presLayoutVars>
      </dgm:prSet>
      <dgm:spPr/>
      <dgm:t>
        <a:bodyPr/>
        <a:lstStyle/>
        <a:p>
          <a:endParaRPr lang="en-GB"/>
        </a:p>
      </dgm:t>
    </dgm:pt>
    <dgm:pt modelId="{D72D074C-D628-465A-9D21-8B8DF0A55EB6}" type="pres">
      <dgm:prSet presAssocID="{1F8D7238-AD9F-489D-9072-FAF3803B9A02}" presName="sp" presStyleCnt="0"/>
      <dgm:spPr/>
    </dgm:pt>
    <dgm:pt modelId="{D6D40A3B-5329-4690-BF9B-2F16D37D5960}" type="pres">
      <dgm:prSet presAssocID="{47A081F1-8564-47E5-8A35-4ADE4D1749F1}" presName="composite" presStyleCnt="0"/>
      <dgm:spPr/>
    </dgm:pt>
    <dgm:pt modelId="{A0D1AC0A-693E-4170-8B9E-F69A8640FE05}" type="pres">
      <dgm:prSet presAssocID="{47A081F1-8564-47E5-8A35-4ADE4D1749F1}" presName="parentText" presStyleLbl="alignNode1" presStyleIdx="2" presStyleCnt="3">
        <dgm:presLayoutVars>
          <dgm:chMax val="1"/>
          <dgm:bulletEnabled val="1"/>
        </dgm:presLayoutVars>
      </dgm:prSet>
      <dgm:spPr/>
      <dgm:t>
        <a:bodyPr/>
        <a:lstStyle/>
        <a:p>
          <a:endParaRPr lang="en-GB"/>
        </a:p>
      </dgm:t>
    </dgm:pt>
    <dgm:pt modelId="{D8DD6310-1A51-41F5-A912-4006C8558A5E}" type="pres">
      <dgm:prSet presAssocID="{47A081F1-8564-47E5-8A35-4ADE4D1749F1}" presName="descendantText" presStyleLbl="alignAcc1" presStyleIdx="2" presStyleCnt="3">
        <dgm:presLayoutVars>
          <dgm:bulletEnabled val="1"/>
        </dgm:presLayoutVars>
      </dgm:prSet>
      <dgm:spPr/>
      <dgm:t>
        <a:bodyPr/>
        <a:lstStyle/>
        <a:p>
          <a:endParaRPr lang="en-GB"/>
        </a:p>
      </dgm:t>
    </dgm:pt>
  </dgm:ptLst>
  <dgm:cxnLst>
    <dgm:cxn modelId="{7D421761-E030-413F-92E8-E654FD5597B2}" srcId="{4853313C-FBB9-4254-AC88-1771B5296C29}" destId="{198EAEF9-75BA-4431-8600-041CDBA761E8}" srcOrd="0" destOrd="0" parTransId="{770C9F57-788C-4762-B1B2-3A20714D8F32}" sibTransId="{F3C0ABA6-ED4D-4AE6-B25D-6BC597FB6EBC}"/>
    <dgm:cxn modelId="{7B69CB47-54E3-451B-B178-8B6568B40BF6}" type="presOf" srcId="{BD5A1373-DD65-4CE7-A221-5E33B8B48E1C}" destId="{76ADE456-EC5D-4000-A2D5-22BB268D23B4}" srcOrd="0" destOrd="0" presId="urn:microsoft.com/office/officeart/2005/8/layout/chevron2"/>
    <dgm:cxn modelId="{592BDF04-B882-4F36-985B-4EF43F653084}" srcId="{BD5A1373-DD65-4CE7-A221-5E33B8B48E1C}" destId="{88135320-791E-47E8-9956-3604B5A0C97E}" srcOrd="0" destOrd="0" parTransId="{C771B2CB-1D1E-4680-839F-9BC5017693BD}" sibTransId="{3305E6DB-7BB1-4C3A-82C0-FAB3F594C305}"/>
    <dgm:cxn modelId="{F9FC28DA-37FD-4724-B17E-9C5B8A3CDAC1}" type="presOf" srcId="{47A081F1-8564-47E5-8A35-4ADE4D1749F1}" destId="{A0D1AC0A-693E-4170-8B9E-F69A8640FE05}" srcOrd="0" destOrd="0" presId="urn:microsoft.com/office/officeart/2005/8/layout/chevron2"/>
    <dgm:cxn modelId="{AEE1964E-86B0-497C-984B-1B20A8C2F1DD}" srcId="{BD5A1373-DD65-4CE7-A221-5E33B8B48E1C}" destId="{4853313C-FBB9-4254-AC88-1771B5296C29}" srcOrd="1" destOrd="0" parTransId="{C0AAE8AC-E43D-41DB-AAB3-48FC1C280D5A}" sibTransId="{1F8D7238-AD9F-489D-9072-FAF3803B9A02}"/>
    <dgm:cxn modelId="{EDC1F382-B128-48BE-853C-82F60A2D218B}" type="presOf" srcId="{8BEEA49C-22D1-45AB-9DCD-02848DF82679}" destId="{8C341ACA-112B-41BA-AE42-3423F1E3F5F0}" srcOrd="0" destOrd="0" presId="urn:microsoft.com/office/officeart/2005/8/layout/chevron2"/>
    <dgm:cxn modelId="{569ED322-B21E-4ACE-8C37-A1BFA08EEC9D}" srcId="{BD5A1373-DD65-4CE7-A221-5E33B8B48E1C}" destId="{47A081F1-8564-47E5-8A35-4ADE4D1749F1}" srcOrd="2" destOrd="0" parTransId="{4CCBFD3A-78BE-4440-8336-4083DAFFA466}" sibTransId="{1A30B5A7-B837-4B03-8010-078797AA9A74}"/>
    <dgm:cxn modelId="{C53C5116-CB6D-40EB-B14C-B8E8F307CFB0}" type="presOf" srcId="{4853313C-FBB9-4254-AC88-1771B5296C29}" destId="{F0F97F68-E892-40D1-8363-E2A74A25DBC6}" srcOrd="0" destOrd="0" presId="urn:microsoft.com/office/officeart/2005/8/layout/chevron2"/>
    <dgm:cxn modelId="{7D6F1823-F685-47BD-9D11-398BCD7459D9}" type="presOf" srcId="{198EAEF9-75BA-4431-8600-041CDBA761E8}" destId="{BF9198C2-7906-4F56-8133-27C3EE47B463}" srcOrd="0" destOrd="0" presId="urn:microsoft.com/office/officeart/2005/8/layout/chevron2"/>
    <dgm:cxn modelId="{24B87D8B-B98E-4AEC-A023-D9662A9DD6E8}" type="presOf" srcId="{36AD2D1C-C0C5-41D6-8A5A-F926ED6631F9}" destId="{D8DD6310-1A51-41F5-A912-4006C8558A5E}" srcOrd="0" destOrd="0" presId="urn:microsoft.com/office/officeart/2005/8/layout/chevron2"/>
    <dgm:cxn modelId="{465A09D4-6267-4E4A-AE54-99F53E4EB223}" type="presOf" srcId="{88135320-791E-47E8-9956-3604B5A0C97E}" destId="{2DBE3182-51FE-4AB9-97C0-DED850ED54A1}" srcOrd="0" destOrd="0" presId="urn:microsoft.com/office/officeart/2005/8/layout/chevron2"/>
    <dgm:cxn modelId="{BF411CCA-0369-44A3-912E-396A7BEBBCD9}" srcId="{88135320-791E-47E8-9956-3604B5A0C97E}" destId="{8BEEA49C-22D1-45AB-9DCD-02848DF82679}" srcOrd="0" destOrd="0" parTransId="{6B31C564-E1D3-4C6D-99AC-ACCB0C098B3A}" sibTransId="{ACB67D46-EF36-40BC-A987-B95B97038B3D}"/>
    <dgm:cxn modelId="{E8A8CD02-6021-4C20-B833-67847CDD501B}" srcId="{47A081F1-8564-47E5-8A35-4ADE4D1749F1}" destId="{36AD2D1C-C0C5-41D6-8A5A-F926ED6631F9}" srcOrd="0" destOrd="0" parTransId="{60CEEF8F-819A-4E98-8DA3-625BF0ECC2A7}" sibTransId="{7B555E7D-4F4C-47B0-9DE2-039D8367621F}"/>
    <dgm:cxn modelId="{39363726-307D-41B3-9BFD-9448A0A5C7EC}" type="presParOf" srcId="{76ADE456-EC5D-4000-A2D5-22BB268D23B4}" destId="{A2B0C864-879C-43A4-A64B-13AD45A961BE}" srcOrd="0" destOrd="0" presId="urn:microsoft.com/office/officeart/2005/8/layout/chevron2"/>
    <dgm:cxn modelId="{0D4B6994-499D-46AF-9D4E-47E2BE1DA85F}" type="presParOf" srcId="{A2B0C864-879C-43A4-A64B-13AD45A961BE}" destId="{2DBE3182-51FE-4AB9-97C0-DED850ED54A1}" srcOrd="0" destOrd="0" presId="urn:microsoft.com/office/officeart/2005/8/layout/chevron2"/>
    <dgm:cxn modelId="{7EA4AA95-1A5A-4127-B84F-0EB2E9235079}" type="presParOf" srcId="{A2B0C864-879C-43A4-A64B-13AD45A961BE}" destId="{8C341ACA-112B-41BA-AE42-3423F1E3F5F0}" srcOrd="1" destOrd="0" presId="urn:microsoft.com/office/officeart/2005/8/layout/chevron2"/>
    <dgm:cxn modelId="{7286EC78-2D2A-490D-AD6A-C2DF0AF02CE9}" type="presParOf" srcId="{76ADE456-EC5D-4000-A2D5-22BB268D23B4}" destId="{C8FC8746-9CE2-4034-99B4-63B1EBE2069B}" srcOrd="1" destOrd="0" presId="urn:microsoft.com/office/officeart/2005/8/layout/chevron2"/>
    <dgm:cxn modelId="{7C4F6321-B0C1-407C-8FC1-E907FA63A3BB}" type="presParOf" srcId="{76ADE456-EC5D-4000-A2D5-22BB268D23B4}" destId="{323C89E5-4113-4388-9DAB-72CA89BD2DED}" srcOrd="2" destOrd="0" presId="urn:microsoft.com/office/officeart/2005/8/layout/chevron2"/>
    <dgm:cxn modelId="{FD4534A8-D4A5-4C93-AC5C-0C2F4919B0AB}" type="presParOf" srcId="{323C89E5-4113-4388-9DAB-72CA89BD2DED}" destId="{F0F97F68-E892-40D1-8363-E2A74A25DBC6}" srcOrd="0" destOrd="0" presId="urn:microsoft.com/office/officeart/2005/8/layout/chevron2"/>
    <dgm:cxn modelId="{8921CF2A-2274-45C9-A73C-139DDDB12781}" type="presParOf" srcId="{323C89E5-4113-4388-9DAB-72CA89BD2DED}" destId="{BF9198C2-7906-4F56-8133-27C3EE47B463}" srcOrd="1" destOrd="0" presId="urn:microsoft.com/office/officeart/2005/8/layout/chevron2"/>
    <dgm:cxn modelId="{8038EDF4-A2D6-4C31-BA5D-BF16C0577185}" type="presParOf" srcId="{76ADE456-EC5D-4000-A2D5-22BB268D23B4}" destId="{D72D074C-D628-465A-9D21-8B8DF0A55EB6}" srcOrd="3" destOrd="0" presId="urn:microsoft.com/office/officeart/2005/8/layout/chevron2"/>
    <dgm:cxn modelId="{C8148AB0-3E74-4A87-AD35-56DD5FD889C0}" type="presParOf" srcId="{76ADE456-EC5D-4000-A2D5-22BB268D23B4}" destId="{D6D40A3B-5329-4690-BF9B-2F16D37D5960}" srcOrd="4" destOrd="0" presId="urn:microsoft.com/office/officeart/2005/8/layout/chevron2"/>
    <dgm:cxn modelId="{338820FD-C30A-43DB-BAF3-EC0588EC6571}" type="presParOf" srcId="{D6D40A3B-5329-4690-BF9B-2F16D37D5960}" destId="{A0D1AC0A-693E-4170-8B9E-F69A8640FE05}" srcOrd="0" destOrd="0" presId="urn:microsoft.com/office/officeart/2005/8/layout/chevron2"/>
    <dgm:cxn modelId="{25BC8AF7-CB58-4DA9-88ED-D5E8E3CFEE4D}" type="presParOf" srcId="{D6D40A3B-5329-4690-BF9B-2F16D37D5960}" destId="{D8DD6310-1A51-41F5-A912-4006C8558A5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27A3C-4703-45C5-AB05-40394C059560}" type="doc">
      <dgm:prSet loTypeId="urn:microsoft.com/office/officeart/2005/8/layout/cycle6" loCatId="relationship" qsTypeId="urn:microsoft.com/office/officeart/2005/8/quickstyle/simple1" qsCatId="simple" csTypeId="urn:microsoft.com/office/officeart/2005/8/colors/accent6_2" csCatId="accent6" phldr="1"/>
      <dgm:spPr/>
      <dgm:t>
        <a:bodyPr/>
        <a:lstStyle/>
        <a:p>
          <a:endParaRPr lang="en-GB"/>
        </a:p>
      </dgm:t>
    </dgm:pt>
    <dgm:pt modelId="{3E9C9CB8-7AF4-4A0C-81B1-4EE61A78EC1A}">
      <dgm:prSet phldrT="[Text]"/>
      <dgm:spPr/>
      <dgm:t>
        <a:bodyPr/>
        <a:lstStyle/>
        <a:p>
          <a:r>
            <a:rPr lang="en-GB" dirty="0"/>
            <a:t>1 Head of WSS</a:t>
          </a:r>
        </a:p>
      </dgm:t>
    </dgm:pt>
    <dgm:pt modelId="{53F5A011-E3BE-4F35-A98F-7545CFA4960E}" type="parTrans" cxnId="{98408658-50E6-4136-A8D8-4ADE562F2316}">
      <dgm:prSet/>
      <dgm:spPr/>
      <dgm:t>
        <a:bodyPr/>
        <a:lstStyle/>
        <a:p>
          <a:endParaRPr lang="en-GB"/>
        </a:p>
      </dgm:t>
    </dgm:pt>
    <dgm:pt modelId="{8DA0BAE0-5581-4736-92B7-2412C05324CF}" type="sibTrans" cxnId="{98408658-50E6-4136-A8D8-4ADE562F2316}">
      <dgm:prSet/>
      <dgm:spPr/>
      <dgm:t>
        <a:bodyPr/>
        <a:lstStyle/>
        <a:p>
          <a:endParaRPr lang="en-GB"/>
        </a:p>
      </dgm:t>
    </dgm:pt>
    <dgm:pt modelId="{F00BFDDC-7D50-4C99-87A0-DCE94C00823D}">
      <dgm:prSet phldrT="[Text]"/>
      <dgm:spPr/>
      <dgm:t>
        <a:bodyPr/>
        <a:lstStyle/>
        <a:p>
          <a:r>
            <a:rPr lang="en-GB" dirty="0"/>
            <a:t>2 National SEND Leaders</a:t>
          </a:r>
        </a:p>
      </dgm:t>
    </dgm:pt>
    <dgm:pt modelId="{FB0598CD-C47B-4ABB-94A5-FE0E6FF7E911}" type="parTrans" cxnId="{AD9AF020-5C64-42FE-84D1-09353B6B3AE9}">
      <dgm:prSet/>
      <dgm:spPr/>
      <dgm:t>
        <a:bodyPr/>
        <a:lstStyle/>
        <a:p>
          <a:endParaRPr lang="en-GB"/>
        </a:p>
      </dgm:t>
    </dgm:pt>
    <dgm:pt modelId="{77B96041-E2A3-4F12-BBC6-4C0104045252}" type="sibTrans" cxnId="{AD9AF020-5C64-42FE-84D1-09353B6B3AE9}">
      <dgm:prSet/>
      <dgm:spPr/>
      <dgm:t>
        <a:bodyPr/>
        <a:lstStyle/>
        <a:p>
          <a:endParaRPr lang="en-GB"/>
        </a:p>
      </dgm:t>
    </dgm:pt>
    <dgm:pt modelId="{2F7774E4-B8DD-4A04-BACA-58F6DAB73D02}">
      <dgm:prSet phldrT="[Text]"/>
      <dgm:spPr/>
      <dgm:t>
        <a:bodyPr/>
        <a:lstStyle/>
        <a:p>
          <a:r>
            <a:rPr lang="en-GB" dirty="0"/>
            <a:t>8 Regional SEND Leaders</a:t>
          </a:r>
        </a:p>
      </dgm:t>
    </dgm:pt>
    <dgm:pt modelId="{F41E6AB0-CD8F-4FB6-922D-38CAE8C4CBAC}" type="parTrans" cxnId="{18A274C6-909B-47CA-96BC-600086A3B831}">
      <dgm:prSet/>
      <dgm:spPr/>
      <dgm:t>
        <a:bodyPr/>
        <a:lstStyle/>
        <a:p>
          <a:endParaRPr lang="en-GB"/>
        </a:p>
      </dgm:t>
    </dgm:pt>
    <dgm:pt modelId="{965EF24C-074A-4806-A3C7-D2548D8D9779}" type="sibTrans" cxnId="{18A274C6-909B-47CA-96BC-600086A3B831}">
      <dgm:prSet/>
      <dgm:spPr/>
      <dgm:t>
        <a:bodyPr/>
        <a:lstStyle/>
        <a:p>
          <a:endParaRPr lang="en-GB"/>
        </a:p>
      </dgm:t>
    </dgm:pt>
    <dgm:pt modelId="{71D484DD-45BC-4685-90A5-77E3D19507DA}">
      <dgm:prSet phldrT="[Text]"/>
      <dgm:spPr/>
      <dgm:t>
        <a:bodyPr/>
        <a:lstStyle/>
        <a:p>
          <a:r>
            <a:rPr lang="en-GB" dirty="0"/>
            <a:t>16 Deputy Regional SEND Leaders</a:t>
          </a:r>
        </a:p>
      </dgm:t>
    </dgm:pt>
    <dgm:pt modelId="{2B91E356-7F43-4ECE-AEFC-223706771589}" type="parTrans" cxnId="{BD166C33-9E60-46A5-B858-CCD45C6BFD49}">
      <dgm:prSet/>
      <dgm:spPr/>
      <dgm:t>
        <a:bodyPr/>
        <a:lstStyle/>
        <a:p>
          <a:endParaRPr lang="en-GB"/>
        </a:p>
      </dgm:t>
    </dgm:pt>
    <dgm:pt modelId="{5A24B14A-4457-4AED-A3ED-EBD903F272E9}" type="sibTrans" cxnId="{BD166C33-9E60-46A5-B858-CCD45C6BFD49}">
      <dgm:prSet/>
      <dgm:spPr/>
      <dgm:t>
        <a:bodyPr/>
        <a:lstStyle/>
        <a:p>
          <a:endParaRPr lang="en-GB"/>
        </a:p>
      </dgm:t>
    </dgm:pt>
    <dgm:pt modelId="{9A973CEA-9850-4D6C-BB96-69436081321D}">
      <dgm:prSet phldrT="[Text]"/>
      <dgm:spPr/>
      <dgm:t>
        <a:bodyPr/>
        <a:lstStyle/>
        <a:p>
          <a:r>
            <a:rPr lang="en-GB" dirty="0"/>
            <a:t>8 Regions</a:t>
          </a:r>
        </a:p>
      </dgm:t>
    </dgm:pt>
    <dgm:pt modelId="{91EB4779-6E79-4641-9F7B-3E7C3ACC5DEA}" type="parTrans" cxnId="{C826522E-4C7D-425A-B2A4-F9B30CDF6C41}">
      <dgm:prSet/>
      <dgm:spPr/>
      <dgm:t>
        <a:bodyPr/>
        <a:lstStyle/>
        <a:p>
          <a:endParaRPr lang="en-GB"/>
        </a:p>
      </dgm:t>
    </dgm:pt>
    <dgm:pt modelId="{F80519D4-6B62-4796-A735-C68F74C83F6D}" type="sibTrans" cxnId="{C826522E-4C7D-425A-B2A4-F9B30CDF6C41}">
      <dgm:prSet/>
      <dgm:spPr/>
      <dgm:t>
        <a:bodyPr/>
        <a:lstStyle/>
        <a:p>
          <a:endParaRPr lang="en-GB"/>
        </a:p>
      </dgm:t>
    </dgm:pt>
    <dgm:pt modelId="{CF2DF4C1-D648-4DA4-9E80-4FDF888FFC50}">
      <dgm:prSet/>
      <dgm:spPr/>
      <dgm:t>
        <a:bodyPr/>
        <a:lstStyle/>
        <a:p>
          <a:r>
            <a:rPr lang="en-GB" dirty="0"/>
            <a:t>2 National Coordinators</a:t>
          </a:r>
        </a:p>
      </dgm:t>
    </dgm:pt>
    <dgm:pt modelId="{5298E752-9B87-4BAD-BEA3-238E60B45DAF}" type="parTrans" cxnId="{BC2A6687-20CD-463A-B813-A59172F2B4B4}">
      <dgm:prSet/>
      <dgm:spPr/>
      <dgm:t>
        <a:bodyPr/>
        <a:lstStyle/>
        <a:p>
          <a:endParaRPr lang="en-GB"/>
        </a:p>
      </dgm:t>
    </dgm:pt>
    <dgm:pt modelId="{B3DA8F0E-FBED-4120-943F-6B7694913661}" type="sibTrans" cxnId="{BC2A6687-20CD-463A-B813-A59172F2B4B4}">
      <dgm:prSet/>
      <dgm:spPr/>
      <dgm:t>
        <a:bodyPr/>
        <a:lstStyle/>
        <a:p>
          <a:endParaRPr lang="en-GB"/>
        </a:p>
      </dgm:t>
    </dgm:pt>
    <dgm:pt modelId="{ACDAD3B0-4C69-4CD6-9ECE-1DC040225880}" type="pres">
      <dgm:prSet presAssocID="{6FA27A3C-4703-45C5-AB05-40394C059560}" presName="cycle" presStyleCnt="0">
        <dgm:presLayoutVars>
          <dgm:dir/>
          <dgm:resizeHandles val="exact"/>
        </dgm:presLayoutVars>
      </dgm:prSet>
      <dgm:spPr/>
      <dgm:t>
        <a:bodyPr/>
        <a:lstStyle/>
        <a:p>
          <a:endParaRPr lang="en-GB"/>
        </a:p>
      </dgm:t>
    </dgm:pt>
    <dgm:pt modelId="{7A7A556E-DEB8-4D1C-B38A-5B93252DA657}" type="pres">
      <dgm:prSet presAssocID="{3E9C9CB8-7AF4-4A0C-81B1-4EE61A78EC1A}" presName="node" presStyleLbl="node1" presStyleIdx="0" presStyleCnt="6">
        <dgm:presLayoutVars>
          <dgm:bulletEnabled val="1"/>
        </dgm:presLayoutVars>
      </dgm:prSet>
      <dgm:spPr/>
      <dgm:t>
        <a:bodyPr/>
        <a:lstStyle/>
        <a:p>
          <a:endParaRPr lang="en-GB"/>
        </a:p>
      </dgm:t>
    </dgm:pt>
    <dgm:pt modelId="{91852DF8-71F5-4E48-A600-4526042FDF0B}" type="pres">
      <dgm:prSet presAssocID="{3E9C9CB8-7AF4-4A0C-81B1-4EE61A78EC1A}" presName="spNode" presStyleCnt="0"/>
      <dgm:spPr/>
    </dgm:pt>
    <dgm:pt modelId="{5AC212EC-8E39-4F8D-90A4-978A06BD1F64}" type="pres">
      <dgm:prSet presAssocID="{8DA0BAE0-5581-4736-92B7-2412C05324CF}" presName="sibTrans" presStyleLbl="sibTrans1D1" presStyleIdx="0" presStyleCnt="6"/>
      <dgm:spPr/>
      <dgm:t>
        <a:bodyPr/>
        <a:lstStyle/>
        <a:p>
          <a:endParaRPr lang="en-GB"/>
        </a:p>
      </dgm:t>
    </dgm:pt>
    <dgm:pt modelId="{B4B7E4EC-6769-418D-A87A-8F7C3F83B207}" type="pres">
      <dgm:prSet presAssocID="{F00BFDDC-7D50-4C99-87A0-DCE94C00823D}" presName="node" presStyleLbl="node1" presStyleIdx="1" presStyleCnt="6">
        <dgm:presLayoutVars>
          <dgm:bulletEnabled val="1"/>
        </dgm:presLayoutVars>
      </dgm:prSet>
      <dgm:spPr/>
      <dgm:t>
        <a:bodyPr/>
        <a:lstStyle/>
        <a:p>
          <a:endParaRPr lang="en-GB"/>
        </a:p>
      </dgm:t>
    </dgm:pt>
    <dgm:pt modelId="{44D469C0-F7EA-4598-86BC-08F968134ACB}" type="pres">
      <dgm:prSet presAssocID="{F00BFDDC-7D50-4C99-87A0-DCE94C00823D}" presName="spNode" presStyleCnt="0"/>
      <dgm:spPr/>
    </dgm:pt>
    <dgm:pt modelId="{C39F7E51-A88F-449A-A40A-8EE595488CA8}" type="pres">
      <dgm:prSet presAssocID="{77B96041-E2A3-4F12-BBC6-4C0104045252}" presName="sibTrans" presStyleLbl="sibTrans1D1" presStyleIdx="1" presStyleCnt="6"/>
      <dgm:spPr/>
      <dgm:t>
        <a:bodyPr/>
        <a:lstStyle/>
        <a:p>
          <a:endParaRPr lang="en-GB"/>
        </a:p>
      </dgm:t>
    </dgm:pt>
    <dgm:pt modelId="{F0EF90BA-5406-45CE-A3CE-C46D444F2BA9}" type="pres">
      <dgm:prSet presAssocID="{2F7774E4-B8DD-4A04-BACA-58F6DAB73D02}" presName="node" presStyleLbl="node1" presStyleIdx="2" presStyleCnt="6">
        <dgm:presLayoutVars>
          <dgm:bulletEnabled val="1"/>
        </dgm:presLayoutVars>
      </dgm:prSet>
      <dgm:spPr/>
      <dgm:t>
        <a:bodyPr/>
        <a:lstStyle/>
        <a:p>
          <a:endParaRPr lang="en-GB"/>
        </a:p>
      </dgm:t>
    </dgm:pt>
    <dgm:pt modelId="{01DE116F-780E-405B-8E05-0ED6A0D7E36C}" type="pres">
      <dgm:prSet presAssocID="{2F7774E4-B8DD-4A04-BACA-58F6DAB73D02}" presName="spNode" presStyleCnt="0"/>
      <dgm:spPr/>
    </dgm:pt>
    <dgm:pt modelId="{B7C07426-8528-49B0-B39B-BA93B9ABCCB6}" type="pres">
      <dgm:prSet presAssocID="{965EF24C-074A-4806-A3C7-D2548D8D9779}" presName="sibTrans" presStyleLbl="sibTrans1D1" presStyleIdx="2" presStyleCnt="6"/>
      <dgm:spPr/>
      <dgm:t>
        <a:bodyPr/>
        <a:lstStyle/>
        <a:p>
          <a:endParaRPr lang="en-GB"/>
        </a:p>
      </dgm:t>
    </dgm:pt>
    <dgm:pt modelId="{988DADDA-AC17-4D74-B2D7-B6642389EB3A}" type="pres">
      <dgm:prSet presAssocID="{71D484DD-45BC-4685-90A5-77E3D19507DA}" presName="node" presStyleLbl="node1" presStyleIdx="3" presStyleCnt="6">
        <dgm:presLayoutVars>
          <dgm:bulletEnabled val="1"/>
        </dgm:presLayoutVars>
      </dgm:prSet>
      <dgm:spPr/>
      <dgm:t>
        <a:bodyPr/>
        <a:lstStyle/>
        <a:p>
          <a:endParaRPr lang="en-GB"/>
        </a:p>
      </dgm:t>
    </dgm:pt>
    <dgm:pt modelId="{B10DCC24-25DC-4A61-89F5-D5E9DA1B4A36}" type="pres">
      <dgm:prSet presAssocID="{71D484DD-45BC-4685-90A5-77E3D19507DA}" presName="spNode" presStyleCnt="0"/>
      <dgm:spPr/>
    </dgm:pt>
    <dgm:pt modelId="{4A52D698-B9B4-44AF-A13F-D47D11BBD526}" type="pres">
      <dgm:prSet presAssocID="{5A24B14A-4457-4AED-A3ED-EBD903F272E9}" presName="sibTrans" presStyleLbl="sibTrans1D1" presStyleIdx="3" presStyleCnt="6"/>
      <dgm:spPr/>
      <dgm:t>
        <a:bodyPr/>
        <a:lstStyle/>
        <a:p>
          <a:endParaRPr lang="en-GB"/>
        </a:p>
      </dgm:t>
    </dgm:pt>
    <dgm:pt modelId="{81E00595-85F2-42E5-9EB5-E3214A5A0440}" type="pres">
      <dgm:prSet presAssocID="{9A973CEA-9850-4D6C-BB96-69436081321D}" presName="node" presStyleLbl="node1" presStyleIdx="4" presStyleCnt="6">
        <dgm:presLayoutVars>
          <dgm:bulletEnabled val="1"/>
        </dgm:presLayoutVars>
      </dgm:prSet>
      <dgm:spPr/>
      <dgm:t>
        <a:bodyPr/>
        <a:lstStyle/>
        <a:p>
          <a:endParaRPr lang="en-GB"/>
        </a:p>
      </dgm:t>
    </dgm:pt>
    <dgm:pt modelId="{7AC5F348-850D-4D45-9B2A-BB9169D94418}" type="pres">
      <dgm:prSet presAssocID="{9A973CEA-9850-4D6C-BB96-69436081321D}" presName="spNode" presStyleCnt="0"/>
      <dgm:spPr/>
    </dgm:pt>
    <dgm:pt modelId="{A77F66AA-FE57-4DB8-8387-2529A84F5C5A}" type="pres">
      <dgm:prSet presAssocID="{F80519D4-6B62-4796-A735-C68F74C83F6D}" presName="sibTrans" presStyleLbl="sibTrans1D1" presStyleIdx="4" presStyleCnt="6"/>
      <dgm:spPr/>
      <dgm:t>
        <a:bodyPr/>
        <a:lstStyle/>
        <a:p>
          <a:endParaRPr lang="en-GB"/>
        </a:p>
      </dgm:t>
    </dgm:pt>
    <dgm:pt modelId="{40FB3D96-6843-4A46-A0CD-A00CBB10F53C}" type="pres">
      <dgm:prSet presAssocID="{CF2DF4C1-D648-4DA4-9E80-4FDF888FFC50}" presName="node" presStyleLbl="node1" presStyleIdx="5" presStyleCnt="6">
        <dgm:presLayoutVars>
          <dgm:bulletEnabled val="1"/>
        </dgm:presLayoutVars>
      </dgm:prSet>
      <dgm:spPr/>
      <dgm:t>
        <a:bodyPr/>
        <a:lstStyle/>
        <a:p>
          <a:endParaRPr lang="en-GB"/>
        </a:p>
      </dgm:t>
    </dgm:pt>
    <dgm:pt modelId="{69C417E7-1E00-4786-8CC2-BCE4B8E43A14}" type="pres">
      <dgm:prSet presAssocID="{CF2DF4C1-D648-4DA4-9E80-4FDF888FFC50}" presName="spNode" presStyleCnt="0"/>
      <dgm:spPr/>
    </dgm:pt>
    <dgm:pt modelId="{6AEB948C-4B39-4470-A772-92C4C1C14342}" type="pres">
      <dgm:prSet presAssocID="{B3DA8F0E-FBED-4120-943F-6B7694913661}" presName="sibTrans" presStyleLbl="sibTrans1D1" presStyleIdx="5" presStyleCnt="6"/>
      <dgm:spPr/>
      <dgm:t>
        <a:bodyPr/>
        <a:lstStyle/>
        <a:p>
          <a:endParaRPr lang="en-GB"/>
        </a:p>
      </dgm:t>
    </dgm:pt>
  </dgm:ptLst>
  <dgm:cxnLst>
    <dgm:cxn modelId="{BD166C33-9E60-46A5-B858-CCD45C6BFD49}" srcId="{6FA27A3C-4703-45C5-AB05-40394C059560}" destId="{71D484DD-45BC-4685-90A5-77E3D19507DA}" srcOrd="3" destOrd="0" parTransId="{2B91E356-7F43-4ECE-AEFC-223706771589}" sibTransId="{5A24B14A-4457-4AED-A3ED-EBD903F272E9}"/>
    <dgm:cxn modelId="{FA8023B9-DBDF-4A14-9F30-D251BDF3DD3A}" type="presOf" srcId="{F00BFDDC-7D50-4C99-87A0-DCE94C00823D}" destId="{B4B7E4EC-6769-418D-A87A-8F7C3F83B207}" srcOrd="0" destOrd="0" presId="urn:microsoft.com/office/officeart/2005/8/layout/cycle6"/>
    <dgm:cxn modelId="{3BE05EF0-68CD-4638-BFA7-68A6FEA34CAE}" type="presOf" srcId="{F80519D4-6B62-4796-A735-C68F74C83F6D}" destId="{A77F66AA-FE57-4DB8-8387-2529A84F5C5A}" srcOrd="0" destOrd="0" presId="urn:microsoft.com/office/officeart/2005/8/layout/cycle6"/>
    <dgm:cxn modelId="{A70BE44D-4E43-4AEB-8029-8F1BAA56290F}" type="presOf" srcId="{3E9C9CB8-7AF4-4A0C-81B1-4EE61A78EC1A}" destId="{7A7A556E-DEB8-4D1C-B38A-5B93252DA657}" srcOrd="0" destOrd="0" presId="urn:microsoft.com/office/officeart/2005/8/layout/cycle6"/>
    <dgm:cxn modelId="{070CD15C-0C14-49F1-A6F3-74F34CF59F2E}" type="presOf" srcId="{B3DA8F0E-FBED-4120-943F-6B7694913661}" destId="{6AEB948C-4B39-4470-A772-92C4C1C14342}" srcOrd="0" destOrd="0" presId="urn:microsoft.com/office/officeart/2005/8/layout/cycle6"/>
    <dgm:cxn modelId="{BC2A6687-20CD-463A-B813-A59172F2B4B4}" srcId="{6FA27A3C-4703-45C5-AB05-40394C059560}" destId="{CF2DF4C1-D648-4DA4-9E80-4FDF888FFC50}" srcOrd="5" destOrd="0" parTransId="{5298E752-9B87-4BAD-BEA3-238E60B45DAF}" sibTransId="{B3DA8F0E-FBED-4120-943F-6B7694913661}"/>
    <dgm:cxn modelId="{9BED9732-C3F0-4DAC-9303-1708CE61700E}" type="presOf" srcId="{CF2DF4C1-D648-4DA4-9E80-4FDF888FFC50}" destId="{40FB3D96-6843-4A46-A0CD-A00CBB10F53C}" srcOrd="0" destOrd="0" presId="urn:microsoft.com/office/officeart/2005/8/layout/cycle6"/>
    <dgm:cxn modelId="{BFC89B43-05EE-4F42-831C-3C499C10ECC4}" type="presOf" srcId="{9A973CEA-9850-4D6C-BB96-69436081321D}" destId="{81E00595-85F2-42E5-9EB5-E3214A5A0440}" srcOrd="0" destOrd="0" presId="urn:microsoft.com/office/officeart/2005/8/layout/cycle6"/>
    <dgm:cxn modelId="{6C482978-AC07-41DD-9956-0747B6A03572}" type="presOf" srcId="{71D484DD-45BC-4685-90A5-77E3D19507DA}" destId="{988DADDA-AC17-4D74-B2D7-B6642389EB3A}" srcOrd="0" destOrd="0" presId="urn:microsoft.com/office/officeart/2005/8/layout/cycle6"/>
    <dgm:cxn modelId="{98408658-50E6-4136-A8D8-4ADE562F2316}" srcId="{6FA27A3C-4703-45C5-AB05-40394C059560}" destId="{3E9C9CB8-7AF4-4A0C-81B1-4EE61A78EC1A}" srcOrd="0" destOrd="0" parTransId="{53F5A011-E3BE-4F35-A98F-7545CFA4960E}" sibTransId="{8DA0BAE0-5581-4736-92B7-2412C05324CF}"/>
    <dgm:cxn modelId="{C826522E-4C7D-425A-B2A4-F9B30CDF6C41}" srcId="{6FA27A3C-4703-45C5-AB05-40394C059560}" destId="{9A973CEA-9850-4D6C-BB96-69436081321D}" srcOrd="4" destOrd="0" parTransId="{91EB4779-6E79-4641-9F7B-3E7C3ACC5DEA}" sibTransId="{F80519D4-6B62-4796-A735-C68F74C83F6D}"/>
    <dgm:cxn modelId="{AD9AF020-5C64-42FE-84D1-09353B6B3AE9}" srcId="{6FA27A3C-4703-45C5-AB05-40394C059560}" destId="{F00BFDDC-7D50-4C99-87A0-DCE94C00823D}" srcOrd="1" destOrd="0" parTransId="{FB0598CD-C47B-4ABB-94A5-FE0E6FF7E911}" sibTransId="{77B96041-E2A3-4F12-BBC6-4C0104045252}"/>
    <dgm:cxn modelId="{0CC9B677-E818-482D-998B-A772D1F905CE}" type="presOf" srcId="{6FA27A3C-4703-45C5-AB05-40394C059560}" destId="{ACDAD3B0-4C69-4CD6-9ECE-1DC040225880}" srcOrd="0" destOrd="0" presId="urn:microsoft.com/office/officeart/2005/8/layout/cycle6"/>
    <dgm:cxn modelId="{E8EEE99C-3726-4857-9996-B565450E74AE}" type="presOf" srcId="{5A24B14A-4457-4AED-A3ED-EBD903F272E9}" destId="{4A52D698-B9B4-44AF-A13F-D47D11BBD526}" srcOrd="0" destOrd="0" presId="urn:microsoft.com/office/officeart/2005/8/layout/cycle6"/>
    <dgm:cxn modelId="{18A274C6-909B-47CA-96BC-600086A3B831}" srcId="{6FA27A3C-4703-45C5-AB05-40394C059560}" destId="{2F7774E4-B8DD-4A04-BACA-58F6DAB73D02}" srcOrd="2" destOrd="0" parTransId="{F41E6AB0-CD8F-4FB6-922D-38CAE8C4CBAC}" sibTransId="{965EF24C-074A-4806-A3C7-D2548D8D9779}"/>
    <dgm:cxn modelId="{E26990CE-F568-445C-A2C4-A9551DB0AF10}" type="presOf" srcId="{8DA0BAE0-5581-4736-92B7-2412C05324CF}" destId="{5AC212EC-8E39-4F8D-90A4-978A06BD1F64}" srcOrd="0" destOrd="0" presId="urn:microsoft.com/office/officeart/2005/8/layout/cycle6"/>
    <dgm:cxn modelId="{B1A2F2AF-4FB8-4FE1-B884-C997CF509786}" type="presOf" srcId="{965EF24C-074A-4806-A3C7-D2548D8D9779}" destId="{B7C07426-8528-49B0-B39B-BA93B9ABCCB6}" srcOrd="0" destOrd="0" presId="urn:microsoft.com/office/officeart/2005/8/layout/cycle6"/>
    <dgm:cxn modelId="{6877E526-F3D7-44AA-B6AA-E1600C984913}" type="presOf" srcId="{2F7774E4-B8DD-4A04-BACA-58F6DAB73D02}" destId="{F0EF90BA-5406-45CE-A3CE-C46D444F2BA9}" srcOrd="0" destOrd="0" presId="urn:microsoft.com/office/officeart/2005/8/layout/cycle6"/>
    <dgm:cxn modelId="{2FF075FB-0E2A-4D65-93E1-7BEC0428502A}" type="presOf" srcId="{77B96041-E2A3-4F12-BBC6-4C0104045252}" destId="{C39F7E51-A88F-449A-A40A-8EE595488CA8}" srcOrd="0" destOrd="0" presId="urn:microsoft.com/office/officeart/2005/8/layout/cycle6"/>
    <dgm:cxn modelId="{27CF192D-771C-4FCA-9F75-42A4835D97E5}" type="presParOf" srcId="{ACDAD3B0-4C69-4CD6-9ECE-1DC040225880}" destId="{7A7A556E-DEB8-4D1C-B38A-5B93252DA657}" srcOrd="0" destOrd="0" presId="urn:microsoft.com/office/officeart/2005/8/layout/cycle6"/>
    <dgm:cxn modelId="{AFF91995-7F53-4A3E-89FD-700297929437}" type="presParOf" srcId="{ACDAD3B0-4C69-4CD6-9ECE-1DC040225880}" destId="{91852DF8-71F5-4E48-A600-4526042FDF0B}" srcOrd="1" destOrd="0" presId="urn:microsoft.com/office/officeart/2005/8/layout/cycle6"/>
    <dgm:cxn modelId="{4C9E1B73-B408-4033-B83D-9970B0B8B8C7}" type="presParOf" srcId="{ACDAD3B0-4C69-4CD6-9ECE-1DC040225880}" destId="{5AC212EC-8E39-4F8D-90A4-978A06BD1F64}" srcOrd="2" destOrd="0" presId="urn:microsoft.com/office/officeart/2005/8/layout/cycle6"/>
    <dgm:cxn modelId="{5BE7DF6C-D0C8-4075-9922-3B1ACCCC6F9F}" type="presParOf" srcId="{ACDAD3B0-4C69-4CD6-9ECE-1DC040225880}" destId="{B4B7E4EC-6769-418D-A87A-8F7C3F83B207}" srcOrd="3" destOrd="0" presId="urn:microsoft.com/office/officeart/2005/8/layout/cycle6"/>
    <dgm:cxn modelId="{2EB3C4B1-6DD0-4FF9-983B-6C13144A9D81}" type="presParOf" srcId="{ACDAD3B0-4C69-4CD6-9ECE-1DC040225880}" destId="{44D469C0-F7EA-4598-86BC-08F968134ACB}" srcOrd="4" destOrd="0" presId="urn:microsoft.com/office/officeart/2005/8/layout/cycle6"/>
    <dgm:cxn modelId="{6852E8D7-DE65-49B7-A19A-FD5CEE795FF6}" type="presParOf" srcId="{ACDAD3B0-4C69-4CD6-9ECE-1DC040225880}" destId="{C39F7E51-A88F-449A-A40A-8EE595488CA8}" srcOrd="5" destOrd="0" presId="urn:microsoft.com/office/officeart/2005/8/layout/cycle6"/>
    <dgm:cxn modelId="{7B169A39-F09E-4A93-849D-71774175C702}" type="presParOf" srcId="{ACDAD3B0-4C69-4CD6-9ECE-1DC040225880}" destId="{F0EF90BA-5406-45CE-A3CE-C46D444F2BA9}" srcOrd="6" destOrd="0" presId="urn:microsoft.com/office/officeart/2005/8/layout/cycle6"/>
    <dgm:cxn modelId="{B5AF898F-D5A1-49C2-8B32-17863337A1B4}" type="presParOf" srcId="{ACDAD3B0-4C69-4CD6-9ECE-1DC040225880}" destId="{01DE116F-780E-405B-8E05-0ED6A0D7E36C}" srcOrd="7" destOrd="0" presId="urn:microsoft.com/office/officeart/2005/8/layout/cycle6"/>
    <dgm:cxn modelId="{A5079AFA-2BD3-4169-9826-8C4134F3C136}" type="presParOf" srcId="{ACDAD3B0-4C69-4CD6-9ECE-1DC040225880}" destId="{B7C07426-8528-49B0-B39B-BA93B9ABCCB6}" srcOrd="8" destOrd="0" presId="urn:microsoft.com/office/officeart/2005/8/layout/cycle6"/>
    <dgm:cxn modelId="{A86E6EAC-0603-4E17-914B-F1A156FFC20D}" type="presParOf" srcId="{ACDAD3B0-4C69-4CD6-9ECE-1DC040225880}" destId="{988DADDA-AC17-4D74-B2D7-B6642389EB3A}" srcOrd="9" destOrd="0" presId="urn:microsoft.com/office/officeart/2005/8/layout/cycle6"/>
    <dgm:cxn modelId="{44BE6CAB-47E7-4BD9-88DF-C8277D9AFCAC}" type="presParOf" srcId="{ACDAD3B0-4C69-4CD6-9ECE-1DC040225880}" destId="{B10DCC24-25DC-4A61-89F5-D5E9DA1B4A36}" srcOrd="10" destOrd="0" presId="urn:microsoft.com/office/officeart/2005/8/layout/cycle6"/>
    <dgm:cxn modelId="{2F5466EF-38C5-40F3-BAFB-B67C1770EB02}" type="presParOf" srcId="{ACDAD3B0-4C69-4CD6-9ECE-1DC040225880}" destId="{4A52D698-B9B4-44AF-A13F-D47D11BBD526}" srcOrd="11" destOrd="0" presId="urn:microsoft.com/office/officeart/2005/8/layout/cycle6"/>
    <dgm:cxn modelId="{D1A0CEF9-4303-4C66-BDEA-752C408B6E2B}" type="presParOf" srcId="{ACDAD3B0-4C69-4CD6-9ECE-1DC040225880}" destId="{81E00595-85F2-42E5-9EB5-E3214A5A0440}" srcOrd="12" destOrd="0" presId="urn:microsoft.com/office/officeart/2005/8/layout/cycle6"/>
    <dgm:cxn modelId="{ABFB34ED-39E6-4E2C-A2DB-C2F0E75E724B}" type="presParOf" srcId="{ACDAD3B0-4C69-4CD6-9ECE-1DC040225880}" destId="{7AC5F348-850D-4D45-9B2A-BB9169D94418}" srcOrd="13" destOrd="0" presId="urn:microsoft.com/office/officeart/2005/8/layout/cycle6"/>
    <dgm:cxn modelId="{004DBF77-19A6-4FA9-95DC-962DC075A828}" type="presParOf" srcId="{ACDAD3B0-4C69-4CD6-9ECE-1DC040225880}" destId="{A77F66AA-FE57-4DB8-8387-2529A84F5C5A}" srcOrd="14" destOrd="0" presId="urn:microsoft.com/office/officeart/2005/8/layout/cycle6"/>
    <dgm:cxn modelId="{9A368900-2B9F-4FA6-910B-EA0273332486}" type="presParOf" srcId="{ACDAD3B0-4C69-4CD6-9ECE-1DC040225880}" destId="{40FB3D96-6843-4A46-A0CD-A00CBB10F53C}" srcOrd="15" destOrd="0" presId="urn:microsoft.com/office/officeart/2005/8/layout/cycle6"/>
    <dgm:cxn modelId="{D530C298-52ED-4F1F-81D8-88971CE1C006}" type="presParOf" srcId="{ACDAD3B0-4C69-4CD6-9ECE-1DC040225880}" destId="{69C417E7-1E00-4786-8CC2-BCE4B8E43A14}" srcOrd="16" destOrd="0" presId="urn:microsoft.com/office/officeart/2005/8/layout/cycle6"/>
    <dgm:cxn modelId="{74E882A5-2E45-457A-BDB5-846BC61C391C}" type="presParOf" srcId="{ACDAD3B0-4C69-4CD6-9ECE-1DC040225880}" destId="{6AEB948C-4B39-4470-A772-92C4C1C1434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0BF38B-D3FB-4D91-890C-6D5697865C8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AE2374E-AB69-48E6-8AE2-00554E51DA81}">
      <dgm:prSet/>
      <dgm:spPr/>
      <dgm:t>
        <a:bodyPr/>
        <a:lstStyle/>
        <a:p>
          <a:r>
            <a:rPr lang="en-GB"/>
            <a:t>Evidence-based</a:t>
          </a:r>
          <a:endParaRPr lang="en-US"/>
        </a:p>
      </dgm:t>
    </dgm:pt>
    <dgm:pt modelId="{FC8BFD58-EE23-4B75-AE25-84A77E1ED960}" type="parTrans" cxnId="{6009B6CC-EAB7-4FC0-BB4F-473E087F3659}">
      <dgm:prSet/>
      <dgm:spPr/>
      <dgm:t>
        <a:bodyPr/>
        <a:lstStyle/>
        <a:p>
          <a:endParaRPr lang="en-US"/>
        </a:p>
      </dgm:t>
    </dgm:pt>
    <dgm:pt modelId="{63CC81D7-447B-4270-87CC-7762ACDC7773}" type="sibTrans" cxnId="{6009B6CC-EAB7-4FC0-BB4F-473E087F3659}">
      <dgm:prSet/>
      <dgm:spPr/>
      <dgm:t>
        <a:bodyPr/>
        <a:lstStyle/>
        <a:p>
          <a:endParaRPr lang="en-US"/>
        </a:p>
      </dgm:t>
    </dgm:pt>
    <dgm:pt modelId="{33906115-2ED2-4F2C-8161-15B278BADCAC}">
      <dgm:prSet/>
      <dgm:spPr/>
      <dgm:t>
        <a:bodyPr/>
        <a:lstStyle/>
        <a:p>
          <a:r>
            <a:rPr lang="en-GB"/>
            <a:t>School-based</a:t>
          </a:r>
          <a:endParaRPr lang="en-US"/>
        </a:p>
      </dgm:t>
    </dgm:pt>
    <dgm:pt modelId="{87AF18E1-266B-4502-8F43-346BF0A50230}" type="parTrans" cxnId="{7D9F8F94-ED06-4329-B3B8-12E6D3F138E4}">
      <dgm:prSet/>
      <dgm:spPr/>
      <dgm:t>
        <a:bodyPr/>
        <a:lstStyle/>
        <a:p>
          <a:endParaRPr lang="en-US"/>
        </a:p>
      </dgm:t>
    </dgm:pt>
    <dgm:pt modelId="{959CFD7C-74E8-4C8A-92BD-02F95B4BDDE0}" type="sibTrans" cxnId="{7D9F8F94-ED06-4329-B3B8-12E6D3F138E4}">
      <dgm:prSet/>
      <dgm:spPr/>
      <dgm:t>
        <a:bodyPr/>
        <a:lstStyle/>
        <a:p>
          <a:endParaRPr lang="en-US"/>
        </a:p>
      </dgm:t>
    </dgm:pt>
    <dgm:pt modelId="{D92195F7-A177-4A51-9872-5803CC9FAB3D}">
      <dgm:prSet/>
      <dgm:spPr/>
      <dgm:t>
        <a:bodyPr/>
        <a:lstStyle/>
        <a:p>
          <a:r>
            <a:rPr lang="en-GB"/>
            <a:t>Regional model</a:t>
          </a:r>
          <a:endParaRPr lang="en-US"/>
        </a:p>
      </dgm:t>
    </dgm:pt>
    <dgm:pt modelId="{F16D73C6-E3D8-487E-813F-9C087A032FD8}" type="parTrans" cxnId="{4BEB322B-199F-4E54-849E-896675BC0858}">
      <dgm:prSet/>
      <dgm:spPr/>
      <dgm:t>
        <a:bodyPr/>
        <a:lstStyle/>
        <a:p>
          <a:endParaRPr lang="en-US"/>
        </a:p>
      </dgm:t>
    </dgm:pt>
    <dgm:pt modelId="{DD597BED-DC8A-4B17-BF8F-9FDE05A26181}" type="sibTrans" cxnId="{4BEB322B-199F-4E54-849E-896675BC0858}">
      <dgm:prSet/>
      <dgm:spPr/>
      <dgm:t>
        <a:bodyPr/>
        <a:lstStyle/>
        <a:p>
          <a:endParaRPr lang="en-US"/>
        </a:p>
      </dgm:t>
    </dgm:pt>
    <dgm:pt modelId="{90552C5A-C586-495D-B3BF-C52F33D60FF6}">
      <dgm:prSet/>
      <dgm:spPr/>
      <dgm:t>
        <a:bodyPr/>
        <a:lstStyle/>
        <a:p>
          <a:r>
            <a:rPr lang="en-GB"/>
            <a:t>Expert input</a:t>
          </a:r>
          <a:endParaRPr lang="en-US"/>
        </a:p>
      </dgm:t>
    </dgm:pt>
    <dgm:pt modelId="{55FDA3CD-A5E0-4EB5-A121-9A26CD4CA2F9}" type="parTrans" cxnId="{FABAFCDA-9A37-4C4C-9474-5CE2AE6CADA3}">
      <dgm:prSet/>
      <dgm:spPr/>
      <dgm:t>
        <a:bodyPr/>
        <a:lstStyle/>
        <a:p>
          <a:endParaRPr lang="en-US"/>
        </a:p>
      </dgm:t>
    </dgm:pt>
    <dgm:pt modelId="{26EA4257-E520-4892-BB78-202A7505FB9D}" type="sibTrans" cxnId="{FABAFCDA-9A37-4C4C-9474-5CE2AE6CADA3}">
      <dgm:prSet/>
      <dgm:spPr/>
      <dgm:t>
        <a:bodyPr/>
        <a:lstStyle/>
        <a:p>
          <a:endParaRPr lang="en-US"/>
        </a:p>
      </dgm:t>
    </dgm:pt>
    <dgm:pt modelId="{90503128-CBCC-43CB-BD23-BDBEE443F692}">
      <dgm:prSet/>
      <dgm:spPr/>
      <dgm:t>
        <a:bodyPr/>
        <a:lstStyle/>
        <a:p>
          <a:r>
            <a:rPr lang="en-GB"/>
            <a:t>Fully-funded: Free</a:t>
          </a:r>
          <a:endParaRPr lang="en-US"/>
        </a:p>
      </dgm:t>
    </dgm:pt>
    <dgm:pt modelId="{E36ED55B-6B8A-486E-A23F-CB475BCEDBCE}" type="parTrans" cxnId="{57F5C92E-572B-47C0-868E-047DA5A85B7A}">
      <dgm:prSet/>
      <dgm:spPr/>
      <dgm:t>
        <a:bodyPr/>
        <a:lstStyle/>
        <a:p>
          <a:endParaRPr lang="en-US"/>
        </a:p>
      </dgm:t>
    </dgm:pt>
    <dgm:pt modelId="{542143F2-2993-4766-B0E3-2AC8D463FE19}" type="sibTrans" cxnId="{57F5C92E-572B-47C0-868E-047DA5A85B7A}">
      <dgm:prSet/>
      <dgm:spPr/>
      <dgm:t>
        <a:bodyPr/>
        <a:lstStyle/>
        <a:p>
          <a:endParaRPr lang="en-US"/>
        </a:p>
      </dgm:t>
    </dgm:pt>
    <dgm:pt modelId="{45E50E52-A7D3-4A22-A0A6-9B425B14040D}" type="pres">
      <dgm:prSet presAssocID="{B50BF38B-D3FB-4D91-890C-6D5697865C8F}" presName="linear" presStyleCnt="0">
        <dgm:presLayoutVars>
          <dgm:animLvl val="lvl"/>
          <dgm:resizeHandles val="exact"/>
        </dgm:presLayoutVars>
      </dgm:prSet>
      <dgm:spPr/>
      <dgm:t>
        <a:bodyPr/>
        <a:lstStyle/>
        <a:p>
          <a:endParaRPr lang="en-GB"/>
        </a:p>
      </dgm:t>
    </dgm:pt>
    <dgm:pt modelId="{60FC0928-BE71-42EF-A4BF-10ECF46B9E77}" type="pres">
      <dgm:prSet presAssocID="{1AE2374E-AB69-48E6-8AE2-00554E51DA81}" presName="parentText" presStyleLbl="node1" presStyleIdx="0" presStyleCnt="5">
        <dgm:presLayoutVars>
          <dgm:chMax val="0"/>
          <dgm:bulletEnabled val="1"/>
        </dgm:presLayoutVars>
      </dgm:prSet>
      <dgm:spPr/>
      <dgm:t>
        <a:bodyPr/>
        <a:lstStyle/>
        <a:p>
          <a:endParaRPr lang="en-GB"/>
        </a:p>
      </dgm:t>
    </dgm:pt>
    <dgm:pt modelId="{69F69748-F7C2-4859-941E-0B9F9F463A85}" type="pres">
      <dgm:prSet presAssocID="{63CC81D7-447B-4270-87CC-7762ACDC7773}" presName="spacer" presStyleCnt="0"/>
      <dgm:spPr/>
    </dgm:pt>
    <dgm:pt modelId="{4A42C28E-EFC1-4671-B224-D4506B68DCF6}" type="pres">
      <dgm:prSet presAssocID="{33906115-2ED2-4F2C-8161-15B278BADCAC}" presName="parentText" presStyleLbl="node1" presStyleIdx="1" presStyleCnt="5">
        <dgm:presLayoutVars>
          <dgm:chMax val="0"/>
          <dgm:bulletEnabled val="1"/>
        </dgm:presLayoutVars>
      </dgm:prSet>
      <dgm:spPr/>
      <dgm:t>
        <a:bodyPr/>
        <a:lstStyle/>
        <a:p>
          <a:endParaRPr lang="en-GB"/>
        </a:p>
      </dgm:t>
    </dgm:pt>
    <dgm:pt modelId="{32E10051-3ED0-445E-AE08-42BDF9D07041}" type="pres">
      <dgm:prSet presAssocID="{959CFD7C-74E8-4C8A-92BD-02F95B4BDDE0}" presName="spacer" presStyleCnt="0"/>
      <dgm:spPr/>
    </dgm:pt>
    <dgm:pt modelId="{96E06485-6D9F-43E8-B929-1BD7B5A51D12}" type="pres">
      <dgm:prSet presAssocID="{D92195F7-A177-4A51-9872-5803CC9FAB3D}" presName="parentText" presStyleLbl="node1" presStyleIdx="2" presStyleCnt="5">
        <dgm:presLayoutVars>
          <dgm:chMax val="0"/>
          <dgm:bulletEnabled val="1"/>
        </dgm:presLayoutVars>
      </dgm:prSet>
      <dgm:spPr/>
      <dgm:t>
        <a:bodyPr/>
        <a:lstStyle/>
        <a:p>
          <a:endParaRPr lang="en-GB"/>
        </a:p>
      </dgm:t>
    </dgm:pt>
    <dgm:pt modelId="{832DCE1D-F7A3-4B4C-BCB8-35CA428CE51A}" type="pres">
      <dgm:prSet presAssocID="{DD597BED-DC8A-4B17-BF8F-9FDE05A26181}" presName="spacer" presStyleCnt="0"/>
      <dgm:spPr/>
    </dgm:pt>
    <dgm:pt modelId="{0D465346-F6C1-492E-9C1A-8AA87B9FDFD2}" type="pres">
      <dgm:prSet presAssocID="{90552C5A-C586-495D-B3BF-C52F33D60FF6}" presName="parentText" presStyleLbl="node1" presStyleIdx="3" presStyleCnt="5">
        <dgm:presLayoutVars>
          <dgm:chMax val="0"/>
          <dgm:bulletEnabled val="1"/>
        </dgm:presLayoutVars>
      </dgm:prSet>
      <dgm:spPr/>
      <dgm:t>
        <a:bodyPr/>
        <a:lstStyle/>
        <a:p>
          <a:endParaRPr lang="en-GB"/>
        </a:p>
      </dgm:t>
    </dgm:pt>
    <dgm:pt modelId="{CEF1C039-F479-4869-BD49-84EAC4769A12}" type="pres">
      <dgm:prSet presAssocID="{26EA4257-E520-4892-BB78-202A7505FB9D}" presName="spacer" presStyleCnt="0"/>
      <dgm:spPr/>
    </dgm:pt>
    <dgm:pt modelId="{B888654E-33A2-492A-9EE5-9C13F5AF6E53}" type="pres">
      <dgm:prSet presAssocID="{90503128-CBCC-43CB-BD23-BDBEE443F692}" presName="parentText" presStyleLbl="node1" presStyleIdx="4" presStyleCnt="5">
        <dgm:presLayoutVars>
          <dgm:chMax val="0"/>
          <dgm:bulletEnabled val="1"/>
        </dgm:presLayoutVars>
      </dgm:prSet>
      <dgm:spPr/>
      <dgm:t>
        <a:bodyPr/>
        <a:lstStyle/>
        <a:p>
          <a:endParaRPr lang="en-GB"/>
        </a:p>
      </dgm:t>
    </dgm:pt>
  </dgm:ptLst>
  <dgm:cxnLst>
    <dgm:cxn modelId="{1677BE52-4B36-4153-B177-1C64AE8FD48C}" type="presOf" srcId="{D92195F7-A177-4A51-9872-5803CC9FAB3D}" destId="{96E06485-6D9F-43E8-B929-1BD7B5A51D12}" srcOrd="0" destOrd="0" presId="urn:microsoft.com/office/officeart/2005/8/layout/vList2"/>
    <dgm:cxn modelId="{FABAFCDA-9A37-4C4C-9474-5CE2AE6CADA3}" srcId="{B50BF38B-D3FB-4D91-890C-6D5697865C8F}" destId="{90552C5A-C586-495D-B3BF-C52F33D60FF6}" srcOrd="3" destOrd="0" parTransId="{55FDA3CD-A5E0-4EB5-A121-9A26CD4CA2F9}" sibTransId="{26EA4257-E520-4892-BB78-202A7505FB9D}"/>
    <dgm:cxn modelId="{52BC83AE-2A80-44F8-9F2B-7201B9F3B1C2}" type="presOf" srcId="{90503128-CBCC-43CB-BD23-BDBEE443F692}" destId="{B888654E-33A2-492A-9EE5-9C13F5AF6E53}" srcOrd="0" destOrd="0" presId="urn:microsoft.com/office/officeart/2005/8/layout/vList2"/>
    <dgm:cxn modelId="{4F33E5CE-9C69-4A73-8C23-94204692B5BD}" type="presOf" srcId="{90552C5A-C586-495D-B3BF-C52F33D60FF6}" destId="{0D465346-F6C1-492E-9C1A-8AA87B9FDFD2}" srcOrd="0" destOrd="0" presId="urn:microsoft.com/office/officeart/2005/8/layout/vList2"/>
    <dgm:cxn modelId="{6009B6CC-EAB7-4FC0-BB4F-473E087F3659}" srcId="{B50BF38B-D3FB-4D91-890C-6D5697865C8F}" destId="{1AE2374E-AB69-48E6-8AE2-00554E51DA81}" srcOrd="0" destOrd="0" parTransId="{FC8BFD58-EE23-4B75-AE25-84A77E1ED960}" sibTransId="{63CC81D7-447B-4270-87CC-7762ACDC7773}"/>
    <dgm:cxn modelId="{D515274C-8406-4069-82C3-A943419B20A8}" type="presOf" srcId="{1AE2374E-AB69-48E6-8AE2-00554E51DA81}" destId="{60FC0928-BE71-42EF-A4BF-10ECF46B9E77}" srcOrd="0" destOrd="0" presId="urn:microsoft.com/office/officeart/2005/8/layout/vList2"/>
    <dgm:cxn modelId="{57F5C92E-572B-47C0-868E-047DA5A85B7A}" srcId="{B50BF38B-D3FB-4D91-890C-6D5697865C8F}" destId="{90503128-CBCC-43CB-BD23-BDBEE443F692}" srcOrd="4" destOrd="0" parTransId="{E36ED55B-6B8A-486E-A23F-CB475BCEDBCE}" sibTransId="{542143F2-2993-4766-B0E3-2AC8D463FE19}"/>
    <dgm:cxn modelId="{7D9F8F94-ED06-4329-B3B8-12E6D3F138E4}" srcId="{B50BF38B-D3FB-4D91-890C-6D5697865C8F}" destId="{33906115-2ED2-4F2C-8161-15B278BADCAC}" srcOrd="1" destOrd="0" parTransId="{87AF18E1-266B-4502-8F43-346BF0A50230}" sibTransId="{959CFD7C-74E8-4C8A-92BD-02F95B4BDDE0}"/>
    <dgm:cxn modelId="{4BEB322B-199F-4E54-849E-896675BC0858}" srcId="{B50BF38B-D3FB-4D91-890C-6D5697865C8F}" destId="{D92195F7-A177-4A51-9872-5803CC9FAB3D}" srcOrd="2" destOrd="0" parTransId="{F16D73C6-E3D8-487E-813F-9C087A032FD8}" sibTransId="{DD597BED-DC8A-4B17-BF8F-9FDE05A26181}"/>
    <dgm:cxn modelId="{BB39F0E1-B5B5-4596-9BF4-8A0C3A6A72DE}" type="presOf" srcId="{33906115-2ED2-4F2C-8161-15B278BADCAC}" destId="{4A42C28E-EFC1-4671-B224-D4506B68DCF6}" srcOrd="0" destOrd="0" presId="urn:microsoft.com/office/officeart/2005/8/layout/vList2"/>
    <dgm:cxn modelId="{25988373-51BB-47BE-BDCD-964050F563DA}" type="presOf" srcId="{B50BF38B-D3FB-4D91-890C-6D5697865C8F}" destId="{45E50E52-A7D3-4A22-A0A6-9B425B14040D}" srcOrd="0" destOrd="0" presId="urn:microsoft.com/office/officeart/2005/8/layout/vList2"/>
    <dgm:cxn modelId="{37884D68-9247-4FA5-AF23-2794BB18C832}" type="presParOf" srcId="{45E50E52-A7D3-4A22-A0A6-9B425B14040D}" destId="{60FC0928-BE71-42EF-A4BF-10ECF46B9E77}" srcOrd="0" destOrd="0" presId="urn:microsoft.com/office/officeart/2005/8/layout/vList2"/>
    <dgm:cxn modelId="{5213A813-4E54-4E79-8D97-DDA71C44CA5D}" type="presParOf" srcId="{45E50E52-A7D3-4A22-A0A6-9B425B14040D}" destId="{69F69748-F7C2-4859-941E-0B9F9F463A85}" srcOrd="1" destOrd="0" presId="urn:microsoft.com/office/officeart/2005/8/layout/vList2"/>
    <dgm:cxn modelId="{5871E1B3-C682-4978-BF2C-E4D1FB4AC9A6}" type="presParOf" srcId="{45E50E52-A7D3-4A22-A0A6-9B425B14040D}" destId="{4A42C28E-EFC1-4671-B224-D4506B68DCF6}" srcOrd="2" destOrd="0" presId="urn:microsoft.com/office/officeart/2005/8/layout/vList2"/>
    <dgm:cxn modelId="{5435BBDD-0CF8-4731-A28D-D60814BE226B}" type="presParOf" srcId="{45E50E52-A7D3-4A22-A0A6-9B425B14040D}" destId="{32E10051-3ED0-445E-AE08-42BDF9D07041}" srcOrd="3" destOrd="0" presId="urn:microsoft.com/office/officeart/2005/8/layout/vList2"/>
    <dgm:cxn modelId="{4DE97CBB-162B-4747-9862-EAC4AA6EB186}" type="presParOf" srcId="{45E50E52-A7D3-4A22-A0A6-9B425B14040D}" destId="{96E06485-6D9F-43E8-B929-1BD7B5A51D12}" srcOrd="4" destOrd="0" presId="urn:microsoft.com/office/officeart/2005/8/layout/vList2"/>
    <dgm:cxn modelId="{1DD06407-0515-4536-BE90-9FB35EBE25CF}" type="presParOf" srcId="{45E50E52-A7D3-4A22-A0A6-9B425B14040D}" destId="{832DCE1D-F7A3-4B4C-BCB8-35CA428CE51A}" srcOrd="5" destOrd="0" presId="urn:microsoft.com/office/officeart/2005/8/layout/vList2"/>
    <dgm:cxn modelId="{682A9440-F522-429A-A07E-1A70C1CA3D20}" type="presParOf" srcId="{45E50E52-A7D3-4A22-A0A6-9B425B14040D}" destId="{0D465346-F6C1-492E-9C1A-8AA87B9FDFD2}" srcOrd="6" destOrd="0" presId="urn:microsoft.com/office/officeart/2005/8/layout/vList2"/>
    <dgm:cxn modelId="{75352965-3ED3-4426-B57A-2F8BED4B75C3}" type="presParOf" srcId="{45E50E52-A7D3-4A22-A0A6-9B425B14040D}" destId="{CEF1C039-F479-4869-BD49-84EAC4769A12}" srcOrd="7" destOrd="0" presId="urn:microsoft.com/office/officeart/2005/8/layout/vList2"/>
    <dgm:cxn modelId="{0D75ECA0-C28A-495F-9484-522B11FBBBAB}" type="presParOf" srcId="{45E50E52-A7D3-4A22-A0A6-9B425B14040D}" destId="{B888654E-33A2-492A-9EE5-9C13F5AF6E5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E3182-51FE-4AB9-97C0-DED850ED54A1}">
      <dsp:nvSpPr>
        <dsp:cNvPr id="0" name=""/>
        <dsp:cNvSpPr/>
      </dsp:nvSpPr>
      <dsp:spPr>
        <a:xfrm rot="5400000">
          <a:off x="-269363" y="269820"/>
          <a:ext cx="1795759" cy="1257031"/>
        </a:xfrm>
        <a:prstGeom prst="chevron">
          <a:avLst/>
        </a:prstGeom>
        <a:solidFill>
          <a:srgbClr val="32A563"/>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b="1" kern="1200" dirty="0"/>
            <a:t>Aim 1</a:t>
          </a:r>
        </a:p>
      </dsp:txBody>
      <dsp:txXfrm rot="-5400000">
        <a:off x="2" y="628972"/>
        <a:ext cx="1257031" cy="538728"/>
      </dsp:txXfrm>
    </dsp:sp>
    <dsp:sp modelId="{8C341ACA-112B-41BA-AE42-3423F1E3F5F0}">
      <dsp:nvSpPr>
        <dsp:cNvPr id="0" name=""/>
        <dsp:cNvSpPr/>
      </dsp:nvSpPr>
      <dsp:spPr>
        <a:xfrm rot="5400000">
          <a:off x="4960626" y="-3703138"/>
          <a:ext cx="1167243" cy="857443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GB" sz="1700" b="0" i="0" kern="1200" dirty="0">
              <a:solidFill>
                <a:srgbClr val="01454C"/>
              </a:solidFill>
              <a:latin typeface="+mn-lt"/>
              <a:ea typeface="+mn-ea"/>
              <a:cs typeface="+mn-cs"/>
            </a:rPr>
            <a:t>Equip the school workforce to prioritise and understand their responsibilities in relation to SEND and to share and embed good practice at individual and setting-level within their CPD and school improvement plans, particularly in relation to SEN Support, early intervention and effective preparation for adulthood.</a:t>
          </a:r>
          <a:endParaRPr lang="en-GB" sz="1700" b="0" i="0" kern="1200" dirty="0">
            <a:solidFill>
              <a:srgbClr val="01454C"/>
            </a:solidFill>
            <a:latin typeface="+mn-lt"/>
          </a:endParaRPr>
        </a:p>
      </dsp:txBody>
      <dsp:txXfrm rot="-5400000">
        <a:off x="1257031" y="57437"/>
        <a:ext cx="8517453" cy="1053283"/>
      </dsp:txXfrm>
    </dsp:sp>
    <dsp:sp modelId="{F0F97F68-E892-40D1-8363-E2A74A25DBC6}">
      <dsp:nvSpPr>
        <dsp:cNvPr id="0" name=""/>
        <dsp:cNvSpPr/>
      </dsp:nvSpPr>
      <dsp:spPr>
        <a:xfrm rot="5400000">
          <a:off x="-269363" y="1873331"/>
          <a:ext cx="1795759" cy="1257031"/>
        </a:xfrm>
        <a:prstGeom prst="chevron">
          <a:avLst/>
        </a:prstGeom>
        <a:solidFill>
          <a:srgbClr val="32A563"/>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b="1" kern="1200"/>
            <a:t>Aim 2</a:t>
          </a:r>
        </a:p>
      </dsp:txBody>
      <dsp:txXfrm rot="-5400000">
        <a:off x="2" y="2232483"/>
        <a:ext cx="1257031" cy="538728"/>
      </dsp:txXfrm>
    </dsp:sp>
    <dsp:sp modelId="{BF9198C2-7906-4F56-8133-27C3EE47B463}">
      <dsp:nvSpPr>
        <dsp:cNvPr id="0" name=""/>
        <dsp:cNvSpPr/>
      </dsp:nvSpPr>
      <dsp:spPr>
        <a:xfrm rot="5400000">
          <a:off x="4960626" y="-2099627"/>
          <a:ext cx="1167243" cy="857443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GB" sz="1700" b="0" kern="1200" dirty="0">
              <a:solidFill>
                <a:srgbClr val="01454C"/>
              </a:solidFill>
              <a:latin typeface="+mn-lt"/>
              <a:ea typeface="+mn-ea"/>
              <a:cs typeface="+mn-cs"/>
            </a:rPr>
            <a:t>Equip schools to meet their training needs in relation to SEND to improve provision through delivery of targeted training packages within specific Local Authorities.</a:t>
          </a:r>
          <a:endParaRPr lang="en-GB" sz="1700" b="0" kern="1200" dirty="0">
            <a:solidFill>
              <a:srgbClr val="01454C"/>
            </a:solidFill>
            <a:latin typeface="+mn-lt"/>
          </a:endParaRPr>
        </a:p>
      </dsp:txBody>
      <dsp:txXfrm rot="-5400000">
        <a:off x="1257031" y="1660948"/>
        <a:ext cx="8517453" cy="1053283"/>
      </dsp:txXfrm>
    </dsp:sp>
    <dsp:sp modelId="{A0D1AC0A-693E-4170-8B9E-F69A8640FE05}">
      <dsp:nvSpPr>
        <dsp:cNvPr id="0" name=""/>
        <dsp:cNvSpPr/>
      </dsp:nvSpPr>
      <dsp:spPr>
        <a:xfrm rot="5400000">
          <a:off x="-269363" y="3476842"/>
          <a:ext cx="1795759" cy="1257031"/>
        </a:xfrm>
        <a:prstGeom prst="chevron">
          <a:avLst/>
        </a:prstGeom>
        <a:solidFill>
          <a:srgbClr val="32A563"/>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b="1" kern="1200"/>
            <a:t>Aim 3</a:t>
          </a:r>
        </a:p>
      </dsp:txBody>
      <dsp:txXfrm rot="-5400000">
        <a:off x="2" y="3835994"/>
        <a:ext cx="1257031" cy="538728"/>
      </dsp:txXfrm>
    </dsp:sp>
    <dsp:sp modelId="{D8DD6310-1A51-41F5-A912-4006C8558A5E}">
      <dsp:nvSpPr>
        <dsp:cNvPr id="0" name=""/>
        <dsp:cNvSpPr/>
      </dsp:nvSpPr>
      <dsp:spPr>
        <a:xfrm rot="5400000">
          <a:off x="4960626" y="-496116"/>
          <a:ext cx="1167243" cy="8574433"/>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Font typeface="Arial" panose="020B0604020202020204" pitchFamily="34" charset="0"/>
            <a:buChar char="••"/>
          </a:pPr>
          <a:r>
            <a:rPr lang="en-GB" sz="1700" b="0" i="0" kern="1200" dirty="0">
              <a:solidFill>
                <a:srgbClr val="01454C"/>
              </a:solidFill>
              <a:latin typeface="+mn-lt"/>
              <a:ea typeface="+mn-ea"/>
              <a:cs typeface="+mn-cs"/>
            </a:rPr>
            <a:t>Build capability within the school workforce to ensure all professionals can contribute to excellent SEND provision at every point in their career by providing clear CPD pathways to support their development, including in relation to specialist provision.</a:t>
          </a:r>
          <a:endParaRPr lang="en-GB" sz="1700" b="0" i="0" kern="1200" dirty="0">
            <a:solidFill>
              <a:srgbClr val="01454C"/>
            </a:solidFill>
            <a:latin typeface="+mn-lt"/>
          </a:endParaRPr>
        </a:p>
      </dsp:txBody>
      <dsp:txXfrm rot="-5400000">
        <a:off x="1257031" y="3264459"/>
        <a:ext cx="8517453" cy="1053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A556E-DEB8-4D1C-B38A-5B93252DA657}">
      <dsp:nvSpPr>
        <dsp:cNvPr id="0" name=""/>
        <dsp:cNvSpPr/>
      </dsp:nvSpPr>
      <dsp:spPr>
        <a:xfrm>
          <a:off x="2390918" y="3545"/>
          <a:ext cx="1481803" cy="96317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1 Head of WSS</a:t>
          </a:r>
        </a:p>
      </dsp:txBody>
      <dsp:txXfrm>
        <a:off x="2437936" y="50563"/>
        <a:ext cx="1387767" cy="869136"/>
      </dsp:txXfrm>
    </dsp:sp>
    <dsp:sp modelId="{5AC212EC-8E39-4F8D-90A4-978A06BD1F64}">
      <dsp:nvSpPr>
        <dsp:cNvPr id="0" name=""/>
        <dsp:cNvSpPr/>
      </dsp:nvSpPr>
      <dsp:spPr>
        <a:xfrm>
          <a:off x="864607" y="485131"/>
          <a:ext cx="4534424" cy="4534424"/>
        </a:xfrm>
        <a:custGeom>
          <a:avLst/>
          <a:gdLst/>
          <a:ahLst/>
          <a:cxnLst/>
          <a:rect l="0" t="0" r="0" b="0"/>
          <a:pathLst>
            <a:path>
              <a:moveTo>
                <a:pt x="3017562" y="127767"/>
              </a:moveTo>
              <a:arcTo wR="2267212" hR="2267212" stAng="17359613" swAng="1499319"/>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4B7E4EC-6769-418D-A87A-8F7C3F83B207}">
      <dsp:nvSpPr>
        <dsp:cNvPr id="0" name=""/>
        <dsp:cNvSpPr/>
      </dsp:nvSpPr>
      <dsp:spPr>
        <a:xfrm>
          <a:off x="4354381" y="1137151"/>
          <a:ext cx="1481803" cy="96317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2 National SEND Leaders</a:t>
          </a:r>
        </a:p>
      </dsp:txBody>
      <dsp:txXfrm>
        <a:off x="4401399" y="1184169"/>
        <a:ext cx="1387767" cy="869136"/>
      </dsp:txXfrm>
    </dsp:sp>
    <dsp:sp modelId="{C39F7E51-A88F-449A-A40A-8EE595488CA8}">
      <dsp:nvSpPr>
        <dsp:cNvPr id="0" name=""/>
        <dsp:cNvSpPr/>
      </dsp:nvSpPr>
      <dsp:spPr>
        <a:xfrm>
          <a:off x="864607" y="485131"/>
          <a:ext cx="4534424" cy="4534424"/>
        </a:xfrm>
        <a:custGeom>
          <a:avLst/>
          <a:gdLst/>
          <a:ahLst/>
          <a:cxnLst/>
          <a:rect l="0" t="0" r="0" b="0"/>
          <a:pathLst>
            <a:path>
              <a:moveTo>
                <a:pt x="4442359" y="1627692"/>
              </a:moveTo>
              <a:arcTo wR="2267212" hR="2267212" stAng="20616961" swAng="196607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0EF90BA-5406-45CE-A3CE-C46D444F2BA9}">
      <dsp:nvSpPr>
        <dsp:cNvPr id="0" name=""/>
        <dsp:cNvSpPr/>
      </dsp:nvSpPr>
      <dsp:spPr>
        <a:xfrm>
          <a:off x="4354381" y="3404364"/>
          <a:ext cx="1481803" cy="96317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8 Regional SEND Leaders</a:t>
          </a:r>
        </a:p>
      </dsp:txBody>
      <dsp:txXfrm>
        <a:off x="4401399" y="3451382"/>
        <a:ext cx="1387767" cy="869136"/>
      </dsp:txXfrm>
    </dsp:sp>
    <dsp:sp modelId="{B7C07426-8528-49B0-B39B-BA93B9ABCCB6}">
      <dsp:nvSpPr>
        <dsp:cNvPr id="0" name=""/>
        <dsp:cNvSpPr/>
      </dsp:nvSpPr>
      <dsp:spPr>
        <a:xfrm>
          <a:off x="864607" y="485131"/>
          <a:ext cx="4534424" cy="4534424"/>
        </a:xfrm>
        <a:custGeom>
          <a:avLst/>
          <a:gdLst/>
          <a:ahLst/>
          <a:cxnLst/>
          <a:rect l="0" t="0" r="0" b="0"/>
          <a:pathLst>
            <a:path>
              <a:moveTo>
                <a:pt x="3851108" y="3889410"/>
              </a:moveTo>
              <a:arcTo wR="2267212" hR="2267212" stAng="2741067" swAng="1499319"/>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88DADDA-AC17-4D74-B2D7-B6642389EB3A}">
      <dsp:nvSpPr>
        <dsp:cNvPr id="0" name=""/>
        <dsp:cNvSpPr/>
      </dsp:nvSpPr>
      <dsp:spPr>
        <a:xfrm>
          <a:off x="2390918" y="4537970"/>
          <a:ext cx="1481803" cy="96317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16 Deputy Regional SEND Leaders</a:t>
          </a:r>
        </a:p>
      </dsp:txBody>
      <dsp:txXfrm>
        <a:off x="2437936" y="4584988"/>
        <a:ext cx="1387767" cy="869136"/>
      </dsp:txXfrm>
    </dsp:sp>
    <dsp:sp modelId="{4A52D698-B9B4-44AF-A13F-D47D11BBD526}">
      <dsp:nvSpPr>
        <dsp:cNvPr id="0" name=""/>
        <dsp:cNvSpPr/>
      </dsp:nvSpPr>
      <dsp:spPr>
        <a:xfrm>
          <a:off x="864607" y="485131"/>
          <a:ext cx="4534424" cy="4534424"/>
        </a:xfrm>
        <a:custGeom>
          <a:avLst/>
          <a:gdLst/>
          <a:ahLst/>
          <a:cxnLst/>
          <a:rect l="0" t="0" r="0" b="0"/>
          <a:pathLst>
            <a:path>
              <a:moveTo>
                <a:pt x="1516861" y="4406657"/>
              </a:moveTo>
              <a:arcTo wR="2267212" hR="2267212" stAng="6559613" swAng="1499319"/>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1E00595-85F2-42E5-9EB5-E3214A5A0440}">
      <dsp:nvSpPr>
        <dsp:cNvPr id="0" name=""/>
        <dsp:cNvSpPr/>
      </dsp:nvSpPr>
      <dsp:spPr>
        <a:xfrm>
          <a:off x="427454" y="3404364"/>
          <a:ext cx="1481803" cy="96317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8 Regions</a:t>
          </a:r>
        </a:p>
      </dsp:txBody>
      <dsp:txXfrm>
        <a:off x="474472" y="3451382"/>
        <a:ext cx="1387767" cy="869136"/>
      </dsp:txXfrm>
    </dsp:sp>
    <dsp:sp modelId="{A77F66AA-FE57-4DB8-8387-2529A84F5C5A}">
      <dsp:nvSpPr>
        <dsp:cNvPr id="0" name=""/>
        <dsp:cNvSpPr/>
      </dsp:nvSpPr>
      <dsp:spPr>
        <a:xfrm>
          <a:off x="864607" y="485131"/>
          <a:ext cx="4534424" cy="4534424"/>
        </a:xfrm>
        <a:custGeom>
          <a:avLst/>
          <a:gdLst/>
          <a:ahLst/>
          <a:cxnLst/>
          <a:rect l="0" t="0" r="0" b="0"/>
          <a:pathLst>
            <a:path>
              <a:moveTo>
                <a:pt x="92064" y="2906732"/>
              </a:moveTo>
              <a:arcTo wR="2267212" hR="2267212" stAng="9816961" swAng="1966077"/>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0FB3D96-6843-4A46-A0CD-A00CBB10F53C}">
      <dsp:nvSpPr>
        <dsp:cNvPr id="0" name=""/>
        <dsp:cNvSpPr/>
      </dsp:nvSpPr>
      <dsp:spPr>
        <a:xfrm>
          <a:off x="427454" y="1137151"/>
          <a:ext cx="1481803" cy="96317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GB" sz="1500" kern="1200" dirty="0"/>
            <a:t>2 National Coordinators</a:t>
          </a:r>
        </a:p>
      </dsp:txBody>
      <dsp:txXfrm>
        <a:off x="474472" y="1184169"/>
        <a:ext cx="1387767" cy="869136"/>
      </dsp:txXfrm>
    </dsp:sp>
    <dsp:sp modelId="{6AEB948C-4B39-4470-A772-92C4C1C14342}">
      <dsp:nvSpPr>
        <dsp:cNvPr id="0" name=""/>
        <dsp:cNvSpPr/>
      </dsp:nvSpPr>
      <dsp:spPr>
        <a:xfrm>
          <a:off x="864607" y="485131"/>
          <a:ext cx="4534424" cy="4534424"/>
        </a:xfrm>
        <a:custGeom>
          <a:avLst/>
          <a:gdLst/>
          <a:ahLst/>
          <a:cxnLst/>
          <a:rect l="0" t="0" r="0" b="0"/>
          <a:pathLst>
            <a:path>
              <a:moveTo>
                <a:pt x="683316" y="645014"/>
              </a:moveTo>
              <a:arcTo wR="2267212" hR="2267212" stAng="13541067" swAng="1499319"/>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C0928-BE71-42EF-A4BF-10ECF46B9E77}">
      <dsp:nvSpPr>
        <dsp:cNvPr id="0" name=""/>
        <dsp:cNvSpPr/>
      </dsp:nvSpPr>
      <dsp:spPr>
        <a:xfrm>
          <a:off x="0" y="53423"/>
          <a:ext cx="6263640" cy="9827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Evidence-based</a:t>
          </a:r>
          <a:endParaRPr lang="en-US" sz="4200" kern="1200"/>
        </a:p>
      </dsp:txBody>
      <dsp:txXfrm>
        <a:off x="47976" y="101399"/>
        <a:ext cx="6167688" cy="886847"/>
      </dsp:txXfrm>
    </dsp:sp>
    <dsp:sp modelId="{4A42C28E-EFC1-4671-B224-D4506B68DCF6}">
      <dsp:nvSpPr>
        <dsp:cNvPr id="0" name=""/>
        <dsp:cNvSpPr/>
      </dsp:nvSpPr>
      <dsp:spPr>
        <a:xfrm>
          <a:off x="0" y="1157183"/>
          <a:ext cx="6263640" cy="982799"/>
        </a:xfrm>
        <a:prstGeom prst="roundRect">
          <a:avLst/>
        </a:prstGeom>
        <a:solidFill>
          <a:schemeClr val="accent5">
            <a:hueOff val="2183459"/>
            <a:satOff val="13259"/>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School-based</a:t>
          </a:r>
          <a:endParaRPr lang="en-US" sz="4200" kern="1200"/>
        </a:p>
      </dsp:txBody>
      <dsp:txXfrm>
        <a:off x="47976" y="1205159"/>
        <a:ext cx="6167688" cy="886847"/>
      </dsp:txXfrm>
    </dsp:sp>
    <dsp:sp modelId="{96E06485-6D9F-43E8-B929-1BD7B5A51D12}">
      <dsp:nvSpPr>
        <dsp:cNvPr id="0" name=""/>
        <dsp:cNvSpPr/>
      </dsp:nvSpPr>
      <dsp:spPr>
        <a:xfrm>
          <a:off x="0" y="2260943"/>
          <a:ext cx="6263640" cy="982799"/>
        </a:xfrm>
        <a:prstGeom prst="roundRect">
          <a:avLst/>
        </a:prstGeom>
        <a:solidFill>
          <a:schemeClr val="accent5">
            <a:hueOff val="4366918"/>
            <a:satOff val="26518"/>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Regional model</a:t>
          </a:r>
          <a:endParaRPr lang="en-US" sz="4200" kern="1200"/>
        </a:p>
      </dsp:txBody>
      <dsp:txXfrm>
        <a:off x="47976" y="2308919"/>
        <a:ext cx="6167688" cy="886847"/>
      </dsp:txXfrm>
    </dsp:sp>
    <dsp:sp modelId="{0D465346-F6C1-492E-9C1A-8AA87B9FDFD2}">
      <dsp:nvSpPr>
        <dsp:cNvPr id="0" name=""/>
        <dsp:cNvSpPr/>
      </dsp:nvSpPr>
      <dsp:spPr>
        <a:xfrm>
          <a:off x="0" y="3364703"/>
          <a:ext cx="6263640" cy="982799"/>
        </a:xfrm>
        <a:prstGeom prst="roundRect">
          <a:avLst/>
        </a:prstGeom>
        <a:solidFill>
          <a:schemeClr val="accent5">
            <a:hueOff val="6550378"/>
            <a:satOff val="39778"/>
            <a:lumOff val="-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Expert input</a:t>
          </a:r>
          <a:endParaRPr lang="en-US" sz="4200" kern="1200"/>
        </a:p>
      </dsp:txBody>
      <dsp:txXfrm>
        <a:off x="47976" y="3412679"/>
        <a:ext cx="6167688" cy="886847"/>
      </dsp:txXfrm>
    </dsp:sp>
    <dsp:sp modelId="{B888654E-33A2-492A-9EE5-9C13F5AF6E53}">
      <dsp:nvSpPr>
        <dsp:cNvPr id="0" name=""/>
        <dsp:cNvSpPr/>
      </dsp:nvSpPr>
      <dsp:spPr>
        <a:xfrm>
          <a:off x="0" y="4468463"/>
          <a:ext cx="6263640" cy="982799"/>
        </a:xfrm>
        <a:prstGeom prst="roundRect">
          <a:avLst/>
        </a:prstGeom>
        <a:solidFill>
          <a:schemeClr val="accent5">
            <a:hueOff val="8733837"/>
            <a:satOff val="53037"/>
            <a:lumOff val="-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l" defTabSz="1866900">
            <a:lnSpc>
              <a:spcPct val="90000"/>
            </a:lnSpc>
            <a:spcBef>
              <a:spcPct val="0"/>
            </a:spcBef>
            <a:spcAft>
              <a:spcPct val="35000"/>
            </a:spcAft>
          </a:pPr>
          <a:r>
            <a:rPr lang="en-GB" sz="4200" kern="1200"/>
            <a:t>Fully-funded: Free</a:t>
          </a:r>
          <a:endParaRPr lang="en-US" sz="4200" kern="1200"/>
        </a:p>
      </dsp:txBody>
      <dsp:txXfrm>
        <a:off x="47976" y="4516439"/>
        <a:ext cx="6167688" cy="8868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C9B36-AC51-4D75-82DF-B2C29C694BE1}" type="datetimeFigureOut">
              <a:rPr lang="en-GB" smtClean="0"/>
              <a:t>13/07/2021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85C4B-FEFB-46FA-A1FE-EECC69339292}" type="slidenum">
              <a:rPr lang="en-GB" smtClean="0"/>
              <a:t>‹#›</a:t>
            </a:fld>
            <a:endParaRPr lang="en-GB"/>
          </a:p>
        </p:txBody>
      </p:sp>
    </p:spTree>
    <p:extLst>
      <p:ext uri="{BB962C8B-B14F-4D97-AF65-F5344CB8AC3E}">
        <p14:creationId xmlns:p14="http://schemas.microsoft.com/office/powerpoint/2010/main" val="205629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85C4B-FEFB-46FA-A1FE-EECC6933929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94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85C4B-FEFB-46FA-A1FE-EECC6933929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9264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DE09CAA-BABE-421D-9DFE-DD986489DB44}" type="slidenum">
              <a:rPr lang="en-GB" smtClean="0"/>
              <a:t>7</a:t>
            </a:fld>
            <a:endParaRPr lang="en-GB"/>
          </a:p>
        </p:txBody>
      </p:sp>
    </p:spTree>
    <p:extLst>
      <p:ext uri="{BB962C8B-B14F-4D97-AF65-F5344CB8AC3E}">
        <p14:creationId xmlns:p14="http://schemas.microsoft.com/office/powerpoint/2010/main" val="825768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05D475-0B85-48CD-8765-88258F08EC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2CC4F11-8E31-47A4-8733-40A95C100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AAE4BFD3-D731-4A9D-87A5-3C97C732CF8F}"/>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5" name="Footer Placeholder 4">
            <a:extLst>
              <a:ext uri="{FF2B5EF4-FFF2-40B4-BE49-F238E27FC236}">
                <a16:creationId xmlns:a16="http://schemas.microsoft.com/office/drawing/2014/main" xmlns="" id="{F81F30FC-2F32-46B0-ADB8-13B7FA8935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19EBB35-3891-4CDC-A225-5CFE99ED5782}"/>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218116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4CEC92-069A-4648-9B18-4D2F15748F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30C3674-708C-471D-B48C-C02A851103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5B93223-0786-4BF2-94FC-B300300ECF66}"/>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5" name="Footer Placeholder 4">
            <a:extLst>
              <a:ext uri="{FF2B5EF4-FFF2-40B4-BE49-F238E27FC236}">
                <a16:creationId xmlns:a16="http://schemas.microsoft.com/office/drawing/2014/main" xmlns="" id="{FF5E8E4B-3220-4BF3-867E-99B07B19D3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6C5B8B6-4192-4346-9E30-E8D4629D5E19}"/>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3322924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6D2D7A0-6324-45FC-8324-333D18DEAE4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FF11ED8-2236-47C7-B12B-0AD1E807CB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93F6E48-AABE-4640-B61E-A6A571F09F6C}"/>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5" name="Footer Placeholder 4">
            <a:extLst>
              <a:ext uri="{FF2B5EF4-FFF2-40B4-BE49-F238E27FC236}">
                <a16:creationId xmlns:a16="http://schemas.microsoft.com/office/drawing/2014/main" xmlns="" id="{0E207645-2AC0-493C-966A-6D3D36E5F3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9EB6E95-8975-4034-A2E5-1542EE240A8B}"/>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243657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2B8B07-A27E-4B48-9F8E-DD489EEEDA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426F5CEB-E530-4BFB-94C7-C3F303DA2A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133273C-22BA-4D8B-B23D-D2741BEB1ED7}"/>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5" name="Footer Placeholder 4">
            <a:extLst>
              <a:ext uri="{FF2B5EF4-FFF2-40B4-BE49-F238E27FC236}">
                <a16:creationId xmlns:a16="http://schemas.microsoft.com/office/drawing/2014/main" xmlns="" id="{8C3CAD9B-4360-4482-99B5-482B5F054D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A923E66-29B3-481B-A17F-9F55FF1100B3}"/>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2694228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B421DB-DC64-440D-BCCB-C81686E3CA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B61BB67-BDBF-46E4-8C72-293D609C73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45DBEC6-FAF1-4AF4-BFDB-A4E04F7D845E}"/>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5" name="Footer Placeholder 4">
            <a:extLst>
              <a:ext uri="{FF2B5EF4-FFF2-40B4-BE49-F238E27FC236}">
                <a16:creationId xmlns:a16="http://schemas.microsoft.com/office/drawing/2014/main" xmlns="" id="{0DA48F57-DC51-44A8-BC77-2CDF9A2343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F76ABE5-0BCF-4A15-80EF-5B4C489446CF}"/>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2964592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EF6F00-224F-4A86-89CA-8B48DC3787B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2235D50-8D54-49A0-A6AA-5AF6001E8D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F476CA2F-6721-46D8-ABAB-84E06BF3F2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3738ED73-6E49-4999-A2B0-D7F891D7881F}"/>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6" name="Footer Placeholder 5">
            <a:extLst>
              <a:ext uri="{FF2B5EF4-FFF2-40B4-BE49-F238E27FC236}">
                <a16:creationId xmlns:a16="http://schemas.microsoft.com/office/drawing/2014/main" xmlns="" id="{014D3DA1-7063-411D-A565-65B1495D3A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39217DA-7625-4F45-8EB7-33F8F2CE0568}"/>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2297435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2A129D-290B-4B71-9609-A557797D80E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63C7E0B-02D9-4B69-898D-1D7C26530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394D47B-373D-434B-9C4F-B9175EC6D8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7730030-D187-4F26-8EDF-5D5DE9661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DFDB04C-A970-4188-A577-4F6AA78E47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C6C57262-7F5B-400E-90DC-B77F9B7E58E6}"/>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8" name="Footer Placeholder 7">
            <a:extLst>
              <a:ext uri="{FF2B5EF4-FFF2-40B4-BE49-F238E27FC236}">
                <a16:creationId xmlns:a16="http://schemas.microsoft.com/office/drawing/2014/main" xmlns="" id="{97222141-705D-4450-A83F-4B09FAB940B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364C3C4-AA13-44D6-A45B-D7FCB3A724D6}"/>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1504905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495474-D425-4C24-8F4F-4097C9A4B1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085FE013-5EE7-4807-B4CC-FB6B2EC34F57}"/>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4" name="Footer Placeholder 3">
            <a:extLst>
              <a:ext uri="{FF2B5EF4-FFF2-40B4-BE49-F238E27FC236}">
                <a16:creationId xmlns:a16="http://schemas.microsoft.com/office/drawing/2014/main" xmlns="" id="{5C92ECAF-9C90-46C2-84AF-E98B4C1EA6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0F13D14B-8899-4915-A09D-DE95E39173B3}"/>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1452114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1EFDD10-55F8-46A6-B73C-490F4C0EE8F5}"/>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3" name="Footer Placeholder 2">
            <a:extLst>
              <a:ext uri="{FF2B5EF4-FFF2-40B4-BE49-F238E27FC236}">
                <a16:creationId xmlns:a16="http://schemas.microsoft.com/office/drawing/2014/main" xmlns="" id="{FD9B34C3-6CFC-4AAF-8EF1-342D4A7751A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B55A447B-E2A5-4838-B1F1-9A291415BB37}"/>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2453333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3663E4-E179-4735-926A-26E94F74B1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CE4F06B4-A356-40F2-9C2E-8DF9390DCC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8BC18A8D-6E60-4C84-B54D-35E629E930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ABE1F6-D032-4BA1-AAC0-569AC30E4405}"/>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6" name="Footer Placeholder 5">
            <a:extLst>
              <a:ext uri="{FF2B5EF4-FFF2-40B4-BE49-F238E27FC236}">
                <a16:creationId xmlns:a16="http://schemas.microsoft.com/office/drawing/2014/main" xmlns="" id="{CA35A8A9-174D-479F-95FF-F770CF0E41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7EAAD82-F84F-49C2-93C6-70E55814DDA8}"/>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290255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419F7-1A77-4D12-B0F9-B6537C3A6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78953377-1D4E-46AD-9C30-D5AD615263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BAE7FCC-F58A-43B1-8C34-305BF66823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5FD7A2-B0C3-4C48-AD27-FA476832584E}"/>
              </a:ext>
            </a:extLst>
          </p:cNvPr>
          <p:cNvSpPr>
            <a:spLocks noGrp="1"/>
          </p:cNvSpPr>
          <p:nvPr>
            <p:ph type="dt" sz="half" idx="10"/>
          </p:nvPr>
        </p:nvSpPr>
        <p:spPr/>
        <p:txBody>
          <a:bodyPr/>
          <a:lstStyle/>
          <a:p>
            <a:fld id="{812A02FC-934E-4EBF-8C37-2F49CC80F664}" type="datetimeFigureOut">
              <a:rPr lang="en-GB" smtClean="0"/>
              <a:t>13/07/2021</a:t>
            </a:fld>
            <a:endParaRPr lang="en-GB"/>
          </a:p>
        </p:txBody>
      </p:sp>
      <p:sp>
        <p:nvSpPr>
          <p:cNvPr id="6" name="Footer Placeholder 5">
            <a:extLst>
              <a:ext uri="{FF2B5EF4-FFF2-40B4-BE49-F238E27FC236}">
                <a16:creationId xmlns:a16="http://schemas.microsoft.com/office/drawing/2014/main" xmlns="" id="{D1D71B5D-BD1C-4E12-97CD-59966DF32B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B1B1124-B08A-4E44-8E2B-ABE40D4E3CCC}"/>
              </a:ext>
            </a:extLst>
          </p:cNvPr>
          <p:cNvSpPr>
            <a:spLocks noGrp="1"/>
          </p:cNvSpPr>
          <p:nvPr>
            <p:ph type="sldNum" sz="quarter" idx="12"/>
          </p:nvPr>
        </p:nvSpPr>
        <p:spPr/>
        <p:txBody>
          <a:bodyPr/>
          <a:lstStyle/>
          <a:p>
            <a:fld id="{AD6DBD23-6445-48DC-9FEA-5D633DEFCF7C}" type="slidenum">
              <a:rPr lang="en-GB" smtClean="0"/>
              <a:t>‹#›</a:t>
            </a:fld>
            <a:endParaRPr lang="en-GB"/>
          </a:p>
        </p:txBody>
      </p:sp>
    </p:spTree>
    <p:extLst>
      <p:ext uri="{BB962C8B-B14F-4D97-AF65-F5344CB8AC3E}">
        <p14:creationId xmlns:p14="http://schemas.microsoft.com/office/powerpoint/2010/main" val="303809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8875F17-F86A-43D3-8A13-86C84A994A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2B0EC32-0515-4D13-8504-99561E4772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A0E97B3-1787-4649-B2B6-53C3DE910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2A02FC-934E-4EBF-8C37-2F49CC80F664}" type="datetimeFigureOut">
              <a:rPr lang="en-GB" smtClean="0"/>
              <a:t>13/07/2021</a:t>
            </a:fld>
            <a:endParaRPr lang="en-GB"/>
          </a:p>
        </p:txBody>
      </p:sp>
      <p:sp>
        <p:nvSpPr>
          <p:cNvPr id="5" name="Footer Placeholder 4">
            <a:extLst>
              <a:ext uri="{FF2B5EF4-FFF2-40B4-BE49-F238E27FC236}">
                <a16:creationId xmlns:a16="http://schemas.microsoft.com/office/drawing/2014/main" xmlns="" id="{1C424A0A-EB54-43F8-840B-5A1226B9F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4135AD4B-19A3-4004-B58F-7810CF59E9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6DBD23-6445-48DC-9FEA-5D633DEFCF7C}" type="slidenum">
              <a:rPr lang="en-GB" smtClean="0"/>
              <a:t>‹#›</a:t>
            </a:fld>
            <a:endParaRPr lang="en-GB"/>
          </a:p>
        </p:txBody>
      </p:sp>
    </p:spTree>
    <p:extLst>
      <p:ext uri="{BB962C8B-B14F-4D97-AF65-F5344CB8AC3E}">
        <p14:creationId xmlns:p14="http://schemas.microsoft.com/office/powerpoint/2010/main" val="1639949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8" Type="http://schemas.openxmlformats.org/officeDocument/2006/relationships/hyperlink" Target="mailto:RSL.EMSYH@wholeschoolsend.com" TargetMode="External"/><Relationship Id="rId3" Type="http://schemas.openxmlformats.org/officeDocument/2006/relationships/image" Target="../media/image11.png"/><Relationship Id="rId7" Type="http://schemas.openxmlformats.org/officeDocument/2006/relationships/hyperlink" Target="mailto:info@wholeschoolsend.com"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twitter.com/WholeSchoolSEND/" TargetMode="External"/><Relationship Id="rId5" Type="http://schemas.openxmlformats.org/officeDocument/2006/relationships/hyperlink" Target="https://www.sendgateway.org.uk/register" TargetMode="External"/><Relationship Id="rId4" Type="http://schemas.openxmlformats.org/officeDocument/2006/relationships/image" Target="../media/image1.png"/><Relationship Id="rId9" Type="http://schemas.openxmlformats.org/officeDocument/2006/relationships/hyperlink" Target="mailto:DRSL.EMSYH@wholeschoolsend.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sendgateway.org.uk/events" TargetMode="External"/><Relationship Id="rId2" Type="http://schemas.openxmlformats.org/officeDocument/2006/relationships/hyperlink" Target="https://www.sendgateway.org.uk/resources" TargetMode="External"/><Relationship Id="rId1" Type="http://schemas.openxmlformats.org/officeDocument/2006/relationships/slideLayout" Target="../slideLayouts/slideLayout2.xml"/><Relationship Id="rId5" Type="http://schemas.openxmlformats.org/officeDocument/2006/relationships/hyperlink" Target="https://www.sendgateway.org.uk/" TargetMode="External"/><Relationship Id="rId4" Type="http://schemas.openxmlformats.org/officeDocument/2006/relationships/hyperlink" Target="https://www.sendgateway.org.uk/blo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20BD1D-6590-447F-854C-DB79BF9B6193}"/>
              </a:ext>
            </a:extLst>
          </p:cNvPr>
          <p:cNvSpPr>
            <a:spLocks noGrp="1"/>
          </p:cNvSpPr>
          <p:nvPr>
            <p:ph type="ctrTitle"/>
          </p:nvPr>
        </p:nvSpPr>
        <p:spPr>
          <a:xfrm>
            <a:off x="1951982" y="1526240"/>
            <a:ext cx="8712810" cy="1688598"/>
          </a:xfrm>
        </p:spPr>
        <p:txBody>
          <a:bodyPr>
            <a:normAutofit fontScale="90000"/>
          </a:bodyPr>
          <a:lstStyle/>
          <a:p>
            <a:pPr algn="ctr"/>
            <a:r>
              <a:rPr lang="en-GB" dirty="0"/>
              <a:t>An Introduction to Whole School SEND</a:t>
            </a:r>
          </a:p>
        </p:txBody>
      </p:sp>
      <p:sp>
        <p:nvSpPr>
          <p:cNvPr id="3" name="Subtitle 2">
            <a:extLst>
              <a:ext uri="{FF2B5EF4-FFF2-40B4-BE49-F238E27FC236}">
                <a16:creationId xmlns:a16="http://schemas.microsoft.com/office/drawing/2014/main" xmlns="" id="{FEEC08EE-B06A-4757-878D-218FEE71049F}"/>
              </a:ext>
            </a:extLst>
          </p:cNvPr>
          <p:cNvSpPr>
            <a:spLocks noGrp="1"/>
          </p:cNvSpPr>
          <p:nvPr>
            <p:ph type="subTitle" idx="1"/>
          </p:nvPr>
        </p:nvSpPr>
        <p:spPr>
          <a:xfrm>
            <a:off x="1951982" y="3663474"/>
            <a:ext cx="8288035" cy="1929252"/>
          </a:xfrm>
        </p:spPr>
        <p:txBody>
          <a:bodyPr>
            <a:normAutofit/>
          </a:bodyPr>
          <a:lstStyle/>
          <a:p>
            <a:pPr algn="ctr"/>
            <a:r>
              <a:rPr lang="en-GB" dirty="0">
                <a:solidFill>
                  <a:srgbClr val="508567"/>
                </a:solidFill>
              </a:rPr>
              <a:t>Emily Walker, Jane Starbuck, Alistair Crawford</a:t>
            </a:r>
          </a:p>
          <a:p>
            <a:pPr algn="ctr"/>
            <a:r>
              <a:rPr lang="en-GB" dirty="0">
                <a:solidFill>
                  <a:srgbClr val="508567"/>
                </a:solidFill>
              </a:rPr>
              <a:t>EHSYH</a:t>
            </a:r>
          </a:p>
          <a:p>
            <a:pPr algn="ctr"/>
            <a:r>
              <a:rPr lang="en-GB" dirty="0">
                <a:solidFill>
                  <a:srgbClr val="508567"/>
                </a:solidFill>
              </a:rPr>
              <a:t>13-07-21</a:t>
            </a:r>
          </a:p>
        </p:txBody>
      </p:sp>
      <p:sp>
        <p:nvSpPr>
          <p:cNvPr id="4" name="Footer Placeholder 3">
            <a:extLst>
              <a:ext uri="{FF2B5EF4-FFF2-40B4-BE49-F238E27FC236}">
                <a16:creationId xmlns:a16="http://schemas.microsoft.com/office/drawing/2014/main" xmlns="" id="{1162CD10-2BCE-491E-A56D-4F7A36CA7A4D}"/>
              </a:ext>
            </a:extLst>
          </p:cNvPr>
          <p:cNvSpPr>
            <a:spLocks noGrp="1"/>
          </p:cNvSpPr>
          <p:nvPr>
            <p:ph type="ftr" sz="quarter" idx="11"/>
          </p:nvPr>
        </p:nvSpPr>
        <p:spPr>
          <a:xfrm>
            <a:off x="985968" y="6041362"/>
            <a:ext cx="4883926" cy="365125"/>
          </a:xfrm>
        </p:spPr>
        <p:txBody>
          <a:bodyPr>
            <a:normAutofit/>
          </a:bodyPr>
          <a:lstStyle/>
          <a:p>
            <a:endParaRPr lang="en-GB" dirty="0"/>
          </a:p>
        </p:txBody>
      </p:sp>
      <p:pic>
        <p:nvPicPr>
          <p:cNvPr id="6" name="Picture 5" descr="A picture containing computer&#10;&#10;Description automatically generated">
            <a:extLst>
              <a:ext uri="{FF2B5EF4-FFF2-40B4-BE49-F238E27FC236}">
                <a16:creationId xmlns:a16="http://schemas.microsoft.com/office/drawing/2014/main" xmlns="" id="{16213559-3989-42D4-96B6-E9E016000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87" y="5327596"/>
            <a:ext cx="1612793" cy="1247228"/>
          </a:xfrm>
          <a:prstGeom prst="rect">
            <a:avLst/>
          </a:prstGeom>
        </p:spPr>
      </p:pic>
      <p:pic>
        <p:nvPicPr>
          <p:cNvPr id="13" name="Picture 12" descr="A close up of a sign&#10;&#10;Description automatically generated">
            <a:extLst>
              <a:ext uri="{FF2B5EF4-FFF2-40B4-BE49-F238E27FC236}">
                <a16:creationId xmlns:a16="http://schemas.microsoft.com/office/drawing/2014/main" xmlns="" id="{8353355B-B0A9-4B71-85E7-7130703F6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606" y="5687838"/>
            <a:ext cx="2608783" cy="886986"/>
          </a:xfrm>
          <a:prstGeom prst="rect">
            <a:avLst/>
          </a:prstGeom>
        </p:spPr>
      </p:pic>
      <p:pic>
        <p:nvPicPr>
          <p:cNvPr id="9" name="Picture 8" descr="A close up of a logo&#10;&#10;Description automatically generated">
            <a:extLst>
              <a:ext uri="{FF2B5EF4-FFF2-40B4-BE49-F238E27FC236}">
                <a16:creationId xmlns:a16="http://schemas.microsoft.com/office/drawing/2014/main" xmlns="" id="{C1177213-6042-472D-8B5D-ED19511F06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2472982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567E9E2-90D8-40AD-9C15-1825A3532C93}"/>
              </a:ext>
            </a:extLst>
          </p:cNvPr>
          <p:cNvSpPr>
            <a:spLocks noGrp="1"/>
          </p:cNvSpPr>
          <p:nvPr>
            <p:ph type="title"/>
          </p:nvPr>
        </p:nvSpPr>
        <p:spPr/>
        <p:txBody>
          <a:bodyPr/>
          <a:lstStyle/>
          <a:p>
            <a:r>
              <a:rPr lang="en-GB" dirty="0">
                <a:solidFill>
                  <a:srgbClr val="01454C"/>
                </a:solidFill>
              </a:rPr>
              <a:t>Year 4 Work (2020-21)</a:t>
            </a:r>
          </a:p>
        </p:txBody>
      </p:sp>
      <p:sp>
        <p:nvSpPr>
          <p:cNvPr id="8" name="Content Placeholder 7">
            <a:extLst>
              <a:ext uri="{FF2B5EF4-FFF2-40B4-BE49-F238E27FC236}">
                <a16:creationId xmlns:a16="http://schemas.microsoft.com/office/drawing/2014/main" xmlns="" id="{7702747B-4920-47F4-A82C-56B9C0503349}"/>
              </a:ext>
            </a:extLst>
          </p:cNvPr>
          <p:cNvSpPr>
            <a:spLocks noGrp="1"/>
          </p:cNvSpPr>
          <p:nvPr>
            <p:ph idx="1"/>
          </p:nvPr>
        </p:nvSpPr>
        <p:spPr>
          <a:xfrm>
            <a:off x="838200" y="1825625"/>
            <a:ext cx="10442825" cy="4667250"/>
          </a:xfrm>
        </p:spPr>
        <p:txBody>
          <a:bodyPr>
            <a:normAutofit fontScale="92500" lnSpcReduction="10000"/>
          </a:bodyPr>
          <a:lstStyle/>
          <a:p>
            <a:pPr>
              <a:lnSpc>
                <a:spcPct val="150000"/>
              </a:lnSpc>
            </a:pPr>
            <a:r>
              <a:rPr lang="en-GB" sz="1800" b="1" dirty="0"/>
              <a:t>Regional SEND Leads Networking</a:t>
            </a:r>
            <a:r>
              <a:rPr lang="en-GB" sz="1800" dirty="0"/>
              <a:t>: Raising the profile of SEND, building and developing local networks and relationships to share information and advice, providing support around SEND to schools and professionals</a:t>
            </a:r>
          </a:p>
          <a:p>
            <a:pPr>
              <a:lnSpc>
                <a:spcPct val="150000"/>
              </a:lnSpc>
            </a:pPr>
            <a:r>
              <a:rPr lang="en-GB" sz="1800" b="1" dirty="0"/>
              <a:t>CPD</a:t>
            </a:r>
            <a:r>
              <a:rPr lang="en-GB" sz="1800" dirty="0"/>
              <a:t>: A core offer of CPD training – 56 events due to take place across the year, all free to attend and delivered online</a:t>
            </a:r>
          </a:p>
          <a:p>
            <a:pPr>
              <a:lnSpc>
                <a:spcPct val="150000"/>
              </a:lnSpc>
            </a:pPr>
            <a:r>
              <a:rPr lang="en-GB" sz="1800" b="1" dirty="0"/>
              <a:t>Professional Development Groups</a:t>
            </a:r>
            <a:r>
              <a:rPr lang="en-GB" sz="1800" dirty="0"/>
              <a:t>: 10 school-based professionals per region will be a part of a half-termly professional development group</a:t>
            </a:r>
          </a:p>
          <a:p>
            <a:pPr>
              <a:lnSpc>
                <a:spcPct val="150000"/>
              </a:lnSpc>
            </a:pPr>
            <a:r>
              <a:rPr lang="en-GB" sz="1800" b="1" dirty="0"/>
              <a:t>New Resources</a:t>
            </a:r>
            <a:r>
              <a:rPr lang="en-GB" sz="1800" dirty="0"/>
              <a:t>: Including a Teacher Handbook for SEND, a new Review Guide for Colleges and an ITT Resource Pack</a:t>
            </a:r>
          </a:p>
          <a:p>
            <a:pPr>
              <a:lnSpc>
                <a:spcPct val="150000"/>
              </a:lnSpc>
            </a:pPr>
            <a:r>
              <a:rPr lang="en-GB" sz="1800" b="1" dirty="0"/>
              <a:t>LA Support</a:t>
            </a:r>
            <a:r>
              <a:rPr lang="en-GB" sz="1800" dirty="0"/>
              <a:t>: Delivery of targeted support packages to address identified training needs of schools within specific LAs, particularly in relation to SEN Support, early intervention, and preparation for adulthood</a:t>
            </a:r>
          </a:p>
          <a:p>
            <a:pPr>
              <a:lnSpc>
                <a:spcPct val="150000"/>
              </a:lnSpc>
            </a:pPr>
            <a:endParaRPr lang="en-GB" sz="1800" dirty="0"/>
          </a:p>
          <a:p>
            <a:pPr>
              <a:lnSpc>
                <a:spcPct val="150000"/>
              </a:lnSpc>
            </a:pPr>
            <a:endParaRPr lang="en-US" sz="1800" dirty="0"/>
          </a:p>
        </p:txBody>
      </p:sp>
    </p:spTree>
    <p:extLst>
      <p:ext uri="{BB962C8B-B14F-4D97-AF65-F5344CB8AC3E}">
        <p14:creationId xmlns:p14="http://schemas.microsoft.com/office/powerpoint/2010/main" val="2045283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5B067B3-402F-41BE-9A09-86A10AC86DA7}"/>
              </a:ext>
            </a:extLst>
          </p:cNvPr>
          <p:cNvPicPr>
            <a:picLocks noChangeAspect="1"/>
          </p:cNvPicPr>
          <p:nvPr/>
        </p:nvPicPr>
        <p:blipFill rotWithShape="1">
          <a:blip r:embed="rId2"/>
          <a:srcRect l="8503" r="6671"/>
          <a:stretch/>
        </p:blipFill>
        <p:spPr>
          <a:xfrm>
            <a:off x="1167246" y="160633"/>
            <a:ext cx="9857508" cy="6536733"/>
          </a:xfrm>
          <a:prstGeom prst="rect">
            <a:avLst/>
          </a:prstGeom>
        </p:spPr>
      </p:pic>
    </p:spTree>
    <p:extLst>
      <p:ext uri="{BB962C8B-B14F-4D97-AF65-F5344CB8AC3E}">
        <p14:creationId xmlns:p14="http://schemas.microsoft.com/office/powerpoint/2010/main" val="257906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FC037-CC75-4FFB-BC0C-2711D85B2B7F}"/>
              </a:ext>
            </a:extLst>
          </p:cNvPr>
          <p:cNvSpPr>
            <a:spLocks noGrp="1"/>
          </p:cNvSpPr>
          <p:nvPr>
            <p:ph type="title"/>
          </p:nvPr>
        </p:nvSpPr>
        <p:spPr>
          <a:xfrm>
            <a:off x="314960" y="101711"/>
            <a:ext cx="11038840" cy="1075858"/>
          </a:xfrm>
        </p:spPr>
        <p:txBody>
          <a:bodyPr/>
          <a:lstStyle/>
          <a:p>
            <a:r>
              <a:rPr lang="en-GB" b="1" dirty="0">
                <a:solidFill>
                  <a:schemeClr val="accent4">
                    <a:lumMod val="75000"/>
                  </a:schemeClr>
                </a:solidFill>
              </a:rPr>
              <a:t>EVENTS – 2021-22</a:t>
            </a:r>
          </a:p>
        </p:txBody>
      </p:sp>
      <p:sp>
        <p:nvSpPr>
          <p:cNvPr id="3" name="Content Placeholder 2">
            <a:extLst>
              <a:ext uri="{FF2B5EF4-FFF2-40B4-BE49-F238E27FC236}">
                <a16:creationId xmlns:a16="http://schemas.microsoft.com/office/drawing/2014/main" xmlns="" id="{62B49B75-8773-4D64-A7E7-5A4F56C18C58}"/>
              </a:ext>
            </a:extLst>
          </p:cNvPr>
          <p:cNvSpPr>
            <a:spLocks noGrp="1"/>
          </p:cNvSpPr>
          <p:nvPr>
            <p:ph idx="1"/>
          </p:nvPr>
        </p:nvSpPr>
        <p:spPr>
          <a:xfrm>
            <a:off x="6543040" y="4958557"/>
            <a:ext cx="4810760" cy="2634615"/>
          </a:xfrm>
        </p:spPr>
        <p:txBody>
          <a:bodyPr>
            <a:normAutofit/>
          </a:bodyPr>
          <a:lstStyle/>
          <a:p>
            <a:endParaRPr lang="en-GB" dirty="0"/>
          </a:p>
          <a:p>
            <a:endParaRPr lang="en-GB" dirty="0"/>
          </a:p>
        </p:txBody>
      </p:sp>
      <p:sp>
        <p:nvSpPr>
          <p:cNvPr id="4" name="TextBox 3">
            <a:extLst>
              <a:ext uri="{FF2B5EF4-FFF2-40B4-BE49-F238E27FC236}">
                <a16:creationId xmlns:a16="http://schemas.microsoft.com/office/drawing/2014/main" xmlns="" id="{DE16F321-38CD-4EDB-B484-1ABBAF757F84}"/>
              </a:ext>
            </a:extLst>
          </p:cNvPr>
          <p:cNvSpPr txBox="1"/>
          <p:nvPr/>
        </p:nvSpPr>
        <p:spPr>
          <a:xfrm>
            <a:off x="6238240" y="4677729"/>
            <a:ext cx="5013960" cy="10947612"/>
          </a:xfrm>
          <a:prstGeom prst="rect">
            <a:avLst/>
          </a:prstGeom>
        </p:spPr>
        <p:txBody>
          <a:bodyPr vert="horz" lIns="91440" tIns="45720" rIns="91440" bIns="45720" rtlCol="0">
            <a:normAutofit/>
          </a:bodyPr>
          <a:lstStyle>
            <a:lvl1pPr indent="0">
              <a:lnSpc>
                <a:spcPct val="90000"/>
              </a:lnSpc>
              <a:spcBef>
                <a:spcPts val="1000"/>
              </a:spcBef>
              <a:buFont typeface="Arial" panose="020B0604020202020204" pitchFamily="34" charset="0"/>
              <a:buNone/>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28600" indent="-228600">
              <a:lnSpc>
                <a:spcPct val="70000"/>
              </a:lnSpc>
              <a:buFont typeface="Arial" panose="020B0604020202020204" pitchFamily="34" charset="0"/>
              <a:buChar char="•"/>
            </a:pPr>
            <a:endParaRPr lang="en-GB" sz="1500" dirty="0"/>
          </a:p>
        </p:txBody>
      </p:sp>
      <p:sp>
        <p:nvSpPr>
          <p:cNvPr id="5" name="Content Placeholder 2">
            <a:extLst>
              <a:ext uri="{FF2B5EF4-FFF2-40B4-BE49-F238E27FC236}">
                <a16:creationId xmlns:a16="http://schemas.microsoft.com/office/drawing/2014/main" xmlns="" id="{58573B7A-E37A-47F4-B730-F5C5E0FB8027}"/>
              </a:ext>
            </a:extLst>
          </p:cNvPr>
          <p:cNvSpPr txBox="1">
            <a:spLocks/>
          </p:cNvSpPr>
          <p:nvPr/>
        </p:nvSpPr>
        <p:spPr>
          <a:xfrm>
            <a:off x="6441440" y="4862988"/>
            <a:ext cx="4810760" cy="2153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graphicFrame>
        <p:nvGraphicFramePr>
          <p:cNvPr id="6" name="Table 5">
            <a:extLst>
              <a:ext uri="{FF2B5EF4-FFF2-40B4-BE49-F238E27FC236}">
                <a16:creationId xmlns:a16="http://schemas.microsoft.com/office/drawing/2014/main" xmlns="" id="{4AEE12AE-C3EC-4E38-877C-3208105FDA72}"/>
              </a:ext>
            </a:extLst>
          </p:cNvPr>
          <p:cNvGraphicFramePr>
            <a:graphicFrameLocks noGrp="1"/>
          </p:cNvGraphicFramePr>
          <p:nvPr>
            <p:extLst>
              <p:ext uri="{D42A27DB-BD31-4B8C-83A1-F6EECF244321}">
                <p14:modId xmlns:p14="http://schemas.microsoft.com/office/powerpoint/2010/main" val="3117381944"/>
              </p:ext>
            </p:extLst>
          </p:nvPr>
        </p:nvGraphicFramePr>
        <p:xfrm>
          <a:off x="365761" y="955040"/>
          <a:ext cx="5384800" cy="3119120"/>
        </p:xfrm>
        <a:graphic>
          <a:graphicData uri="http://schemas.openxmlformats.org/drawingml/2006/table">
            <a:tbl>
              <a:tblPr firstRow="1" bandRow="1">
                <a:tableStyleId>{AF606853-7671-496A-8E4F-DF71F8EC918B}</a:tableStyleId>
              </a:tblPr>
              <a:tblGrid>
                <a:gridCol w="5384800">
                  <a:extLst>
                    <a:ext uri="{9D8B030D-6E8A-4147-A177-3AD203B41FA5}">
                      <a16:colId xmlns:a16="http://schemas.microsoft.com/office/drawing/2014/main" xmlns="" val="3958382889"/>
                    </a:ext>
                  </a:extLst>
                </a:gridCol>
              </a:tblGrid>
              <a:tr h="7118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SW webinar series - Improving Outcomes for Disadvantaged Young People at SEN Support</a:t>
                      </a:r>
                    </a:p>
                  </a:txBody>
                  <a:tcPr>
                    <a:solidFill>
                      <a:schemeClr val="tx1">
                        <a:lumMod val="90000"/>
                        <a:lumOff val="10000"/>
                      </a:schemeClr>
                    </a:solidFill>
                  </a:tcPr>
                </a:tc>
                <a:extLst>
                  <a:ext uri="{0D108BD9-81ED-4DB2-BD59-A6C34878D82A}">
                    <a16:rowId xmlns:a16="http://schemas.microsoft.com/office/drawing/2014/main" xmlns="" val="4118324312"/>
                  </a:ext>
                </a:extLst>
              </a:tr>
              <a:tr h="677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Part 1, Monday 21st June, 4.00-5.00pm</a:t>
                      </a:r>
                      <a:r>
                        <a:rPr lang="en-GB" sz="1400" dirty="0"/>
                        <a:t>: Development Planning for Inclusion - Featuring guest speaker Marc Rowland. </a:t>
                      </a:r>
                    </a:p>
                  </a:txBody>
                  <a:tcPr/>
                </a:tc>
                <a:extLst>
                  <a:ext uri="{0D108BD9-81ED-4DB2-BD59-A6C34878D82A}">
                    <a16:rowId xmlns:a16="http://schemas.microsoft.com/office/drawing/2014/main" xmlns="" val="3003341053"/>
                  </a:ext>
                </a:extLst>
              </a:tr>
              <a:tr h="864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Part 2, Wednesday 14th July, 4.00-5.00pm</a:t>
                      </a:r>
                      <a:r>
                        <a:rPr lang="en-GB" sz="1400" dirty="0"/>
                        <a:t>: Developing and Embedding Inclusive Practice - Featuring case studies from practitioners and a presentation from Dr Jim Rogers.</a:t>
                      </a:r>
                    </a:p>
                  </a:txBody>
                  <a:tcPr/>
                </a:tc>
                <a:extLst>
                  <a:ext uri="{0D108BD9-81ED-4DB2-BD59-A6C34878D82A}">
                    <a16:rowId xmlns:a16="http://schemas.microsoft.com/office/drawing/2014/main" xmlns="" val="3133398479"/>
                  </a:ext>
                </a:extLst>
              </a:tr>
              <a:tr h="864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Part 3, Tuesday 14th September, 4.00-5.00pm</a:t>
                      </a:r>
                      <a:r>
                        <a:rPr lang="en-GB" sz="1400" dirty="0"/>
                        <a:t>: Implementing, Monitoring and Evaluating - Featuring guest speaker Marc Rowland.</a:t>
                      </a:r>
                    </a:p>
                  </a:txBody>
                  <a:tcPr/>
                </a:tc>
                <a:extLst>
                  <a:ext uri="{0D108BD9-81ED-4DB2-BD59-A6C34878D82A}">
                    <a16:rowId xmlns:a16="http://schemas.microsoft.com/office/drawing/2014/main" xmlns="" val="2185681979"/>
                  </a:ext>
                </a:extLst>
              </a:tr>
            </a:tbl>
          </a:graphicData>
        </a:graphic>
      </p:graphicFrame>
      <p:graphicFrame>
        <p:nvGraphicFramePr>
          <p:cNvPr id="7" name="Table 6">
            <a:extLst>
              <a:ext uri="{FF2B5EF4-FFF2-40B4-BE49-F238E27FC236}">
                <a16:creationId xmlns:a16="http://schemas.microsoft.com/office/drawing/2014/main" xmlns="" id="{E44EFD17-23FD-494E-BDDF-622C1EA90EB7}"/>
              </a:ext>
            </a:extLst>
          </p:cNvPr>
          <p:cNvGraphicFramePr>
            <a:graphicFrameLocks noGrp="1"/>
          </p:cNvGraphicFramePr>
          <p:nvPr>
            <p:extLst>
              <p:ext uri="{D42A27DB-BD31-4B8C-83A1-F6EECF244321}">
                <p14:modId xmlns:p14="http://schemas.microsoft.com/office/powerpoint/2010/main" val="3868521422"/>
              </p:ext>
            </p:extLst>
          </p:nvPr>
        </p:nvGraphicFramePr>
        <p:xfrm>
          <a:off x="5918201" y="937549"/>
          <a:ext cx="6060440" cy="3119120"/>
        </p:xfrm>
        <a:graphic>
          <a:graphicData uri="http://schemas.openxmlformats.org/drawingml/2006/table">
            <a:tbl>
              <a:tblPr firstRow="1" bandRow="1">
                <a:tableStyleId>{AF606853-7671-496A-8E4F-DF71F8EC918B}</a:tableStyleId>
              </a:tblPr>
              <a:tblGrid>
                <a:gridCol w="6060440">
                  <a:extLst>
                    <a:ext uri="{9D8B030D-6E8A-4147-A177-3AD203B41FA5}">
                      <a16:colId xmlns:a16="http://schemas.microsoft.com/office/drawing/2014/main" xmlns="" val="3958382889"/>
                    </a:ext>
                  </a:extLst>
                </a:gridCol>
              </a:tblGrid>
              <a:tr h="6705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lt1"/>
                          </a:solidFill>
                          <a:latin typeface="+mn-lt"/>
                          <a:ea typeface="+mn-ea"/>
                          <a:cs typeface="+mn-cs"/>
                        </a:rPr>
                        <a:t>ENELON webinar series -Preparation for Adulthood: High Aspirations Through All Stages of Education</a:t>
                      </a:r>
                    </a:p>
                  </a:txBody>
                  <a:tcPr>
                    <a:solidFill>
                      <a:schemeClr val="tx1">
                        <a:lumMod val="90000"/>
                        <a:lumOff val="10000"/>
                      </a:schemeClr>
                    </a:solidFill>
                  </a:tcPr>
                </a:tc>
                <a:extLst>
                  <a:ext uri="{0D108BD9-81ED-4DB2-BD59-A6C34878D82A}">
                    <a16:rowId xmlns:a16="http://schemas.microsoft.com/office/drawing/2014/main" xmlns="" val="4118324312"/>
                  </a:ext>
                </a:extLst>
              </a:tr>
              <a:tr h="7721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latin typeface="+mn-lt"/>
                          <a:ea typeface="+mn-ea"/>
                          <a:cs typeface="+mn-cs"/>
                        </a:rPr>
                        <a:t>Part 1, Wednesday 22 September 2021,16:00-17:30: </a:t>
                      </a:r>
                      <a:r>
                        <a:rPr lang="en-GB" sz="1400" b="0" kern="1200" dirty="0">
                          <a:solidFill>
                            <a:schemeClr val="lt1"/>
                          </a:solidFill>
                          <a:latin typeface="+mn-lt"/>
                          <a:ea typeface="+mn-ea"/>
                          <a:cs typeface="+mn-cs"/>
                        </a:rPr>
                        <a:t>High Aspirations: Preparation for Higher Education and Employment - With guest speaker Dr Zachary Walker from UCL.</a:t>
                      </a:r>
                    </a:p>
                  </a:txBody>
                  <a:tcPr/>
                </a:tc>
                <a:extLst>
                  <a:ext uri="{0D108BD9-81ED-4DB2-BD59-A6C34878D82A}">
                    <a16:rowId xmlns:a16="http://schemas.microsoft.com/office/drawing/2014/main" xmlns="" val="3003341053"/>
                  </a:ext>
                </a:extLst>
              </a:tr>
              <a:tr h="8386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latin typeface="+mn-lt"/>
                          <a:ea typeface="+mn-ea"/>
                          <a:cs typeface="+mn-cs"/>
                        </a:rPr>
                        <a:t>Part 2, Wednesday 20 October 2021,16:00-18:00: </a:t>
                      </a:r>
                      <a:r>
                        <a:rPr lang="en-GB" sz="1400" b="0" kern="1200" dirty="0">
                          <a:solidFill>
                            <a:schemeClr val="lt1"/>
                          </a:solidFill>
                          <a:latin typeface="+mn-lt"/>
                          <a:ea typeface="+mn-ea"/>
                          <a:cs typeface="+mn-cs"/>
                        </a:rPr>
                        <a:t>Encouraging independence and promoting positive life outcomes: including lessons for mainstream providers - With guest speakers Julie Pointer and Linda Jordan from ND</a:t>
                      </a:r>
                    </a:p>
                  </a:txBody>
                  <a:tcPr/>
                </a:tc>
                <a:extLst>
                  <a:ext uri="{0D108BD9-81ED-4DB2-BD59-A6C34878D82A}">
                    <a16:rowId xmlns:a16="http://schemas.microsoft.com/office/drawing/2014/main" xmlns="" val="313339847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latin typeface="+mn-lt"/>
                          <a:ea typeface="+mn-ea"/>
                          <a:cs typeface="+mn-cs"/>
                        </a:rPr>
                        <a:t>Part 3, Monday 15 November 2021, 14:00-16:00: </a:t>
                      </a:r>
                      <a:r>
                        <a:rPr lang="en-GB" sz="1400" b="0" kern="1200" dirty="0">
                          <a:solidFill>
                            <a:schemeClr val="lt1"/>
                          </a:solidFill>
                          <a:latin typeface="+mn-lt"/>
                          <a:ea typeface="+mn-ea"/>
                          <a:cs typeface="+mn-cs"/>
                        </a:rPr>
                        <a:t>Making a best start towards independence from the Earliest Years - With guest speakers Julie Pointer and Linda Jordan from </a:t>
                      </a:r>
                      <a:r>
                        <a:rPr lang="en-GB" sz="1400" b="0" kern="1200" dirty="0" err="1">
                          <a:solidFill>
                            <a:schemeClr val="lt1"/>
                          </a:solidFill>
                          <a:latin typeface="+mn-lt"/>
                          <a:ea typeface="+mn-ea"/>
                          <a:cs typeface="+mn-cs"/>
                        </a:rPr>
                        <a:t>NDTi</a:t>
                      </a:r>
                      <a:r>
                        <a:rPr lang="en-GB" sz="1400" b="0" kern="1200" dirty="0">
                          <a:solidFill>
                            <a:schemeClr val="lt1"/>
                          </a:solidFill>
                          <a:latin typeface="+mn-lt"/>
                          <a:ea typeface="+mn-ea"/>
                          <a:cs typeface="+mn-cs"/>
                        </a:rPr>
                        <a:t>.</a:t>
                      </a:r>
                    </a:p>
                  </a:txBody>
                  <a:tcPr/>
                </a:tc>
                <a:extLst>
                  <a:ext uri="{0D108BD9-81ED-4DB2-BD59-A6C34878D82A}">
                    <a16:rowId xmlns:a16="http://schemas.microsoft.com/office/drawing/2014/main" xmlns="" val="2185681979"/>
                  </a:ext>
                </a:extLst>
              </a:tr>
            </a:tbl>
          </a:graphicData>
        </a:graphic>
      </p:graphicFrame>
      <p:graphicFrame>
        <p:nvGraphicFramePr>
          <p:cNvPr id="8" name="Table 7">
            <a:extLst>
              <a:ext uri="{FF2B5EF4-FFF2-40B4-BE49-F238E27FC236}">
                <a16:creationId xmlns:a16="http://schemas.microsoft.com/office/drawing/2014/main" xmlns="" id="{97712B25-E883-4DB6-B82C-16D5A340A2B4}"/>
              </a:ext>
            </a:extLst>
          </p:cNvPr>
          <p:cNvGraphicFramePr>
            <a:graphicFrameLocks noGrp="1"/>
          </p:cNvGraphicFramePr>
          <p:nvPr>
            <p:extLst>
              <p:ext uri="{D42A27DB-BD31-4B8C-83A1-F6EECF244321}">
                <p14:modId xmlns:p14="http://schemas.microsoft.com/office/powerpoint/2010/main" val="2408178400"/>
              </p:ext>
            </p:extLst>
          </p:nvPr>
        </p:nvGraphicFramePr>
        <p:xfrm>
          <a:off x="365761" y="4151929"/>
          <a:ext cx="11612880" cy="1917353"/>
        </p:xfrm>
        <a:graphic>
          <a:graphicData uri="http://schemas.openxmlformats.org/drawingml/2006/table">
            <a:tbl>
              <a:tblPr firstRow="1" bandRow="1">
                <a:tableStyleId>{AF606853-7671-496A-8E4F-DF71F8EC918B}</a:tableStyleId>
              </a:tblPr>
              <a:tblGrid>
                <a:gridCol w="11612880">
                  <a:extLst>
                    <a:ext uri="{9D8B030D-6E8A-4147-A177-3AD203B41FA5}">
                      <a16:colId xmlns:a16="http://schemas.microsoft.com/office/drawing/2014/main" xmlns="" val="3958382889"/>
                    </a:ext>
                  </a:extLst>
                </a:gridCol>
              </a:tblGrid>
              <a:tr h="422959">
                <a:tc>
                  <a:txBody>
                    <a:bodyPr/>
                    <a:lstStyle/>
                    <a:p>
                      <a:pPr marL="0" indent="0">
                        <a:buNone/>
                      </a:pPr>
                      <a:r>
                        <a:rPr lang="en-GB" sz="1800" b="1" kern="1200" dirty="0">
                          <a:solidFill>
                            <a:schemeClr val="lt1"/>
                          </a:solidFill>
                          <a:latin typeface="+mn-lt"/>
                          <a:ea typeface="+mn-ea"/>
                          <a:cs typeface="+mn-cs"/>
                        </a:rPr>
                        <a:t>EMSYH webinar series - Beyond the School Gates: Exploring Opportunity and Aspiration into FE and Beyond</a:t>
                      </a:r>
                    </a:p>
                  </a:txBody>
                  <a:tcPr>
                    <a:solidFill>
                      <a:schemeClr val="tx1">
                        <a:lumMod val="90000"/>
                        <a:lumOff val="10000"/>
                      </a:schemeClr>
                    </a:solidFill>
                  </a:tcPr>
                </a:tc>
                <a:extLst>
                  <a:ext uri="{0D108BD9-81ED-4DB2-BD59-A6C34878D82A}">
                    <a16:rowId xmlns:a16="http://schemas.microsoft.com/office/drawing/2014/main" xmlns="" val="4118324312"/>
                  </a:ext>
                </a:extLst>
              </a:tr>
              <a:tr h="460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t>Part 1, Wednesday 19 January 2022, 15:45-17:00</a:t>
                      </a:r>
                      <a:r>
                        <a:rPr lang="en-GB" sz="1400" dirty="0"/>
                        <a:t>: Beyond the School Gates: Exploring Opportunity and Aspiration into FE and Beyond</a:t>
                      </a:r>
                    </a:p>
                  </a:txBody>
                  <a:tcPr/>
                </a:tc>
                <a:extLst>
                  <a:ext uri="{0D108BD9-81ED-4DB2-BD59-A6C34878D82A}">
                    <a16:rowId xmlns:a16="http://schemas.microsoft.com/office/drawing/2014/main" xmlns="" val="3003341053"/>
                  </a:ext>
                </a:extLst>
              </a:tr>
              <a:tr h="326468">
                <a:tc>
                  <a:txBody>
                    <a:bodyPr/>
                    <a:lstStyle/>
                    <a:p>
                      <a:r>
                        <a:rPr lang="en-GB" sz="1400" b="1" dirty="0"/>
                        <a:t>Part 2, Wednesday 2 February 2022, 15:45-17:00</a:t>
                      </a:r>
                      <a:r>
                        <a:rPr lang="en-GB" sz="1400" dirty="0"/>
                        <a:t>: Better Together: Co-creation of Aspirational Curriculum Pathways</a:t>
                      </a:r>
                    </a:p>
                  </a:txBody>
                  <a:tcPr/>
                </a:tc>
                <a:extLst>
                  <a:ext uri="{0D108BD9-81ED-4DB2-BD59-A6C34878D82A}">
                    <a16:rowId xmlns:a16="http://schemas.microsoft.com/office/drawing/2014/main" xmlns="" val="3133398479"/>
                  </a:ext>
                </a:extLst>
              </a:tr>
              <a:tr h="489908">
                <a:tc>
                  <a:txBody>
                    <a:bodyPr/>
                    <a:lstStyle/>
                    <a:p>
                      <a:r>
                        <a:rPr lang="en-GB" sz="1400" b="1" dirty="0"/>
                        <a:t>Part 3, Wednesday 23 February 2022, 15:45-17:00:</a:t>
                      </a:r>
                      <a:r>
                        <a:rPr lang="en-GB" sz="1400" dirty="0"/>
                        <a:t> Pilots not Passengers: Liberating Learner and Family Voice</a:t>
                      </a:r>
                    </a:p>
                  </a:txBody>
                  <a:tcPr/>
                </a:tc>
                <a:extLst>
                  <a:ext uri="{0D108BD9-81ED-4DB2-BD59-A6C34878D82A}">
                    <a16:rowId xmlns:a16="http://schemas.microsoft.com/office/drawing/2014/main" xmlns="" val="2185681979"/>
                  </a:ext>
                </a:extLst>
              </a:tr>
            </a:tbl>
          </a:graphicData>
        </a:graphic>
      </p:graphicFrame>
      <p:pic>
        <p:nvPicPr>
          <p:cNvPr id="9" name="Picture 8">
            <a:extLst>
              <a:ext uri="{FF2B5EF4-FFF2-40B4-BE49-F238E27FC236}">
                <a16:creationId xmlns:a16="http://schemas.microsoft.com/office/drawing/2014/main" xmlns="" id="{F04718D7-10F1-4797-90F0-CA9DE331F491}"/>
              </a:ext>
            </a:extLst>
          </p:cNvPr>
          <p:cNvPicPr>
            <a:picLocks noChangeAspect="1"/>
          </p:cNvPicPr>
          <p:nvPr/>
        </p:nvPicPr>
        <p:blipFill rotWithShape="1">
          <a:blip r:embed="rId2"/>
          <a:srcRect t="27481" b="27513"/>
          <a:stretch/>
        </p:blipFill>
        <p:spPr>
          <a:xfrm>
            <a:off x="10485120" y="157367"/>
            <a:ext cx="1493521" cy="672181"/>
          </a:xfrm>
          <a:prstGeom prst="rect">
            <a:avLst/>
          </a:prstGeom>
        </p:spPr>
      </p:pic>
      <p:sp>
        <p:nvSpPr>
          <p:cNvPr id="10" name="TextBox 9">
            <a:extLst>
              <a:ext uri="{FF2B5EF4-FFF2-40B4-BE49-F238E27FC236}">
                <a16:creationId xmlns:a16="http://schemas.microsoft.com/office/drawing/2014/main" xmlns="" id="{31A8C877-2BAA-494F-BDEC-BB6262EFCCE7}"/>
              </a:ext>
            </a:extLst>
          </p:cNvPr>
          <p:cNvSpPr txBox="1"/>
          <p:nvPr/>
        </p:nvSpPr>
        <p:spPr>
          <a:xfrm>
            <a:off x="365761" y="6187440"/>
            <a:ext cx="11612880" cy="369332"/>
          </a:xfrm>
          <a:prstGeom prst="rect">
            <a:avLst/>
          </a:prstGeom>
          <a:noFill/>
        </p:spPr>
        <p:txBody>
          <a:bodyPr wrap="square" rtlCol="0">
            <a:spAutoFit/>
          </a:bodyPr>
          <a:lstStyle/>
          <a:p>
            <a:pPr algn="ctr"/>
            <a:r>
              <a:rPr lang="en-GB" dirty="0"/>
              <a:t>There will 16 webinar series in total next academic year.  This is just a taster of whets to come.</a:t>
            </a:r>
          </a:p>
        </p:txBody>
      </p:sp>
    </p:spTree>
    <p:extLst>
      <p:ext uri="{BB962C8B-B14F-4D97-AF65-F5344CB8AC3E}">
        <p14:creationId xmlns:p14="http://schemas.microsoft.com/office/powerpoint/2010/main" val="4135413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AB2BB1-8A91-4CDE-8251-9696B23C7925}"/>
              </a:ext>
            </a:extLst>
          </p:cNvPr>
          <p:cNvSpPr>
            <a:spLocks noGrp="1"/>
          </p:cNvSpPr>
          <p:nvPr>
            <p:ph type="title"/>
          </p:nvPr>
        </p:nvSpPr>
        <p:spPr>
          <a:xfrm>
            <a:off x="524741" y="620392"/>
            <a:ext cx="3808268" cy="5504688"/>
          </a:xfrm>
        </p:spPr>
        <p:txBody>
          <a:bodyPr>
            <a:normAutofit/>
          </a:bodyPr>
          <a:lstStyle/>
          <a:p>
            <a:r>
              <a:rPr lang="en-GB" sz="6000" dirty="0">
                <a:solidFill>
                  <a:srgbClr val="01454C"/>
                </a:solidFill>
              </a:rPr>
              <a:t>Why work with us?</a:t>
            </a:r>
          </a:p>
        </p:txBody>
      </p:sp>
      <p:graphicFrame>
        <p:nvGraphicFramePr>
          <p:cNvPr id="11" name="Content Placeholder 2">
            <a:extLst>
              <a:ext uri="{FF2B5EF4-FFF2-40B4-BE49-F238E27FC236}">
                <a16:creationId xmlns:a16="http://schemas.microsoft.com/office/drawing/2014/main" xmlns="" id="{87859EA7-EFB2-4B4A-982E-D81B7A1A084D}"/>
              </a:ext>
            </a:extLst>
          </p:cNvPr>
          <p:cNvGraphicFramePr>
            <a:graphicFrameLocks noGrp="1"/>
          </p:cNvGraphicFramePr>
          <p:nvPr>
            <p:ph idx="1"/>
            <p:extLst>
              <p:ext uri="{D42A27DB-BD31-4B8C-83A1-F6EECF244321}">
                <p14:modId xmlns:p14="http://schemas.microsoft.com/office/powerpoint/2010/main" val="512367867"/>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527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525AF-CF55-4A3B-9FA0-DEE3FD669AF6}"/>
              </a:ext>
            </a:extLst>
          </p:cNvPr>
          <p:cNvSpPr>
            <a:spLocks noGrp="1"/>
          </p:cNvSpPr>
          <p:nvPr>
            <p:ph type="title"/>
          </p:nvPr>
        </p:nvSpPr>
        <p:spPr>
          <a:xfrm>
            <a:off x="7209446" y="901688"/>
            <a:ext cx="4399106" cy="1325563"/>
          </a:xfrm>
        </p:spPr>
        <p:txBody>
          <a:bodyPr>
            <a:normAutofit/>
          </a:bodyPr>
          <a:lstStyle/>
          <a:p>
            <a:r>
              <a:rPr lang="en-GB" dirty="0"/>
              <a:t>Get involved:</a:t>
            </a:r>
          </a:p>
        </p:txBody>
      </p:sp>
      <p:sp>
        <p:nvSpPr>
          <p:cNvPr id="29" name="Freeform: Shape 28">
            <a:extLst>
              <a:ext uri="{FF2B5EF4-FFF2-40B4-BE49-F238E27FC236}">
                <a16:creationId xmlns:a16="http://schemas.microsoft.com/office/drawing/2014/main" xmlns="" id="{2EEE8F11-3582-44B7-9869-F2D26D7DD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xmlns="" id="{2141F1CC-6A53-4BCF-9127-AABB52E249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842188"/>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xmlns="" id="{C20C2C41-D9A8-45BE-9E21-91268EC186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07251"/>
            <a:ext cx="3155071" cy="2850749"/>
          </a:xfrm>
          <a:custGeom>
            <a:avLst/>
            <a:gdLst>
              <a:gd name="connsiteX0" fmla="*/ 1358746 w 3155071"/>
              <a:gd name="connsiteY0" fmla="*/ 0 h 2850749"/>
              <a:gd name="connsiteX1" fmla="*/ 3155071 w 3155071"/>
              <a:gd name="connsiteY1" fmla="*/ 1796325 h 2850749"/>
              <a:gd name="connsiteX2" fmla="*/ 2848287 w 3155071"/>
              <a:gd name="connsiteY2" fmla="*/ 2800668 h 2850749"/>
              <a:gd name="connsiteX3" fmla="*/ 2810837 w 3155071"/>
              <a:gd name="connsiteY3" fmla="*/ 2850749 h 2850749"/>
              <a:gd name="connsiteX4" fmla="*/ 0 w 3155071"/>
              <a:gd name="connsiteY4" fmla="*/ 2850749 h 2850749"/>
              <a:gd name="connsiteX5" fmla="*/ 0 w 3155071"/>
              <a:gd name="connsiteY5" fmla="*/ 623564 h 2850749"/>
              <a:gd name="connsiteX6" fmla="*/ 88552 w 3155071"/>
              <a:gd name="connsiteY6" fmla="*/ 526132 h 2850749"/>
              <a:gd name="connsiteX7" fmla="*/ 1358746 w 3155071"/>
              <a:gd name="connsiteY7" fmla="*/ 0 h 285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xmlns="" id="{561B2B49-7142-4CA8-A929-4671548E6A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36095"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Oval 36">
            <a:extLst>
              <a:ext uri="{FF2B5EF4-FFF2-40B4-BE49-F238E27FC236}">
                <a16:creationId xmlns:a16="http://schemas.microsoft.com/office/drawing/2014/main" xmlns="" id="{B38B1FC8-38BF-4066-8F4A-12EEC1C1AF6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01748" y="2662321"/>
            <a:ext cx="2788920" cy="2788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38">
            <a:extLst>
              <a:ext uri="{FF2B5EF4-FFF2-40B4-BE49-F238E27FC236}">
                <a16:creationId xmlns:a16="http://schemas.microsoft.com/office/drawing/2014/main" xmlns="" id="{178B4B56-5CC4-4608-A9A9-996108D35B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967973" cy="3383280"/>
          </a:xfrm>
          <a:custGeom>
            <a:avLst/>
            <a:gdLst>
              <a:gd name="connsiteX0" fmla="*/ 0 w 3967973"/>
              <a:gd name="connsiteY0" fmla="*/ 0 h 3383280"/>
              <a:gd name="connsiteX1" fmla="*/ 3605273 w 3967973"/>
              <a:gd name="connsiteY1" fmla="*/ 0 h 3383280"/>
              <a:gd name="connsiteX2" fmla="*/ 3704836 w 3967973"/>
              <a:gd name="connsiteY2" fmla="*/ 163887 h 3383280"/>
              <a:gd name="connsiteX3" fmla="*/ 3967973 w 3967973"/>
              <a:gd name="connsiteY3" fmla="*/ 1203093 h 3383280"/>
              <a:gd name="connsiteX4" fmla="*/ 1787786 w 3967973"/>
              <a:gd name="connsiteY4" fmla="*/ 3383280 h 3383280"/>
              <a:gd name="connsiteX5" fmla="*/ 105448 w 3967973"/>
              <a:gd name="connsiteY5" fmla="*/ 2589894 h 3383280"/>
              <a:gd name="connsiteX6" fmla="*/ 0 w 3967973"/>
              <a:gd name="connsiteY6" fmla="*/ 2448881 h 338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Picture 23" descr="A close up of a logo&#10;&#10;Description automatically generated">
            <a:extLst>
              <a:ext uri="{FF2B5EF4-FFF2-40B4-BE49-F238E27FC236}">
                <a16:creationId xmlns:a16="http://schemas.microsoft.com/office/drawing/2014/main" xmlns="" id="{53744FAB-AE8D-493E-9433-5B9DC9530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901688"/>
            <a:ext cx="3112094" cy="989201"/>
          </a:xfrm>
          <a:prstGeom prst="rect">
            <a:avLst/>
          </a:prstGeom>
        </p:spPr>
      </p:pic>
      <p:pic>
        <p:nvPicPr>
          <p:cNvPr id="23" name="Picture 22" descr="A close up of a sign&#10;&#10;Description automatically generated">
            <a:extLst>
              <a:ext uri="{FF2B5EF4-FFF2-40B4-BE49-F238E27FC236}">
                <a16:creationId xmlns:a16="http://schemas.microsoft.com/office/drawing/2014/main" xmlns="" id="{EE91537C-EE62-44D3-B992-1BC10CDF4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22" y="5125264"/>
            <a:ext cx="2879456" cy="979015"/>
          </a:xfrm>
          <a:prstGeom prst="rect">
            <a:avLst/>
          </a:prstGeom>
        </p:spPr>
      </p:pic>
      <p:pic>
        <p:nvPicPr>
          <p:cNvPr id="21" name="Picture 20" descr="A picture containing computer&#10;&#10;Description automatically generated">
            <a:extLst>
              <a:ext uri="{FF2B5EF4-FFF2-40B4-BE49-F238E27FC236}">
                <a16:creationId xmlns:a16="http://schemas.microsoft.com/office/drawing/2014/main" xmlns="" id="{182A4D8E-E73B-4765-A0AE-81F80FA2FD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8875" y="3200242"/>
            <a:ext cx="1858273" cy="1437064"/>
          </a:xfrm>
          <a:prstGeom prst="rect">
            <a:avLst/>
          </a:prstGeom>
        </p:spPr>
      </p:pic>
      <p:sp>
        <p:nvSpPr>
          <p:cNvPr id="3" name="Content Placeholder 2">
            <a:extLst>
              <a:ext uri="{FF2B5EF4-FFF2-40B4-BE49-F238E27FC236}">
                <a16:creationId xmlns:a16="http://schemas.microsoft.com/office/drawing/2014/main" xmlns="" id="{FB7B2915-649C-4B58-8EEE-F250210FD02C}"/>
              </a:ext>
            </a:extLst>
          </p:cNvPr>
          <p:cNvSpPr>
            <a:spLocks noGrp="1"/>
          </p:cNvSpPr>
          <p:nvPr>
            <p:ph idx="1"/>
          </p:nvPr>
        </p:nvSpPr>
        <p:spPr>
          <a:xfrm>
            <a:off x="6591165" y="2168410"/>
            <a:ext cx="5272190" cy="3181684"/>
          </a:xfrm>
        </p:spPr>
        <p:txBody>
          <a:bodyPr anchor="t">
            <a:noAutofit/>
          </a:bodyPr>
          <a:lstStyle/>
          <a:p>
            <a:pPr marL="0" indent="0">
              <a:buNone/>
            </a:pPr>
            <a:r>
              <a:rPr lang="en-GB" sz="2200" dirty="0"/>
              <a:t>Join the Member Community: </a:t>
            </a:r>
            <a:r>
              <a:rPr lang="en-GB" sz="2200" dirty="0">
                <a:solidFill>
                  <a:schemeClr val="tx2">
                    <a:lumMod val="75000"/>
                  </a:schemeClr>
                </a:solidFill>
                <a:hlinkClick r:id="rId5"/>
              </a:rPr>
              <a:t>https://www.sendgateway.org.uk/register</a:t>
            </a:r>
            <a:r>
              <a:rPr lang="en-GB" sz="2200" dirty="0">
                <a:solidFill>
                  <a:schemeClr val="tx2">
                    <a:lumMod val="75000"/>
                  </a:schemeClr>
                </a:solidFill>
              </a:rPr>
              <a:t> </a:t>
            </a:r>
          </a:p>
          <a:p>
            <a:pPr marL="0" indent="0">
              <a:buNone/>
            </a:pPr>
            <a:r>
              <a:rPr lang="en-GB" sz="2200" dirty="0"/>
              <a:t>Follow us on Twitter: </a:t>
            </a:r>
            <a:r>
              <a:rPr lang="en-GB" sz="2200" dirty="0">
                <a:hlinkClick r:id="rId6"/>
              </a:rPr>
              <a:t>@</a:t>
            </a:r>
            <a:r>
              <a:rPr lang="en-GB" sz="2200" dirty="0" err="1">
                <a:hlinkClick r:id="rId6"/>
              </a:rPr>
              <a:t>WholeSchoolSEND</a:t>
            </a:r>
            <a:endParaRPr lang="en-GB" sz="2200" dirty="0"/>
          </a:p>
          <a:p>
            <a:pPr marL="0" indent="0">
              <a:buNone/>
            </a:pPr>
            <a:r>
              <a:rPr lang="en-GB" dirty="0"/>
              <a:t>@</a:t>
            </a:r>
            <a:r>
              <a:rPr lang="en-GB" dirty="0" err="1"/>
              <a:t>wssemsyhumber</a:t>
            </a:r>
            <a:r>
              <a:rPr lang="en-GB" dirty="0"/>
              <a:t> </a:t>
            </a:r>
          </a:p>
          <a:p>
            <a:pPr marL="0" indent="0">
              <a:buNone/>
            </a:pPr>
            <a:r>
              <a:rPr lang="en-GB" sz="2200" dirty="0"/>
              <a:t>Email us: </a:t>
            </a:r>
          </a:p>
          <a:p>
            <a:pPr marL="0" indent="0">
              <a:buNone/>
            </a:pPr>
            <a:r>
              <a:rPr lang="en-GB" sz="2200" dirty="0">
                <a:hlinkClick r:id="rId7"/>
              </a:rPr>
              <a:t>info@wholeschoolsend.com</a:t>
            </a:r>
            <a:r>
              <a:rPr lang="en-GB" sz="2200" dirty="0"/>
              <a:t> </a:t>
            </a:r>
          </a:p>
          <a:p>
            <a:pPr marL="0" indent="0">
              <a:buNone/>
            </a:pPr>
            <a:r>
              <a:rPr lang="en-GB" sz="2200" dirty="0">
                <a:hlinkClick r:id="rId8"/>
              </a:rPr>
              <a:t>RSL.EMSYH@wholeschoolsend.com</a:t>
            </a:r>
            <a:endParaRPr lang="en-GB" sz="2200" dirty="0"/>
          </a:p>
          <a:p>
            <a:pPr marL="0" indent="0">
              <a:buNone/>
            </a:pPr>
            <a:r>
              <a:rPr lang="en-GB" sz="2200" dirty="0">
                <a:hlinkClick r:id="rId9"/>
              </a:rPr>
              <a:t>DRSL.EMSYH@wholeschoolsend.com</a:t>
            </a:r>
            <a:endParaRPr lang="en-GB" sz="2200" dirty="0"/>
          </a:p>
          <a:p>
            <a:pPr marL="0" indent="0">
              <a:buNone/>
            </a:pPr>
            <a:r>
              <a:rPr lang="en-GB" sz="2200" dirty="0"/>
              <a:t>DRSL3.EMSYH@wholeschoolsend.com</a:t>
            </a:r>
          </a:p>
        </p:txBody>
      </p:sp>
      <p:sp>
        <p:nvSpPr>
          <p:cNvPr id="4" name="Footer Placeholder 3">
            <a:extLst>
              <a:ext uri="{FF2B5EF4-FFF2-40B4-BE49-F238E27FC236}">
                <a16:creationId xmlns:a16="http://schemas.microsoft.com/office/drawing/2014/main" xmlns="" id="{224DBCD6-808F-43F8-93A4-3B65DAA7FC34}"/>
              </a:ext>
            </a:extLst>
          </p:cNvPr>
          <p:cNvSpPr>
            <a:spLocks noGrp="1"/>
          </p:cNvSpPr>
          <p:nvPr>
            <p:ph type="ftr" sz="quarter" idx="11"/>
          </p:nvPr>
        </p:nvSpPr>
        <p:spPr>
          <a:xfrm>
            <a:off x="7209446" y="6199632"/>
            <a:ext cx="4399108" cy="365125"/>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F2F2F2">
                  <a:alpha val="8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43280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D36EB-008F-473A-B898-8FB3FCF19AD5}"/>
              </a:ext>
            </a:extLst>
          </p:cNvPr>
          <p:cNvSpPr>
            <a:spLocks noGrp="1"/>
          </p:cNvSpPr>
          <p:nvPr>
            <p:ph type="title"/>
          </p:nvPr>
        </p:nvSpPr>
        <p:spPr>
          <a:xfrm>
            <a:off x="838200" y="365760"/>
            <a:ext cx="10515600" cy="1325563"/>
          </a:xfrm>
        </p:spPr>
        <p:txBody>
          <a:bodyPr>
            <a:normAutofit/>
          </a:bodyPr>
          <a:lstStyle/>
          <a:p>
            <a:r>
              <a:rPr lang="en-GB" dirty="0">
                <a:solidFill>
                  <a:srgbClr val="01454C"/>
                </a:solidFill>
              </a:rPr>
              <a:t>What is Whole School SEND?</a:t>
            </a:r>
          </a:p>
        </p:txBody>
      </p:sp>
      <p:pic>
        <p:nvPicPr>
          <p:cNvPr id="6" name="Picture 5" descr="A group of people looking at the camera&#10;&#10;Description automatically generated">
            <a:extLst>
              <a:ext uri="{FF2B5EF4-FFF2-40B4-BE49-F238E27FC236}">
                <a16:creationId xmlns:a16="http://schemas.microsoft.com/office/drawing/2014/main" xmlns="" id="{DCCA07ED-AC55-4FDB-8172-A2A4820FE26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654" r="2" b="15442"/>
          <a:stretch/>
        </p:blipFill>
        <p:spPr>
          <a:xfrm>
            <a:off x="841248" y="2276857"/>
            <a:ext cx="5015484" cy="3900106"/>
          </a:xfrm>
          <a:prstGeom prst="rect">
            <a:avLst/>
          </a:prstGeom>
        </p:spPr>
      </p:pic>
      <p:sp>
        <p:nvSpPr>
          <p:cNvPr id="3" name="Content Placeholder 2">
            <a:extLst>
              <a:ext uri="{FF2B5EF4-FFF2-40B4-BE49-F238E27FC236}">
                <a16:creationId xmlns:a16="http://schemas.microsoft.com/office/drawing/2014/main" xmlns="" id="{AA9A4099-3962-48B3-BC47-25ED7E51FD19}"/>
              </a:ext>
            </a:extLst>
          </p:cNvPr>
          <p:cNvSpPr>
            <a:spLocks noGrp="1"/>
          </p:cNvSpPr>
          <p:nvPr>
            <p:ph idx="1"/>
          </p:nvPr>
        </p:nvSpPr>
        <p:spPr>
          <a:xfrm>
            <a:off x="6096000" y="1470074"/>
            <a:ext cx="5868571" cy="5205046"/>
          </a:xfrm>
        </p:spPr>
        <p:txBody>
          <a:bodyPr anchor="ctr">
            <a:normAutofit/>
          </a:bodyPr>
          <a:lstStyle/>
          <a:p>
            <a:r>
              <a:rPr lang="en-GB" sz="2000" dirty="0">
                <a:solidFill>
                  <a:srgbClr val="01454C"/>
                </a:solidFill>
              </a:rPr>
              <a:t>We are consortium of organisations committed to sharing knowledge and building capacity across the school system for SEND</a:t>
            </a:r>
          </a:p>
          <a:p>
            <a:r>
              <a:rPr lang="en-GB" sz="2000" dirty="0">
                <a:solidFill>
                  <a:srgbClr val="01454C"/>
                </a:solidFill>
              </a:rPr>
              <a:t>We believe that good practice exists within the system and we should seek and create opportunities to share</a:t>
            </a:r>
          </a:p>
          <a:p>
            <a:r>
              <a:rPr lang="en-GB" sz="2000" dirty="0">
                <a:solidFill>
                  <a:srgbClr val="01454C"/>
                </a:solidFill>
              </a:rPr>
              <a:t>We have created a suite of SEND review guides to support school to school support and self-reflection</a:t>
            </a:r>
          </a:p>
          <a:p>
            <a:r>
              <a:rPr lang="en-GB" sz="2000" dirty="0">
                <a:solidFill>
                  <a:srgbClr val="01454C"/>
                </a:solidFill>
              </a:rPr>
              <a:t>We are currently in Year 4 of a DfE-funded contract to support the schools’ workforce to improve SEND provision</a:t>
            </a:r>
          </a:p>
          <a:p>
            <a:r>
              <a:rPr lang="en-GB" sz="2000" dirty="0">
                <a:solidFill>
                  <a:srgbClr val="01454C"/>
                </a:solidFill>
              </a:rPr>
              <a:t>We are also delivering an EEF funded trial of the Whole School SEND Review</a:t>
            </a:r>
          </a:p>
        </p:txBody>
      </p:sp>
      <p:pic>
        <p:nvPicPr>
          <p:cNvPr id="4" name="image11.png" descr="A close up of a sign&#10;&#10;Description generated with very high confidence">
            <a:extLst>
              <a:ext uri="{FF2B5EF4-FFF2-40B4-BE49-F238E27FC236}">
                <a16:creationId xmlns:a16="http://schemas.microsoft.com/office/drawing/2014/main" xmlns="" id="{449B29B8-82DF-4060-BB63-F864049110E0}"/>
              </a:ext>
            </a:extLst>
          </p:cNvPr>
          <p:cNvPicPr>
            <a:picLocks noChangeAspect="1"/>
          </p:cNvPicPr>
          <p:nvPr/>
        </p:nvPicPr>
        <p:blipFill>
          <a:blip r:embed="rId3"/>
          <a:stretch>
            <a:fillRect/>
          </a:stretch>
        </p:blipFill>
        <p:spPr>
          <a:xfrm>
            <a:off x="10710644" y="6325979"/>
            <a:ext cx="1344357" cy="457878"/>
          </a:xfrm>
          <a:prstGeom prst="rect">
            <a:avLst/>
          </a:prstGeom>
          <a:ln w="12700">
            <a:miter lim="400000"/>
          </a:ln>
        </p:spPr>
      </p:pic>
    </p:spTree>
    <p:extLst>
      <p:ext uri="{BB962C8B-B14F-4D97-AF65-F5344CB8AC3E}">
        <p14:creationId xmlns:p14="http://schemas.microsoft.com/office/powerpoint/2010/main" val="1205436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567E9E2-90D8-40AD-9C15-1825A3532C93}"/>
              </a:ext>
            </a:extLst>
          </p:cNvPr>
          <p:cNvSpPr>
            <a:spLocks noGrp="1"/>
          </p:cNvSpPr>
          <p:nvPr>
            <p:ph type="title"/>
          </p:nvPr>
        </p:nvSpPr>
        <p:spPr/>
        <p:txBody>
          <a:bodyPr/>
          <a:lstStyle/>
          <a:p>
            <a:pPr algn="ctr"/>
            <a:r>
              <a:rPr lang="en-GB" dirty="0">
                <a:solidFill>
                  <a:srgbClr val="01454C"/>
                </a:solidFill>
              </a:rPr>
              <a:t>Why does Whole School SEND exist?</a:t>
            </a:r>
          </a:p>
        </p:txBody>
      </p:sp>
      <p:sp>
        <p:nvSpPr>
          <p:cNvPr id="8" name="Content Placeholder 7">
            <a:extLst>
              <a:ext uri="{FF2B5EF4-FFF2-40B4-BE49-F238E27FC236}">
                <a16:creationId xmlns:a16="http://schemas.microsoft.com/office/drawing/2014/main" xmlns="" id="{7702747B-4920-47F4-A82C-56B9C0503349}"/>
              </a:ext>
            </a:extLst>
          </p:cNvPr>
          <p:cNvSpPr>
            <a:spLocks noGrp="1"/>
          </p:cNvSpPr>
          <p:nvPr>
            <p:ph idx="1"/>
          </p:nvPr>
        </p:nvSpPr>
        <p:spPr/>
        <p:txBody>
          <a:bodyPr/>
          <a:lstStyle/>
          <a:p>
            <a:pPr marL="0" indent="0" algn="ctr">
              <a:buNone/>
            </a:pPr>
            <a:r>
              <a:rPr lang="en-GB" dirty="0">
                <a:solidFill>
                  <a:srgbClr val="01454C"/>
                </a:solidFill>
              </a:rPr>
              <a:t>Whole School SEND exists to improve the skills and confidence of the schools’ workforce regarding SEND provision. This is achieved by acting as a bridge between the profession (our Member Community) and evidence-informed expertise (the Consortium). All our work seeks to strengthen the exchange of knowledge between the Consortium and the Member Community to develop a virtuous circle in which SEND provision is prioritised in school improvement structures and processes.</a:t>
            </a:r>
          </a:p>
          <a:p>
            <a:endParaRPr lang="en-GB" dirty="0"/>
          </a:p>
        </p:txBody>
      </p:sp>
      <p:sp>
        <p:nvSpPr>
          <p:cNvPr id="4" name="Slide Number Placeholder 3">
            <a:extLst>
              <a:ext uri="{FF2B5EF4-FFF2-40B4-BE49-F238E27FC236}">
                <a16:creationId xmlns:a16="http://schemas.microsoft.com/office/drawing/2014/main" xmlns="" id="{2E4854BC-FB36-4871-A3BB-3A56F664F787}"/>
              </a:ext>
            </a:extLst>
          </p:cNvPr>
          <p:cNvSpPr>
            <a:spLocks noGrp="1"/>
          </p:cNvSpPr>
          <p:nvPr>
            <p:ph type="sldNum" sz="quarter" idx="12"/>
          </p:nvPr>
        </p:nvSpPr>
        <p:spPr/>
        <p:txBody>
          <a:bodyPr/>
          <a:lstStyle/>
          <a:p>
            <a:fld id="{1B8D789E-BB2C-41FE-9454-E721750026D7}" type="slidenum">
              <a:rPr lang="en-GB" smtClean="0"/>
              <a:t>3</a:t>
            </a:fld>
            <a:endParaRPr lang="en-GB"/>
          </a:p>
        </p:txBody>
      </p:sp>
      <p:pic>
        <p:nvPicPr>
          <p:cNvPr id="5" name="Picture 4">
            <a:extLst>
              <a:ext uri="{FF2B5EF4-FFF2-40B4-BE49-F238E27FC236}">
                <a16:creationId xmlns:a16="http://schemas.microsoft.com/office/drawing/2014/main" xmlns="" id="{7AA2DF1E-B4EE-4EA5-B4FA-A44D3996F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4384" y="5872620"/>
            <a:ext cx="1770936" cy="604560"/>
          </a:xfrm>
          <a:prstGeom prst="rect">
            <a:avLst/>
          </a:prstGeom>
        </p:spPr>
      </p:pic>
    </p:spTree>
    <p:extLst>
      <p:ext uri="{BB962C8B-B14F-4D97-AF65-F5344CB8AC3E}">
        <p14:creationId xmlns:p14="http://schemas.microsoft.com/office/powerpoint/2010/main" val="339612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EEE80-9107-4D71-B7B9-5F24309FFB62}"/>
              </a:ext>
            </a:extLst>
          </p:cNvPr>
          <p:cNvSpPr>
            <a:spLocks noGrp="1"/>
          </p:cNvSpPr>
          <p:nvPr>
            <p:ph type="title"/>
          </p:nvPr>
        </p:nvSpPr>
        <p:spPr>
          <a:xfrm>
            <a:off x="1286933" y="174539"/>
            <a:ext cx="10197494" cy="1099457"/>
          </a:xfrm>
        </p:spPr>
        <p:txBody>
          <a:bodyPr>
            <a:normAutofit fontScale="90000"/>
          </a:bodyPr>
          <a:lstStyle/>
          <a:p>
            <a:r>
              <a:rPr lang="en-GB" sz="4000" b="1" dirty="0">
                <a:solidFill>
                  <a:srgbClr val="01454C"/>
                </a:solidFill>
                <a:effectLst/>
                <a:latin typeface="Calibri Light" panose="020F0302020204030204" pitchFamily="34" charset="0"/>
                <a:ea typeface="Calibri" panose="020F0502020204030204" pitchFamily="34" charset="0"/>
                <a:cs typeface="Calibri Light" panose="020F0302020204030204" pitchFamily="34" charset="0"/>
              </a:rPr>
              <a:t>Strategic Support to the Workforce in Mainstream and Special Schools Contract Aims</a:t>
            </a:r>
            <a:endParaRPr lang="en-GB" sz="4000" b="1" dirty="0">
              <a:solidFill>
                <a:srgbClr val="01454C"/>
              </a:solidFill>
              <a:latin typeface="Calibri Light" panose="020F0302020204030204" pitchFamily="34" charset="0"/>
              <a:cs typeface="Calibri Light" panose="020F0302020204030204" pitchFamily="34" charset="0"/>
            </a:endParaRPr>
          </a:p>
        </p:txBody>
      </p:sp>
      <p:sp>
        <p:nvSpPr>
          <p:cNvPr id="4" name="Footer Placeholder 3">
            <a:extLst>
              <a:ext uri="{FF2B5EF4-FFF2-40B4-BE49-F238E27FC236}">
                <a16:creationId xmlns:a16="http://schemas.microsoft.com/office/drawing/2014/main" xmlns="" id="{7828D4BF-BAFE-46A4-B29C-5C10FE5178B8}"/>
              </a:ext>
            </a:extLst>
          </p:cNvPr>
          <p:cNvSpPr>
            <a:spLocks noGrp="1"/>
          </p:cNvSpPr>
          <p:nvPr>
            <p:ph type="ftr" sz="quarter" idx="11"/>
          </p:nvPr>
        </p:nvSpPr>
        <p:spPr>
          <a:xfrm>
            <a:off x="1981203" y="6182876"/>
            <a:ext cx="6297612" cy="365125"/>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1454C">
                  <a:tint val="75000"/>
                </a:srgbClr>
              </a:solidFill>
              <a:effectLst/>
              <a:uLnTx/>
              <a:uFillTx/>
              <a:latin typeface="Arial" panose="020B0604020202020204"/>
              <a:ea typeface="+mn-ea"/>
              <a:cs typeface="+mn-cs"/>
            </a:endParaRPr>
          </a:p>
        </p:txBody>
      </p:sp>
      <p:graphicFrame>
        <p:nvGraphicFramePr>
          <p:cNvPr id="44" name="Content Placeholder 9">
            <a:extLst>
              <a:ext uri="{FF2B5EF4-FFF2-40B4-BE49-F238E27FC236}">
                <a16:creationId xmlns:a16="http://schemas.microsoft.com/office/drawing/2014/main" xmlns="" id="{16196536-CE12-424E-A114-FE0394115FC4}"/>
              </a:ext>
            </a:extLst>
          </p:cNvPr>
          <p:cNvGraphicFramePr>
            <a:graphicFrameLocks noGrp="1"/>
          </p:cNvGraphicFramePr>
          <p:nvPr>
            <p:ph idx="1"/>
          </p:nvPr>
        </p:nvGraphicFramePr>
        <p:xfrm>
          <a:off x="1286933" y="1523759"/>
          <a:ext cx="9831465" cy="5003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712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graphicEl>
                                              <a:dgm id="{2DBE3182-51FE-4AB9-97C0-DED850ED54A1}"/>
                                            </p:graphicEl>
                                          </p:spTgt>
                                        </p:tgtEl>
                                        <p:attrNameLst>
                                          <p:attrName>style.visibility</p:attrName>
                                        </p:attrNameLst>
                                      </p:cBhvr>
                                      <p:to>
                                        <p:strVal val="visible"/>
                                      </p:to>
                                    </p:set>
                                    <p:animEffect transition="in" filter="fade">
                                      <p:cBhvr>
                                        <p:cTn id="7" dur="500"/>
                                        <p:tgtEl>
                                          <p:spTgt spid="44">
                                            <p:graphicEl>
                                              <a:dgm id="{2DBE3182-51FE-4AB9-97C0-DED850ED54A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graphicEl>
                                              <a:dgm id="{8C341ACA-112B-41BA-AE42-3423F1E3F5F0}"/>
                                            </p:graphicEl>
                                          </p:spTgt>
                                        </p:tgtEl>
                                        <p:attrNameLst>
                                          <p:attrName>style.visibility</p:attrName>
                                        </p:attrNameLst>
                                      </p:cBhvr>
                                      <p:to>
                                        <p:strVal val="visible"/>
                                      </p:to>
                                    </p:set>
                                    <p:animEffect transition="in" filter="fade">
                                      <p:cBhvr>
                                        <p:cTn id="12" dur="500"/>
                                        <p:tgtEl>
                                          <p:spTgt spid="44">
                                            <p:graphicEl>
                                              <a:dgm id="{8C341ACA-112B-41BA-AE42-3423F1E3F5F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graphicEl>
                                              <a:dgm id="{F0F97F68-E892-40D1-8363-E2A74A25DBC6}"/>
                                            </p:graphicEl>
                                          </p:spTgt>
                                        </p:tgtEl>
                                        <p:attrNameLst>
                                          <p:attrName>style.visibility</p:attrName>
                                        </p:attrNameLst>
                                      </p:cBhvr>
                                      <p:to>
                                        <p:strVal val="visible"/>
                                      </p:to>
                                    </p:set>
                                    <p:animEffect transition="in" filter="fade">
                                      <p:cBhvr>
                                        <p:cTn id="17" dur="500"/>
                                        <p:tgtEl>
                                          <p:spTgt spid="44">
                                            <p:graphicEl>
                                              <a:dgm id="{F0F97F68-E892-40D1-8363-E2A74A25DBC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4">
                                            <p:graphicEl>
                                              <a:dgm id="{BF9198C2-7906-4F56-8133-27C3EE47B463}"/>
                                            </p:graphicEl>
                                          </p:spTgt>
                                        </p:tgtEl>
                                        <p:attrNameLst>
                                          <p:attrName>style.visibility</p:attrName>
                                        </p:attrNameLst>
                                      </p:cBhvr>
                                      <p:to>
                                        <p:strVal val="visible"/>
                                      </p:to>
                                    </p:set>
                                    <p:animEffect transition="in" filter="fade">
                                      <p:cBhvr>
                                        <p:cTn id="22" dur="500"/>
                                        <p:tgtEl>
                                          <p:spTgt spid="44">
                                            <p:graphicEl>
                                              <a:dgm id="{BF9198C2-7906-4F56-8133-27C3EE47B46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4">
                                            <p:graphicEl>
                                              <a:dgm id="{A0D1AC0A-693E-4170-8B9E-F69A8640FE05}"/>
                                            </p:graphicEl>
                                          </p:spTgt>
                                        </p:tgtEl>
                                        <p:attrNameLst>
                                          <p:attrName>style.visibility</p:attrName>
                                        </p:attrNameLst>
                                      </p:cBhvr>
                                      <p:to>
                                        <p:strVal val="visible"/>
                                      </p:to>
                                    </p:set>
                                    <p:animEffect transition="in" filter="fade">
                                      <p:cBhvr>
                                        <p:cTn id="27" dur="500"/>
                                        <p:tgtEl>
                                          <p:spTgt spid="44">
                                            <p:graphicEl>
                                              <a:dgm id="{A0D1AC0A-693E-4170-8B9E-F69A8640FE0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4">
                                            <p:graphicEl>
                                              <a:dgm id="{D8DD6310-1A51-41F5-A912-4006C8558A5E}"/>
                                            </p:graphicEl>
                                          </p:spTgt>
                                        </p:tgtEl>
                                        <p:attrNameLst>
                                          <p:attrName>style.visibility</p:attrName>
                                        </p:attrNameLst>
                                      </p:cBhvr>
                                      <p:to>
                                        <p:strVal val="visible"/>
                                      </p:to>
                                    </p:set>
                                    <p:animEffect transition="in" filter="fade">
                                      <p:cBhvr>
                                        <p:cTn id="32" dur="500"/>
                                        <p:tgtEl>
                                          <p:spTgt spid="44">
                                            <p:graphicEl>
                                              <a:dgm id="{D8DD6310-1A51-41F5-A912-4006C8558A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FA52C-E339-4946-A6FD-D1158F49D452}"/>
              </a:ext>
            </a:extLst>
          </p:cNvPr>
          <p:cNvSpPr>
            <a:spLocks noGrp="1"/>
          </p:cNvSpPr>
          <p:nvPr>
            <p:ph type="title"/>
          </p:nvPr>
        </p:nvSpPr>
        <p:spPr/>
        <p:txBody>
          <a:bodyPr/>
          <a:lstStyle/>
          <a:p>
            <a:r>
              <a:rPr lang="en-GB" dirty="0"/>
              <a:t>WSS Consortium</a:t>
            </a:r>
          </a:p>
        </p:txBody>
      </p:sp>
      <p:sp>
        <p:nvSpPr>
          <p:cNvPr id="7" name="Content Placeholder 6">
            <a:extLst>
              <a:ext uri="{FF2B5EF4-FFF2-40B4-BE49-F238E27FC236}">
                <a16:creationId xmlns:a16="http://schemas.microsoft.com/office/drawing/2014/main" xmlns="" id="{76888677-AB37-44CC-8D1C-44F9E5FBF030}"/>
              </a:ext>
            </a:extLst>
          </p:cNvPr>
          <p:cNvSpPr>
            <a:spLocks noGrp="1"/>
          </p:cNvSpPr>
          <p:nvPr>
            <p:ph idx="1"/>
          </p:nvPr>
        </p:nvSpPr>
        <p:spPr>
          <a:xfrm>
            <a:off x="838200" y="1825625"/>
            <a:ext cx="4175589" cy="4351338"/>
          </a:xfrm>
        </p:spPr>
        <p:txBody>
          <a:bodyPr/>
          <a:lstStyle/>
          <a:p>
            <a:r>
              <a:rPr lang="en-GB" dirty="0"/>
              <a:t>50 partner organisations</a:t>
            </a:r>
          </a:p>
          <a:p>
            <a:endParaRPr lang="en-GB" dirty="0"/>
          </a:p>
          <a:p>
            <a:r>
              <a:rPr lang="en-GB" dirty="0"/>
              <a:t>Range of organisations: - condition-specific organisations, research universities, local authorities, individual school trusts and alliances</a:t>
            </a:r>
          </a:p>
        </p:txBody>
      </p:sp>
      <p:pic>
        <p:nvPicPr>
          <p:cNvPr id="8" name="Content Placeholder 4">
            <a:extLst>
              <a:ext uri="{FF2B5EF4-FFF2-40B4-BE49-F238E27FC236}">
                <a16:creationId xmlns:a16="http://schemas.microsoft.com/office/drawing/2014/main" xmlns="" id="{17700C2B-AC6C-48DA-9B06-09160B66B324}"/>
              </a:ext>
            </a:extLst>
          </p:cNvPr>
          <p:cNvPicPr>
            <a:picLocks noChangeAspect="1"/>
          </p:cNvPicPr>
          <p:nvPr/>
        </p:nvPicPr>
        <p:blipFill>
          <a:blip r:embed="rId2"/>
          <a:stretch>
            <a:fillRect/>
          </a:stretch>
        </p:blipFill>
        <p:spPr>
          <a:xfrm>
            <a:off x="6431344" y="179503"/>
            <a:ext cx="4922456" cy="6313372"/>
          </a:xfrm>
          <a:prstGeom prst="rect">
            <a:avLst/>
          </a:prstGeom>
        </p:spPr>
      </p:pic>
    </p:spTree>
    <p:extLst>
      <p:ext uri="{BB962C8B-B14F-4D97-AF65-F5344CB8AC3E}">
        <p14:creationId xmlns:p14="http://schemas.microsoft.com/office/powerpoint/2010/main" val="3932396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0CE99-F3A2-496E-827D-1B0676F2555E}"/>
              </a:ext>
            </a:extLst>
          </p:cNvPr>
          <p:cNvSpPr>
            <a:spLocks noGrp="1"/>
          </p:cNvSpPr>
          <p:nvPr>
            <p:ph type="title"/>
          </p:nvPr>
        </p:nvSpPr>
        <p:spPr>
          <a:xfrm>
            <a:off x="838200" y="620392"/>
            <a:ext cx="3374136" cy="5504688"/>
          </a:xfrm>
        </p:spPr>
        <p:txBody>
          <a:bodyPr>
            <a:normAutofit/>
          </a:bodyPr>
          <a:lstStyle/>
          <a:p>
            <a:r>
              <a:rPr lang="en-GB"/>
              <a:t>Regional SEND Leadership</a:t>
            </a:r>
          </a:p>
        </p:txBody>
      </p:sp>
      <p:sp>
        <p:nvSpPr>
          <p:cNvPr id="4" name="Footer Placeholder 3">
            <a:extLst>
              <a:ext uri="{FF2B5EF4-FFF2-40B4-BE49-F238E27FC236}">
                <a16:creationId xmlns:a16="http://schemas.microsoft.com/office/drawing/2014/main" xmlns="" id="{F9936377-2737-4D0C-BB0A-372BCAC5EF28}"/>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1454C">
                  <a:tint val="75000"/>
                </a:srgbClr>
              </a:solidFill>
              <a:effectLst/>
              <a:uLnTx/>
              <a:uFillTx/>
              <a:latin typeface="Arial" panose="020B0604020202020204"/>
              <a:ea typeface="+mn-ea"/>
              <a:cs typeface="+mn-cs"/>
            </a:endParaRPr>
          </a:p>
        </p:txBody>
      </p:sp>
      <p:graphicFrame>
        <p:nvGraphicFramePr>
          <p:cNvPr id="6" name="Diagram 5">
            <a:extLst>
              <a:ext uri="{FF2B5EF4-FFF2-40B4-BE49-F238E27FC236}">
                <a16:creationId xmlns:a16="http://schemas.microsoft.com/office/drawing/2014/main" xmlns="" id="{71493BD0-A821-478A-B137-07DFDCC6C7DE}"/>
              </a:ext>
            </a:extLst>
          </p:cNvPr>
          <p:cNvGraphicFramePr/>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51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A7A556E-DEB8-4D1C-B38A-5B93252DA657}"/>
                                            </p:graphicEl>
                                          </p:spTgt>
                                        </p:tgtEl>
                                        <p:attrNameLst>
                                          <p:attrName>style.visibility</p:attrName>
                                        </p:attrNameLst>
                                      </p:cBhvr>
                                      <p:to>
                                        <p:strVal val="visible"/>
                                      </p:to>
                                    </p:set>
                                    <p:animEffect transition="in" filter="fade">
                                      <p:cBhvr>
                                        <p:cTn id="7" dur="500"/>
                                        <p:tgtEl>
                                          <p:spTgt spid="6">
                                            <p:graphicEl>
                                              <a:dgm id="{7A7A556E-DEB8-4D1C-B38A-5B93252DA65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5AC212EC-8E39-4F8D-90A4-978A06BD1F64}"/>
                                            </p:graphicEl>
                                          </p:spTgt>
                                        </p:tgtEl>
                                        <p:attrNameLst>
                                          <p:attrName>style.visibility</p:attrName>
                                        </p:attrNameLst>
                                      </p:cBhvr>
                                      <p:to>
                                        <p:strVal val="visible"/>
                                      </p:to>
                                    </p:set>
                                    <p:animEffect transition="in" filter="fade">
                                      <p:cBhvr>
                                        <p:cTn id="12" dur="500"/>
                                        <p:tgtEl>
                                          <p:spTgt spid="6">
                                            <p:graphicEl>
                                              <a:dgm id="{5AC212EC-8E39-4F8D-90A4-978A06BD1F6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B4B7E4EC-6769-418D-A87A-8F7C3F83B207}"/>
                                            </p:graphicEl>
                                          </p:spTgt>
                                        </p:tgtEl>
                                        <p:attrNameLst>
                                          <p:attrName>style.visibility</p:attrName>
                                        </p:attrNameLst>
                                      </p:cBhvr>
                                      <p:to>
                                        <p:strVal val="visible"/>
                                      </p:to>
                                    </p:set>
                                    <p:animEffect transition="in" filter="fade">
                                      <p:cBhvr>
                                        <p:cTn id="15" dur="500"/>
                                        <p:tgtEl>
                                          <p:spTgt spid="6">
                                            <p:graphicEl>
                                              <a:dgm id="{B4B7E4EC-6769-418D-A87A-8F7C3F83B20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C39F7E51-A88F-449A-A40A-8EE595488CA8}"/>
                                            </p:graphicEl>
                                          </p:spTgt>
                                        </p:tgtEl>
                                        <p:attrNameLst>
                                          <p:attrName>style.visibility</p:attrName>
                                        </p:attrNameLst>
                                      </p:cBhvr>
                                      <p:to>
                                        <p:strVal val="visible"/>
                                      </p:to>
                                    </p:set>
                                    <p:animEffect transition="in" filter="fade">
                                      <p:cBhvr>
                                        <p:cTn id="20" dur="500"/>
                                        <p:tgtEl>
                                          <p:spTgt spid="6">
                                            <p:graphicEl>
                                              <a:dgm id="{C39F7E51-A88F-449A-A40A-8EE595488CA8}"/>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F0EF90BA-5406-45CE-A3CE-C46D444F2BA9}"/>
                                            </p:graphicEl>
                                          </p:spTgt>
                                        </p:tgtEl>
                                        <p:attrNameLst>
                                          <p:attrName>style.visibility</p:attrName>
                                        </p:attrNameLst>
                                      </p:cBhvr>
                                      <p:to>
                                        <p:strVal val="visible"/>
                                      </p:to>
                                    </p:set>
                                    <p:animEffect transition="in" filter="fade">
                                      <p:cBhvr>
                                        <p:cTn id="23" dur="500"/>
                                        <p:tgtEl>
                                          <p:spTgt spid="6">
                                            <p:graphicEl>
                                              <a:dgm id="{F0EF90BA-5406-45CE-A3CE-C46D444F2BA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B7C07426-8528-49B0-B39B-BA93B9ABCCB6}"/>
                                            </p:graphicEl>
                                          </p:spTgt>
                                        </p:tgtEl>
                                        <p:attrNameLst>
                                          <p:attrName>style.visibility</p:attrName>
                                        </p:attrNameLst>
                                      </p:cBhvr>
                                      <p:to>
                                        <p:strVal val="visible"/>
                                      </p:to>
                                    </p:set>
                                    <p:animEffect transition="in" filter="fade">
                                      <p:cBhvr>
                                        <p:cTn id="28" dur="500"/>
                                        <p:tgtEl>
                                          <p:spTgt spid="6">
                                            <p:graphicEl>
                                              <a:dgm id="{B7C07426-8528-49B0-B39B-BA93B9ABCCB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988DADDA-AC17-4D74-B2D7-B6642389EB3A}"/>
                                            </p:graphicEl>
                                          </p:spTgt>
                                        </p:tgtEl>
                                        <p:attrNameLst>
                                          <p:attrName>style.visibility</p:attrName>
                                        </p:attrNameLst>
                                      </p:cBhvr>
                                      <p:to>
                                        <p:strVal val="visible"/>
                                      </p:to>
                                    </p:set>
                                    <p:animEffect transition="in" filter="fade">
                                      <p:cBhvr>
                                        <p:cTn id="31" dur="500"/>
                                        <p:tgtEl>
                                          <p:spTgt spid="6">
                                            <p:graphicEl>
                                              <a:dgm id="{988DADDA-AC17-4D74-B2D7-B6642389EB3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4A52D698-B9B4-44AF-A13F-D47D11BBD526}"/>
                                            </p:graphicEl>
                                          </p:spTgt>
                                        </p:tgtEl>
                                        <p:attrNameLst>
                                          <p:attrName>style.visibility</p:attrName>
                                        </p:attrNameLst>
                                      </p:cBhvr>
                                      <p:to>
                                        <p:strVal val="visible"/>
                                      </p:to>
                                    </p:set>
                                    <p:animEffect transition="in" filter="fade">
                                      <p:cBhvr>
                                        <p:cTn id="36" dur="250"/>
                                        <p:tgtEl>
                                          <p:spTgt spid="6">
                                            <p:graphicEl>
                                              <a:dgm id="{4A52D698-B9B4-44AF-A13F-D47D11BBD52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81E00595-85F2-42E5-9EB5-E3214A5A0440}"/>
                                            </p:graphicEl>
                                          </p:spTgt>
                                        </p:tgtEl>
                                        <p:attrNameLst>
                                          <p:attrName>style.visibility</p:attrName>
                                        </p:attrNameLst>
                                      </p:cBhvr>
                                      <p:to>
                                        <p:strVal val="visible"/>
                                      </p:to>
                                    </p:set>
                                    <p:animEffect transition="in" filter="fade">
                                      <p:cBhvr>
                                        <p:cTn id="39" dur="500"/>
                                        <p:tgtEl>
                                          <p:spTgt spid="6">
                                            <p:graphicEl>
                                              <a:dgm id="{81E00595-85F2-42E5-9EB5-E3214A5A044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A77F66AA-FE57-4DB8-8387-2529A84F5C5A}"/>
                                            </p:graphicEl>
                                          </p:spTgt>
                                        </p:tgtEl>
                                        <p:attrNameLst>
                                          <p:attrName>style.visibility</p:attrName>
                                        </p:attrNameLst>
                                      </p:cBhvr>
                                      <p:to>
                                        <p:strVal val="visible"/>
                                      </p:to>
                                    </p:set>
                                    <p:animEffect transition="in" filter="fade">
                                      <p:cBhvr>
                                        <p:cTn id="44" dur="500"/>
                                        <p:tgtEl>
                                          <p:spTgt spid="6">
                                            <p:graphicEl>
                                              <a:dgm id="{A77F66AA-FE57-4DB8-8387-2529A84F5C5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40FB3D96-6843-4A46-A0CD-A00CBB10F53C}"/>
                                            </p:graphicEl>
                                          </p:spTgt>
                                        </p:tgtEl>
                                        <p:attrNameLst>
                                          <p:attrName>style.visibility</p:attrName>
                                        </p:attrNameLst>
                                      </p:cBhvr>
                                      <p:to>
                                        <p:strVal val="visible"/>
                                      </p:to>
                                    </p:set>
                                    <p:animEffect transition="in" filter="fade">
                                      <p:cBhvr>
                                        <p:cTn id="47" dur="500"/>
                                        <p:tgtEl>
                                          <p:spTgt spid="6">
                                            <p:graphicEl>
                                              <a:dgm id="{40FB3D96-6843-4A46-A0CD-A00CBB10F53C}"/>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6AEB948C-4B39-4470-A772-92C4C1C14342}"/>
                                            </p:graphicEl>
                                          </p:spTgt>
                                        </p:tgtEl>
                                        <p:attrNameLst>
                                          <p:attrName>style.visibility</p:attrName>
                                        </p:attrNameLst>
                                      </p:cBhvr>
                                      <p:to>
                                        <p:strVal val="visible"/>
                                      </p:to>
                                    </p:set>
                                    <p:animEffect transition="in" filter="fade">
                                      <p:cBhvr>
                                        <p:cTn id="50" dur="500"/>
                                        <p:tgtEl>
                                          <p:spTgt spid="6">
                                            <p:graphicEl>
                                              <a:dgm id="{6AEB948C-4B39-4470-A772-92C4C1C143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2371FD-D31C-43D4-BBC7-247667B8B91C}"/>
              </a:ext>
            </a:extLst>
          </p:cNvPr>
          <p:cNvSpPr>
            <a:spLocks noGrp="1"/>
          </p:cNvSpPr>
          <p:nvPr>
            <p:ph type="title"/>
          </p:nvPr>
        </p:nvSpPr>
        <p:spPr>
          <a:xfrm>
            <a:off x="1942629" y="52358"/>
            <a:ext cx="8431211" cy="768183"/>
          </a:xfrm>
        </p:spPr>
        <p:txBody>
          <a:bodyPr>
            <a:noAutofit/>
          </a:bodyPr>
          <a:lstStyle/>
          <a:p>
            <a:pPr algn="ctr"/>
            <a:r>
              <a:rPr lang="en-GB" sz="2800" b="1" dirty="0">
                <a:solidFill>
                  <a:srgbClr val="01454C"/>
                </a:solidFill>
              </a:rPr>
              <a:t>Regional SEND Leadership</a:t>
            </a:r>
          </a:p>
        </p:txBody>
      </p:sp>
      <p:grpSp>
        <p:nvGrpSpPr>
          <p:cNvPr id="5" name="Group 4">
            <a:extLst>
              <a:ext uri="{FF2B5EF4-FFF2-40B4-BE49-F238E27FC236}">
                <a16:creationId xmlns:a16="http://schemas.microsoft.com/office/drawing/2014/main" xmlns="" id="{CBB910A6-B7A8-CB4A-8A4B-5E1955420BE6}"/>
              </a:ext>
            </a:extLst>
          </p:cNvPr>
          <p:cNvGrpSpPr/>
          <p:nvPr/>
        </p:nvGrpSpPr>
        <p:grpSpPr>
          <a:xfrm>
            <a:off x="376394" y="851371"/>
            <a:ext cx="11563683" cy="934164"/>
            <a:chOff x="314159" y="3571693"/>
            <a:chExt cx="11563683" cy="934164"/>
          </a:xfrm>
        </p:grpSpPr>
        <p:sp>
          <p:nvSpPr>
            <p:cNvPr id="10" name="TextBox 9">
              <a:extLst>
                <a:ext uri="{FF2B5EF4-FFF2-40B4-BE49-F238E27FC236}">
                  <a16:creationId xmlns:a16="http://schemas.microsoft.com/office/drawing/2014/main" xmlns="" id="{8585E1BB-21E8-453B-AB83-11C4101BBA88}"/>
                </a:ext>
              </a:extLst>
            </p:cNvPr>
            <p:cNvSpPr txBox="1"/>
            <p:nvPr/>
          </p:nvSpPr>
          <p:spPr>
            <a:xfrm>
              <a:off x="314159" y="3571693"/>
              <a:ext cx="3429896" cy="436781"/>
            </a:xfrm>
            <a:prstGeom prst="roundRect">
              <a:avLst>
                <a:gd name="adj" fmla="val 38967"/>
              </a:avLst>
            </a:prstGeom>
            <a:solidFill>
              <a:schemeClr val="accent6"/>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600" b="1" dirty="0">
                  <a:solidFill>
                    <a:srgbClr val="F2F2F2"/>
                  </a:solidFill>
                </a:rPr>
                <a:t>National SEND Leader</a:t>
              </a:r>
            </a:p>
          </p:txBody>
        </p:sp>
        <p:sp>
          <p:nvSpPr>
            <p:cNvPr id="11" name="TextBox 10">
              <a:extLst>
                <a:ext uri="{FF2B5EF4-FFF2-40B4-BE49-F238E27FC236}">
                  <a16:creationId xmlns:a16="http://schemas.microsoft.com/office/drawing/2014/main" xmlns="" id="{4F2EEE4C-1570-4304-864D-73B4D9B67FEB}"/>
                </a:ext>
              </a:extLst>
            </p:cNvPr>
            <p:cNvSpPr txBox="1"/>
            <p:nvPr/>
          </p:nvSpPr>
          <p:spPr>
            <a:xfrm>
              <a:off x="8447946" y="3571693"/>
              <a:ext cx="3429896" cy="436781"/>
            </a:xfrm>
            <a:prstGeom prst="roundRect">
              <a:avLst>
                <a:gd name="adj" fmla="val 38967"/>
              </a:avLst>
            </a:prstGeom>
            <a:solidFill>
              <a:schemeClr val="accent6"/>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600" b="1" dirty="0">
                  <a:solidFill>
                    <a:srgbClr val="F2F2F2"/>
                  </a:solidFill>
                </a:rPr>
                <a:t>National SEND Leader</a:t>
              </a:r>
            </a:p>
          </p:txBody>
        </p:sp>
        <p:sp>
          <p:nvSpPr>
            <p:cNvPr id="12" name="TextBox 11">
              <a:extLst>
                <a:ext uri="{FF2B5EF4-FFF2-40B4-BE49-F238E27FC236}">
                  <a16:creationId xmlns:a16="http://schemas.microsoft.com/office/drawing/2014/main" xmlns="" id="{F15358DE-AE89-4EA2-AAE6-FCF604CF75C2}"/>
                </a:ext>
              </a:extLst>
            </p:cNvPr>
            <p:cNvSpPr txBox="1"/>
            <p:nvPr/>
          </p:nvSpPr>
          <p:spPr>
            <a:xfrm>
              <a:off x="4381052" y="3571693"/>
              <a:ext cx="3429896" cy="436781"/>
            </a:xfrm>
            <a:prstGeom prst="roundRect">
              <a:avLst>
                <a:gd name="adj" fmla="val 38967"/>
              </a:avLst>
            </a:prstGeom>
            <a:solidFill>
              <a:schemeClr val="accent6"/>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600" b="1" dirty="0">
                  <a:solidFill>
                    <a:srgbClr val="F2F2F2"/>
                  </a:solidFill>
                </a:rPr>
                <a:t>Head of WSS </a:t>
              </a:r>
            </a:p>
          </p:txBody>
        </p:sp>
        <p:sp>
          <p:nvSpPr>
            <p:cNvPr id="26" name="TextBox 25">
              <a:extLst>
                <a:ext uri="{FF2B5EF4-FFF2-40B4-BE49-F238E27FC236}">
                  <a16:creationId xmlns:a16="http://schemas.microsoft.com/office/drawing/2014/main" xmlns="" id="{DC1873A5-AB48-4AAA-AA4A-D729C327930C}"/>
                </a:ext>
              </a:extLst>
            </p:cNvPr>
            <p:cNvSpPr txBox="1"/>
            <p:nvPr/>
          </p:nvSpPr>
          <p:spPr>
            <a:xfrm>
              <a:off x="314159" y="4155210"/>
              <a:ext cx="3281082" cy="338554"/>
            </a:xfrm>
            <a:prstGeom prst="rect">
              <a:avLst/>
            </a:prstGeom>
            <a:noFill/>
          </p:spPr>
          <p:txBody>
            <a:bodyPr wrap="square" rtlCol="0">
              <a:spAutoFit/>
            </a:bodyPr>
            <a:lstStyle/>
            <a:p>
              <a:pPr algn="ctr"/>
              <a:r>
                <a:rPr lang="en-GB" sz="1600" b="1" dirty="0">
                  <a:solidFill>
                    <a:srgbClr val="01454C"/>
                  </a:solidFill>
                </a:rPr>
                <a:t>Malcolm Reeve</a:t>
              </a:r>
            </a:p>
          </p:txBody>
        </p:sp>
        <p:sp>
          <p:nvSpPr>
            <p:cNvPr id="27" name="TextBox 26">
              <a:extLst>
                <a:ext uri="{FF2B5EF4-FFF2-40B4-BE49-F238E27FC236}">
                  <a16:creationId xmlns:a16="http://schemas.microsoft.com/office/drawing/2014/main" xmlns="" id="{61E3E6B6-DD7B-47FB-815B-F850076D7396}"/>
                </a:ext>
              </a:extLst>
            </p:cNvPr>
            <p:cNvSpPr txBox="1"/>
            <p:nvPr/>
          </p:nvSpPr>
          <p:spPr>
            <a:xfrm>
              <a:off x="8522353" y="4167303"/>
              <a:ext cx="3281082" cy="338554"/>
            </a:xfrm>
            <a:prstGeom prst="rect">
              <a:avLst/>
            </a:prstGeom>
            <a:noFill/>
          </p:spPr>
          <p:txBody>
            <a:bodyPr wrap="square" rtlCol="0">
              <a:spAutoFit/>
            </a:bodyPr>
            <a:lstStyle/>
            <a:p>
              <a:pPr algn="ctr"/>
              <a:r>
                <a:rPr lang="en-GB" sz="1600" b="1" dirty="0">
                  <a:solidFill>
                    <a:srgbClr val="01454C"/>
                  </a:solidFill>
                </a:rPr>
                <a:t>Simon Knight</a:t>
              </a:r>
            </a:p>
          </p:txBody>
        </p:sp>
        <p:sp>
          <p:nvSpPr>
            <p:cNvPr id="28" name="TextBox 27">
              <a:extLst>
                <a:ext uri="{FF2B5EF4-FFF2-40B4-BE49-F238E27FC236}">
                  <a16:creationId xmlns:a16="http://schemas.microsoft.com/office/drawing/2014/main" xmlns="" id="{97521588-3661-4825-9972-1443BAC8EA41}"/>
                </a:ext>
              </a:extLst>
            </p:cNvPr>
            <p:cNvSpPr txBox="1"/>
            <p:nvPr/>
          </p:nvSpPr>
          <p:spPr>
            <a:xfrm>
              <a:off x="4381052" y="4167303"/>
              <a:ext cx="3281082" cy="338554"/>
            </a:xfrm>
            <a:prstGeom prst="rect">
              <a:avLst/>
            </a:prstGeom>
            <a:noFill/>
          </p:spPr>
          <p:txBody>
            <a:bodyPr wrap="square" rtlCol="0">
              <a:spAutoFit/>
            </a:bodyPr>
            <a:lstStyle/>
            <a:p>
              <a:pPr algn="ctr"/>
              <a:r>
                <a:rPr lang="en-GB" sz="1600" b="1" dirty="0">
                  <a:solidFill>
                    <a:srgbClr val="01454C"/>
                  </a:solidFill>
                </a:rPr>
                <a:t>Alex Grady</a:t>
              </a:r>
            </a:p>
          </p:txBody>
        </p:sp>
      </p:grpSp>
      <p:pic>
        <p:nvPicPr>
          <p:cNvPr id="7" name="Picture 6">
            <a:extLst>
              <a:ext uri="{FF2B5EF4-FFF2-40B4-BE49-F238E27FC236}">
                <a16:creationId xmlns:a16="http://schemas.microsoft.com/office/drawing/2014/main" xmlns="" id="{D86632CD-FD98-9C48-938F-9CAFF6D2C6A3}"/>
              </a:ext>
            </a:extLst>
          </p:cNvPr>
          <p:cNvPicPr>
            <a:picLocks noChangeAspect="1"/>
          </p:cNvPicPr>
          <p:nvPr/>
        </p:nvPicPr>
        <p:blipFill rotWithShape="1">
          <a:blip r:embed="rId3"/>
          <a:srcRect l="8181" t="4599" r="4187" b="2458"/>
          <a:stretch/>
        </p:blipFill>
        <p:spPr>
          <a:xfrm>
            <a:off x="4494000" y="3233218"/>
            <a:ext cx="3204000" cy="3541594"/>
          </a:xfrm>
          <a:prstGeom prst="rect">
            <a:avLst/>
          </a:prstGeom>
        </p:spPr>
      </p:pic>
      <p:sp>
        <p:nvSpPr>
          <p:cNvPr id="8" name="TextBox 7">
            <a:extLst>
              <a:ext uri="{FF2B5EF4-FFF2-40B4-BE49-F238E27FC236}">
                <a16:creationId xmlns:a16="http://schemas.microsoft.com/office/drawing/2014/main" xmlns="" id="{0DB8CB2B-6BDD-2F4E-A905-4B90B8B36B2F}"/>
              </a:ext>
            </a:extLst>
          </p:cNvPr>
          <p:cNvSpPr txBox="1"/>
          <p:nvPr/>
        </p:nvSpPr>
        <p:spPr>
          <a:xfrm>
            <a:off x="8617322" y="2246046"/>
            <a:ext cx="3574678" cy="4278094"/>
          </a:xfrm>
          <a:prstGeom prst="rect">
            <a:avLst/>
          </a:prstGeom>
          <a:noFill/>
        </p:spPr>
        <p:txBody>
          <a:bodyPr wrap="square" rtlCol="0">
            <a:spAutoFit/>
          </a:bodyPr>
          <a:lstStyle/>
          <a:p>
            <a:r>
              <a:rPr lang="en-US" sz="1600" b="1" dirty="0">
                <a:solidFill>
                  <a:srgbClr val="01454C"/>
                </a:solidFill>
              </a:rPr>
              <a:t>West Midlands</a:t>
            </a:r>
          </a:p>
          <a:p>
            <a:r>
              <a:rPr lang="en-US" sz="1600" dirty="0">
                <a:solidFill>
                  <a:srgbClr val="01454C"/>
                </a:solidFill>
              </a:rPr>
              <a:t>Nicola Davis</a:t>
            </a:r>
          </a:p>
          <a:p>
            <a:r>
              <a:rPr lang="en-US" sz="1600" dirty="0">
                <a:solidFill>
                  <a:srgbClr val="01454C"/>
                </a:solidFill>
              </a:rPr>
              <a:t>Alison Parr</a:t>
            </a:r>
          </a:p>
          <a:p>
            <a:r>
              <a:rPr lang="en-US" sz="1600" dirty="0">
                <a:solidFill>
                  <a:srgbClr val="01454C"/>
                </a:solidFill>
              </a:rPr>
              <a:t>Dawn </a:t>
            </a:r>
            <a:r>
              <a:rPr lang="en-US" sz="1600" dirty="0" err="1">
                <a:solidFill>
                  <a:srgbClr val="01454C"/>
                </a:solidFill>
              </a:rPr>
              <a:t>Cranshaw</a:t>
            </a:r>
            <a:endParaRPr lang="en-US" sz="1600" dirty="0">
              <a:solidFill>
                <a:srgbClr val="01454C"/>
              </a:solidFill>
            </a:endParaRPr>
          </a:p>
          <a:p>
            <a:r>
              <a:rPr lang="en-US" sz="1600" dirty="0">
                <a:solidFill>
                  <a:srgbClr val="01454C"/>
                </a:solidFill>
              </a:rPr>
              <a:t>Conrad Bourne</a:t>
            </a:r>
          </a:p>
          <a:p>
            <a:r>
              <a:rPr lang="en-US" sz="1600" b="1" dirty="0">
                <a:solidFill>
                  <a:srgbClr val="01454C"/>
                </a:solidFill>
              </a:rPr>
              <a:t>East Midlands &amp; the Humber</a:t>
            </a:r>
          </a:p>
          <a:p>
            <a:r>
              <a:rPr lang="en-US" sz="1600" dirty="0">
                <a:solidFill>
                  <a:srgbClr val="01454C"/>
                </a:solidFill>
              </a:rPr>
              <a:t>Emily Walker</a:t>
            </a:r>
          </a:p>
          <a:p>
            <a:r>
              <a:rPr lang="en-US" sz="1600" dirty="0">
                <a:solidFill>
                  <a:srgbClr val="01454C"/>
                </a:solidFill>
              </a:rPr>
              <a:t>Jane Starbuck</a:t>
            </a:r>
          </a:p>
          <a:p>
            <a:r>
              <a:rPr lang="en-US" sz="1600" dirty="0">
                <a:solidFill>
                  <a:srgbClr val="01454C"/>
                </a:solidFill>
              </a:rPr>
              <a:t>Alistair Crawford</a:t>
            </a:r>
          </a:p>
          <a:p>
            <a:r>
              <a:rPr lang="en-US" sz="1600" b="1" dirty="0">
                <a:solidFill>
                  <a:srgbClr val="01454C"/>
                </a:solidFill>
              </a:rPr>
              <a:t>Lancashire &amp; West Yorkshire</a:t>
            </a:r>
          </a:p>
          <a:p>
            <a:r>
              <a:rPr lang="en-US" sz="1600" dirty="0">
                <a:solidFill>
                  <a:srgbClr val="01454C"/>
                </a:solidFill>
              </a:rPr>
              <a:t>Angela Holdsworth</a:t>
            </a:r>
          </a:p>
          <a:p>
            <a:r>
              <a:rPr lang="en-US" sz="1600" dirty="0">
                <a:solidFill>
                  <a:srgbClr val="01454C"/>
                </a:solidFill>
              </a:rPr>
              <a:t>Lidia Gardner</a:t>
            </a:r>
          </a:p>
          <a:p>
            <a:r>
              <a:rPr lang="en-US" sz="1600" dirty="0">
                <a:solidFill>
                  <a:srgbClr val="01454C"/>
                </a:solidFill>
              </a:rPr>
              <a:t>Nicole Dempsey</a:t>
            </a:r>
          </a:p>
          <a:p>
            <a:r>
              <a:rPr lang="en-US" sz="1600" b="1" dirty="0">
                <a:solidFill>
                  <a:srgbClr val="01454C"/>
                </a:solidFill>
              </a:rPr>
              <a:t>The North</a:t>
            </a:r>
          </a:p>
          <a:p>
            <a:r>
              <a:rPr lang="en-US" sz="1600" dirty="0">
                <a:solidFill>
                  <a:srgbClr val="01454C"/>
                </a:solidFill>
              </a:rPr>
              <a:t>Rachel Hargreaves</a:t>
            </a:r>
          </a:p>
          <a:p>
            <a:r>
              <a:rPr lang="en-US" sz="1600" dirty="0">
                <a:solidFill>
                  <a:srgbClr val="01454C"/>
                </a:solidFill>
              </a:rPr>
              <a:t>Anna Mehta</a:t>
            </a:r>
          </a:p>
          <a:p>
            <a:r>
              <a:rPr lang="en-US" sz="1600" dirty="0">
                <a:solidFill>
                  <a:srgbClr val="01454C"/>
                </a:solidFill>
              </a:rPr>
              <a:t>Sarah Watson</a:t>
            </a:r>
            <a:endParaRPr lang="en-US" dirty="0">
              <a:solidFill>
                <a:srgbClr val="01454C"/>
              </a:solidFill>
            </a:endParaRPr>
          </a:p>
        </p:txBody>
      </p:sp>
      <p:sp>
        <p:nvSpPr>
          <p:cNvPr id="30" name="TextBox 29">
            <a:extLst>
              <a:ext uri="{FF2B5EF4-FFF2-40B4-BE49-F238E27FC236}">
                <a16:creationId xmlns:a16="http://schemas.microsoft.com/office/drawing/2014/main" xmlns="" id="{01302684-5D04-B042-B26D-6622BF70B53E}"/>
              </a:ext>
            </a:extLst>
          </p:cNvPr>
          <p:cNvSpPr txBox="1"/>
          <p:nvPr/>
        </p:nvSpPr>
        <p:spPr>
          <a:xfrm>
            <a:off x="290157" y="2222314"/>
            <a:ext cx="3669291" cy="4278094"/>
          </a:xfrm>
          <a:prstGeom prst="rect">
            <a:avLst/>
          </a:prstGeom>
          <a:noFill/>
        </p:spPr>
        <p:txBody>
          <a:bodyPr wrap="square" lIns="91440" tIns="45720" rIns="91440" bIns="45720" rtlCol="0" anchor="t">
            <a:spAutoFit/>
          </a:bodyPr>
          <a:lstStyle/>
          <a:p>
            <a:r>
              <a:rPr lang="en-US" sz="1600" b="1" dirty="0">
                <a:solidFill>
                  <a:srgbClr val="01454C"/>
                </a:solidFill>
              </a:rPr>
              <a:t>South West</a:t>
            </a:r>
          </a:p>
          <a:p>
            <a:r>
              <a:rPr lang="en-US" sz="1600" dirty="0">
                <a:solidFill>
                  <a:srgbClr val="01454C"/>
                </a:solidFill>
              </a:rPr>
              <a:t>Alison Betts</a:t>
            </a:r>
          </a:p>
          <a:p>
            <a:r>
              <a:rPr lang="en-US" sz="1600" dirty="0">
                <a:solidFill>
                  <a:srgbClr val="01454C"/>
                </a:solidFill>
              </a:rPr>
              <a:t>Natalie Hanna</a:t>
            </a:r>
            <a:endParaRPr lang="en-US" sz="1600" dirty="0">
              <a:solidFill>
                <a:srgbClr val="01454C"/>
              </a:solidFill>
              <a:cs typeface="Arial"/>
            </a:endParaRPr>
          </a:p>
          <a:p>
            <a:r>
              <a:rPr lang="en-US" sz="1600" b="1" dirty="0">
                <a:solidFill>
                  <a:srgbClr val="01454C"/>
                </a:solidFill>
              </a:rPr>
              <a:t>SE England &amp; South London</a:t>
            </a:r>
          </a:p>
          <a:p>
            <a:r>
              <a:rPr lang="en-US" sz="1600" dirty="0">
                <a:solidFill>
                  <a:srgbClr val="01454C"/>
                </a:solidFill>
              </a:rPr>
              <a:t>Amelie Thompson</a:t>
            </a:r>
          </a:p>
          <a:p>
            <a:r>
              <a:rPr lang="en-GB" sz="1600" dirty="0">
                <a:solidFill>
                  <a:srgbClr val="01454C"/>
                </a:solidFill>
              </a:rPr>
              <a:t>Tina Harvey</a:t>
            </a:r>
          </a:p>
          <a:p>
            <a:r>
              <a:rPr lang="en-GB" sz="1600" dirty="0">
                <a:solidFill>
                  <a:srgbClr val="01454C"/>
                </a:solidFill>
              </a:rPr>
              <a:t>Kerry Greene</a:t>
            </a:r>
          </a:p>
          <a:p>
            <a:r>
              <a:rPr lang="en-GB" sz="1600" dirty="0">
                <a:solidFill>
                  <a:srgbClr val="01454C"/>
                </a:solidFill>
              </a:rPr>
              <a:t>Clare Belli</a:t>
            </a:r>
            <a:endParaRPr lang="en-US" sz="1600" dirty="0">
              <a:solidFill>
                <a:srgbClr val="01454C"/>
              </a:solidFill>
            </a:endParaRPr>
          </a:p>
          <a:p>
            <a:r>
              <a:rPr lang="en-US" sz="1600" b="1" dirty="0">
                <a:solidFill>
                  <a:srgbClr val="01454C"/>
                </a:solidFill>
              </a:rPr>
              <a:t>East of England &amp; NE London</a:t>
            </a:r>
          </a:p>
          <a:p>
            <a:r>
              <a:rPr lang="en-US" sz="1600" dirty="0">
                <a:solidFill>
                  <a:srgbClr val="01454C"/>
                </a:solidFill>
              </a:rPr>
              <a:t>Michelle </a:t>
            </a:r>
            <a:r>
              <a:rPr lang="en-US" sz="1600" dirty="0" err="1">
                <a:solidFill>
                  <a:srgbClr val="01454C"/>
                </a:solidFill>
              </a:rPr>
              <a:t>Unstead</a:t>
            </a:r>
            <a:endParaRPr lang="en-US" sz="1600" dirty="0">
              <a:solidFill>
                <a:srgbClr val="01454C"/>
              </a:solidFill>
            </a:endParaRPr>
          </a:p>
          <a:p>
            <a:r>
              <a:rPr lang="en-US" sz="1600" dirty="0">
                <a:solidFill>
                  <a:srgbClr val="01454C"/>
                </a:solidFill>
              </a:rPr>
              <a:t>Heba Al-Jayoosi</a:t>
            </a:r>
          </a:p>
          <a:p>
            <a:r>
              <a:rPr lang="en-US" sz="1600" dirty="0">
                <a:solidFill>
                  <a:srgbClr val="01454C"/>
                </a:solidFill>
              </a:rPr>
              <a:t>Rebecca </a:t>
            </a:r>
            <a:r>
              <a:rPr lang="en-US" sz="1600" dirty="0" err="1">
                <a:solidFill>
                  <a:srgbClr val="01454C"/>
                </a:solidFill>
              </a:rPr>
              <a:t>Gonyora</a:t>
            </a:r>
            <a:endParaRPr lang="en-US" sz="1600" dirty="0">
              <a:solidFill>
                <a:srgbClr val="01454C"/>
              </a:solidFill>
            </a:endParaRPr>
          </a:p>
          <a:p>
            <a:r>
              <a:rPr lang="en-US" sz="1600" b="1" dirty="0">
                <a:solidFill>
                  <a:srgbClr val="01454C"/>
                </a:solidFill>
              </a:rPr>
              <a:t>South Central England &amp; NW London</a:t>
            </a:r>
          </a:p>
          <a:p>
            <a:r>
              <a:rPr lang="en-US" sz="1600" dirty="0">
                <a:solidFill>
                  <a:srgbClr val="01454C"/>
                </a:solidFill>
              </a:rPr>
              <a:t>Katherine Walsh</a:t>
            </a:r>
          </a:p>
          <a:p>
            <a:r>
              <a:rPr lang="en-GB" sz="1600" dirty="0">
                <a:solidFill>
                  <a:srgbClr val="01454C"/>
                </a:solidFill>
              </a:rPr>
              <a:t>Matt McArthur</a:t>
            </a:r>
          </a:p>
          <a:p>
            <a:r>
              <a:rPr lang="en-GB" sz="1600" dirty="0">
                <a:solidFill>
                  <a:srgbClr val="01454C"/>
                </a:solidFill>
              </a:rPr>
              <a:t>Rebecca Jones</a:t>
            </a:r>
            <a:endParaRPr lang="en-US" sz="1600" dirty="0">
              <a:solidFill>
                <a:srgbClr val="01454C"/>
              </a:solidFill>
            </a:endParaRPr>
          </a:p>
        </p:txBody>
      </p:sp>
      <p:pic>
        <p:nvPicPr>
          <p:cNvPr id="17" name="image11.png" descr="A close up of a sign&#10;&#10;Description generated with very high confidence">
            <a:extLst>
              <a:ext uri="{FF2B5EF4-FFF2-40B4-BE49-F238E27FC236}">
                <a16:creationId xmlns:a16="http://schemas.microsoft.com/office/drawing/2014/main" xmlns="" id="{81D6F200-D6C0-4CF7-AFCE-61034B48F7F9}"/>
              </a:ext>
            </a:extLst>
          </p:cNvPr>
          <p:cNvPicPr>
            <a:picLocks noChangeAspect="1"/>
          </p:cNvPicPr>
          <p:nvPr/>
        </p:nvPicPr>
        <p:blipFill>
          <a:blip r:embed="rId4"/>
          <a:stretch>
            <a:fillRect/>
          </a:stretch>
        </p:blipFill>
        <p:spPr>
          <a:xfrm>
            <a:off x="10710644" y="6325979"/>
            <a:ext cx="1344357" cy="457878"/>
          </a:xfrm>
          <a:prstGeom prst="rect">
            <a:avLst/>
          </a:prstGeom>
          <a:ln w="12700">
            <a:miter lim="400000"/>
          </a:ln>
        </p:spPr>
      </p:pic>
      <p:sp>
        <p:nvSpPr>
          <p:cNvPr id="15" name="TextBox 14">
            <a:extLst>
              <a:ext uri="{FF2B5EF4-FFF2-40B4-BE49-F238E27FC236}">
                <a16:creationId xmlns:a16="http://schemas.microsoft.com/office/drawing/2014/main" xmlns="" id="{F761DBE6-E395-4A5E-9364-5480AA5304B5}"/>
              </a:ext>
            </a:extLst>
          </p:cNvPr>
          <p:cNvSpPr txBox="1"/>
          <p:nvPr/>
        </p:nvSpPr>
        <p:spPr>
          <a:xfrm>
            <a:off x="4494000" y="1874439"/>
            <a:ext cx="3379183" cy="436781"/>
          </a:xfrm>
          <a:prstGeom prst="roundRect">
            <a:avLst>
              <a:gd name="adj" fmla="val 38967"/>
            </a:avLst>
          </a:prstGeom>
          <a:solidFill>
            <a:schemeClr val="accent6"/>
          </a:solidFill>
          <a:ln>
            <a:solidFill>
              <a:schemeClr val="accent6">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GB" sz="1600" b="1" dirty="0">
                <a:solidFill>
                  <a:srgbClr val="F2F2F2"/>
                </a:solidFill>
              </a:rPr>
              <a:t>National SEND Co-ordinators </a:t>
            </a:r>
          </a:p>
        </p:txBody>
      </p:sp>
      <p:sp>
        <p:nvSpPr>
          <p:cNvPr id="18" name="TextBox 17">
            <a:extLst>
              <a:ext uri="{FF2B5EF4-FFF2-40B4-BE49-F238E27FC236}">
                <a16:creationId xmlns:a16="http://schemas.microsoft.com/office/drawing/2014/main" xmlns="" id="{42EE1E42-17CE-41FC-8208-9AC40C9DE2AE}"/>
              </a:ext>
            </a:extLst>
          </p:cNvPr>
          <p:cNvSpPr txBox="1"/>
          <p:nvPr/>
        </p:nvSpPr>
        <p:spPr>
          <a:xfrm>
            <a:off x="5286822" y="2324456"/>
            <a:ext cx="6096000" cy="338554"/>
          </a:xfrm>
          <a:prstGeom prst="rect">
            <a:avLst/>
          </a:prstGeom>
          <a:noFill/>
        </p:spPr>
        <p:txBody>
          <a:bodyPr wrap="square">
            <a:spAutoFit/>
          </a:bodyPr>
          <a:lstStyle/>
          <a:p>
            <a:r>
              <a:rPr lang="en-US" sz="1600" b="1" dirty="0">
                <a:solidFill>
                  <a:srgbClr val="01454C"/>
                </a:solidFill>
              </a:rPr>
              <a:t>Amanda Wright</a:t>
            </a:r>
          </a:p>
        </p:txBody>
      </p:sp>
      <p:sp>
        <p:nvSpPr>
          <p:cNvPr id="19" name="TextBox 18">
            <a:extLst>
              <a:ext uri="{FF2B5EF4-FFF2-40B4-BE49-F238E27FC236}">
                <a16:creationId xmlns:a16="http://schemas.microsoft.com/office/drawing/2014/main" xmlns="" id="{080771C0-11EC-4C93-A0C2-B959AB20B73B}"/>
              </a:ext>
            </a:extLst>
          </p:cNvPr>
          <p:cNvSpPr txBox="1"/>
          <p:nvPr/>
        </p:nvSpPr>
        <p:spPr>
          <a:xfrm>
            <a:off x="5106865" y="2676246"/>
            <a:ext cx="6096000" cy="338554"/>
          </a:xfrm>
          <a:prstGeom prst="rect">
            <a:avLst/>
          </a:prstGeom>
          <a:noFill/>
        </p:spPr>
        <p:txBody>
          <a:bodyPr wrap="square">
            <a:spAutoFit/>
          </a:bodyPr>
          <a:lstStyle/>
          <a:p>
            <a:r>
              <a:rPr lang="en-US" sz="1600" b="1" dirty="0">
                <a:solidFill>
                  <a:srgbClr val="01454C"/>
                </a:solidFill>
              </a:rPr>
              <a:t>Erica Wolstenholme</a:t>
            </a:r>
          </a:p>
        </p:txBody>
      </p:sp>
    </p:spTree>
    <p:extLst>
      <p:ext uri="{BB962C8B-B14F-4D97-AF65-F5344CB8AC3E}">
        <p14:creationId xmlns:p14="http://schemas.microsoft.com/office/powerpoint/2010/main" val="4061560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567E9E2-90D8-40AD-9C15-1825A3532C93}"/>
              </a:ext>
            </a:extLst>
          </p:cNvPr>
          <p:cNvSpPr>
            <a:spLocks noGrp="1"/>
          </p:cNvSpPr>
          <p:nvPr>
            <p:ph type="title"/>
          </p:nvPr>
        </p:nvSpPr>
        <p:spPr/>
        <p:txBody>
          <a:bodyPr/>
          <a:lstStyle/>
          <a:p>
            <a:r>
              <a:rPr lang="en-GB" dirty="0">
                <a:solidFill>
                  <a:srgbClr val="01454C"/>
                </a:solidFill>
              </a:rPr>
              <a:t>What do we offer? </a:t>
            </a:r>
          </a:p>
        </p:txBody>
      </p:sp>
      <p:sp>
        <p:nvSpPr>
          <p:cNvPr id="8" name="Content Placeholder 7">
            <a:extLst>
              <a:ext uri="{FF2B5EF4-FFF2-40B4-BE49-F238E27FC236}">
                <a16:creationId xmlns:a16="http://schemas.microsoft.com/office/drawing/2014/main" xmlns="" id="{7702747B-4920-47F4-A82C-56B9C0503349}"/>
              </a:ext>
            </a:extLst>
          </p:cNvPr>
          <p:cNvSpPr>
            <a:spLocks noGrp="1"/>
          </p:cNvSpPr>
          <p:nvPr>
            <p:ph idx="1"/>
          </p:nvPr>
        </p:nvSpPr>
        <p:spPr/>
        <p:txBody>
          <a:bodyPr>
            <a:normAutofit lnSpcReduction="10000"/>
          </a:bodyPr>
          <a:lstStyle/>
          <a:p>
            <a:pPr>
              <a:lnSpc>
                <a:spcPct val="150000"/>
              </a:lnSpc>
            </a:pPr>
            <a:r>
              <a:rPr lang="en-US" dirty="0"/>
              <a:t>Resources: </a:t>
            </a:r>
            <a:r>
              <a:rPr lang="en-US" dirty="0">
                <a:hlinkClick r:id="rId2"/>
              </a:rPr>
              <a:t>https://www.sendgateway.org.uk/resources</a:t>
            </a:r>
            <a:r>
              <a:rPr lang="en-US" dirty="0"/>
              <a:t> </a:t>
            </a:r>
          </a:p>
          <a:p>
            <a:pPr>
              <a:lnSpc>
                <a:spcPct val="150000"/>
              </a:lnSpc>
            </a:pPr>
            <a:r>
              <a:rPr lang="en-US" dirty="0"/>
              <a:t>Training Events: </a:t>
            </a:r>
            <a:r>
              <a:rPr lang="en-US" dirty="0">
                <a:hlinkClick r:id="rId3"/>
              </a:rPr>
              <a:t>https://www.sendgateway.org.uk/events</a:t>
            </a:r>
            <a:r>
              <a:rPr lang="en-US" dirty="0"/>
              <a:t> </a:t>
            </a:r>
          </a:p>
          <a:p>
            <a:pPr>
              <a:lnSpc>
                <a:spcPct val="150000"/>
              </a:lnSpc>
            </a:pPr>
            <a:r>
              <a:rPr lang="en-US" dirty="0"/>
              <a:t>Research Blogs: </a:t>
            </a:r>
            <a:r>
              <a:rPr lang="en-US" dirty="0">
                <a:hlinkClick r:id="rId4"/>
              </a:rPr>
              <a:t>https://www.sendgateway.org.uk/blog</a:t>
            </a:r>
            <a:r>
              <a:rPr lang="en-US" dirty="0"/>
              <a:t> </a:t>
            </a:r>
          </a:p>
          <a:p>
            <a:pPr>
              <a:lnSpc>
                <a:spcPct val="150000"/>
              </a:lnSpc>
            </a:pPr>
            <a:endParaRPr lang="en-US" dirty="0"/>
          </a:p>
          <a:p>
            <a:pPr marL="0" indent="0">
              <a:lnSpc>
                <a:spcPct val="150000"/>
              </a:lnSpc>
              <a:buNone/>
            </a:pPr>
            <a:r>
              <a:rPr lang="en-US" dirty="0"/>
              <a:t>All our work is fully-funded and free to access via our website, the SEND Gateway: </a:t>
            </a:r>
            <a:r>
              <a:rPr lang="en-US" dirty="0">
                <a:hlinkClick r:id="rId5"/>
              </a:rPr>
              <a:t>https://www.sendgateway.org.uk/</a:t>
            </a:r>
            <a:r>
              <a:rPr lang="en-US" dirty="0"/>
              <a:t> </a:t>
            </a:r>
          </a:p>
        </p:txBody>
      </p:sp>
      <p:sp>
        <p:nvSpPr>
          <p:cNvPr id="4" name="Slide Number Placeholder 3">
            <a:extLst>
              <a:ext uri="{FF2B5EF4-FFF2-40B4-BE49-F238E27FC236}">
                <a16:creationId xmlns:a16="http://schemas.microsoft.com/office/drawing/2014/main" xmlns="" id="{2E4854BC-FB36-4871-A3BB-3A56F664F787}"/>
              </a:ext>
            </a:extLst>
          </p:cNvPr>
          <p:cNvSpPr>
            <a:spLocks noGrp="1"/>
          </p:cNvSpPr>
          <p:nvPr>
            <p:ph type="sldNum" sz="quarter" idx="12"/>
          </p:nvPr>
        </p:nvSpPr>
        <p:spPr/>
        <p:txBody>
          <a:bodyPr/>
          <a:lstStyle/>
          <a:p>
            <a:fld id="{1B8D789E-BB2C-41FE-9454-E721750026D7}" type="slidenum">
              <a:rPr lang="en-GB" smtClean="0"/>
              <a:t>8</a:t>
            </a:fld>
            <a:endParaRPr lang="en-GB"/>
          </a:p>
        </p:txBody>
      </p:sp>
    </p:spTree>
    <p:extLst>
      <p:ext uri="{BB962C8B-B14F-4D97-AF65-F5344CB8AC3E}">
        <p14:creationId xmlns:p14="http://schemas.microsoft.com/office/powerpoint/2010/main" val="18908834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A567E9E2-90D8-40AD-9C15-1825A3532C93}"/>
              </a:ext>
            </a:extLst>
          </p:cNvPr>
          <p:cNvSpPr>
            <a:spLocks noGrp="1"/>
          </p:cNvSpPr>
          <p:nvPr>
            <p:ph type="title"/>
          </p:nvPr>
        </p:nvSpPr>
        <p:spPr/>
        <p:txBody>
          <a:bodyPr/>
          <a:lstStyle/>
          <a:p>
            <a:r>
              <a:rPr lang="en-GB" dirty="0">
                <a:solidFill>
                  <a:srgbClr val="01454C"/>
                </a:solidFill>
              </a:rPr>
              <a:t>Key Resources:</a:t>
            </a:r>
          </a:p>
        </p:txBody>
      </p:sp>
      <p:sp>
        <p:nvSpPr>
          <p:cNvPr id="8" name="Content Placeholder 7">
            <a:extLst>
              <a:ext uri="{FF2B5EF4-FFF2-40B4-BE49-F238E27FC236}">
                <a16:creationId xmlns:a16="http://schemas.microsoft.com/office/drawing/2014/main" xmlns="" id="{7702747B-4920-47F4-A82C-56B9C0503349}"/>
              </a:ext>
            </a:extLst>
          </p:cNvPr>
          <p:cNvSpPr>
            <a:spLocks noGrp="1"/>
          </p:cNvSpPr>
          <p:nvPr>
            <p:ph idx="1"/>
          </p:nvPr>
        </p:nvSpPr>
        <p:spPr>
          <a:xfrm>
            <a:off x="756007" y="1690688"/>
            <a:ext cx="10515600" cy="4895850"/>
          </a:xfrm>
        </p:spPr>
        <p:txBody>
          <a:bodyPr>
            <a:normAutofit fontScale="92500" lnSpcReduction="20000"/>
          </a:bodyPr>
          <a:lstStyle/>
          <a:p>
            <a:pPr marL="342900" lvl="0" indent="-342900">
              <a:lnSpc>
                <a:spcPct val="107000"/>
              </a:lnSpc>
              <a:buFont typeface="Symbol" panose="05050102010706020507" pitchFamily="18" charset="2"/>
              <a:buChar char=""/>
            </a:pPr>
            <a:r>
              <a:rPr lang="en-GB" sz="1800" b="1" dirty="0">
                <a:solidFill>
                  <a:srgbClr val="222A35"/>
                </a:solidFill>
                <a:effectLst/>
                <a:latin typeface="Arial" panose="020B0604020202020204" pitchFamily="34" charset="0"/>
                <a:ea typeface="Calibri" panose="020F0502020204030204" pitchFamily="34" charset="0"/>
                <a:cs typeface="Arial" panose="020B0604020202020204" pitchFamily="34" charset="0"/>
              </a:rPr>
              <a:t>SEND Review Guide suite</a:t>
            </a:r>
            <a:r>
              <a:rPr lang="en-GB" sz="1800" dirty="0">
                <a:solidFill>
                  <a:srgbClr val="222A35"/>
                </a:solidFill>
                <a:effectLst/>
                <a:latin typeface="Arial" panose="020B0604020202020204" pitchFamily="34" charset="0"/>
                <a:ea typeface="Calibri" panose="020F0502020204030204" pitchFamily="34" charset="0"/>
                <a:cs typeface="Arial" panose="020B0604020202020204" pitchFamily="34" charset="0"/>
              </a:rPr>
              <a:t> – A collection of resources designed to guide practitioners through an evaluation process to identify areas of strength and areas for development. There are specific guides to be used in different settings (e.g. MATs) and for different roles (teachers, SENCOs, governors).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solidFill>
                  <a:srgbClr val="222A35"/>
                </a:solidFill>
                <a:effectLst/>
                <a:latin typeface="Arial" panose="020B0604020202020204" pitchFamily="34" charset="0"/>
                <a:ea typeface="Calibri" panose="020F0502020204030204" pitchFamily="34" charset="0"/>
                <a:cs typeface="Arial" panose="020B0604020202020204" pitchFamily="34" charset="0"/>
              </a:rPr>
              <a:t>Ask, Listen, Do Leaflets </a:t>
            </a:r>
            <a:r>
              <a:rPr lang="en-GB" sz="1800" dirty="0">
                <a:solidFill>
                  <a:srgbClr val="222A35"/>
                </a:solidFill>
                <a:effectLst/>
                <a:latin typeface="Arial" panose="020B0604020202020204" pitchFamily="34" charset="0"/>
                <a:ea typeface="Calibri" panose="020F0502020204030204" pitchFamily="34" charset="0"/>
                <a:cs typeface="Arial" panose="020B0604020202020204" pitchFamily="34" charset="0"/>
              </a:rPr>
              <a:t>– A selection of leaflets, co-produced with the NHS and families, designed </a:t>
            </a:r>
            <a:r>
              <a:rPr lang="en-GB" sz="1800" dirty="0">
                <a:effectLst/>
                <a:latin typeface="Arial" panose="020B0604020202020204" pitchFamily="34" charset="0"/>
                <a:ea typeface="Calibri" panose="020F0502020204030204" pitchFamily="34" charset="0"/>
                <a:cs typeface="Arial" panose="020B0604020202020204" pitchFamily="34" charset="0"/>
              </a:rPr>
              <a:t>to help build a mutually respectful partnership between families and the school, college or other education settings.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solidFill>
                  <a:srgbClr val="222A35"/>
                </a:solidFill>
                <a:effectLst/>
                <a:latin typeface="Arial" panose="020B0604020202020204" pitchFamily="34" charset="0"/>
                <a:ea typeface="Calibri" panose="020F0502020204030204" pitchFamily="34" charset="0"/>
                <a:cs typeface="Arial" panose="020B0604020202020204" pitchFamily="34" charset="0"/>
              </a:rPr>
              <a:t>Condition</a:t>
            </a:r>
            <a:r>
              <a:rPr lang="en-GB" sz="1800" dirty="0">
                <a:solidFill>
                  <a:srgbClr val="222A35"/>
                </a:solidFill>
                <a:effectLst/>
                <a:latin typeface="Arial" panose="020B0604020202020204" pitchFamily="34" charset="0"/>
                <a:ea typeface="Calibri" panose="020F0502020204030204" pitchFamily="34" charset="0"/>
                <a:cs typeface="Arial" panose="020B0604020202020204" pitchFamily="34" charset="0"/>
              </a:rPr>
              <a:t>-</a:t>
            </a:r>
            <a:r>
              <a:rPr lang="en-GB" sz="1800" b="1" dirty="0">
                <a:solidFill>
                  <a:srgbClr val="222A35"/>
                </a:solidFill>
                <a:effectLst/>
                <a:latin typeface="Arial" panose="020B0604020202020204" pitchFamily="34" charset="0"/>
                <a:ea typeface="Calibri" panose="020F0502020204030204" pitchFamily="34" charset="0"/>
                <a:cs typeface="Arial" panose="020B0604020202020204" pitchFamily="34" charset="0"/>
              </a:rPr>
              <a:t>specific videos for NQTs</a:t>
            </a:r>
            <a:r>
              <a:rPr lang="en-GB" sz="1800" dirty="0">
                <a:solidFill>
                  <a:srgbClr val="222A35"/>
                </a:solidFill>
                <a:effectLst/>
                <a:latin typeface="Arial" panose="020B0604020202020204" pitchFamily="34" charset="0"/>
                <a:ea typeface="Calibri" panose="020F0502020204030204" pitchFamily="34" charset="0"/>
                <a:cs typeface="Arial" panose="020B0604020202020204" pitchFamily="34" charset="0"/>
              </a:rPr>
              <a:t> – A suite of 12 short videos covering common additional needs that </a:t>
            </a:r>
            <a:r>
              <a:rPr lang="en-GB" sz="1800" dirty="0">
                <a:effectLst/>
                <a:latin typeface="Arial" panose="020B0604020202020204" pitchFamily="34" charset="0"/>
                <a:ea typeface="Calibri" panose="020F0502020204030204" pitchFamily="34" charset="0"/>
                <a:cs typeface="Arial" panose="020B0604020202020204" pitchFamily="34" charset="0"/>
              </a:rPr>
              <a:t>aim to develop a newly qualified teachers’ knowledge of SEND and to introduce them to helpful resources and tips for the classroom.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solidFill>
                  <a:srgbClr val="222A35"/>
                </a:solidFill>
                <a:effectLst/>
                <a:latin typeface="Arial" panose="020B0604020202020204" pitchFamily="34" charset="0"/>
                <a:ea typeface="Calibri" panose="020F0502020204030204" pitchFamily="34" charset="0"/>
                <a:cs typeface="Arial" panose="020B0604020202020204" pitchFamily="34" charset="0"/>
              </a:rPr>
              <a:t>Condition and topic</a:t>
            </a:r>
            <a:r>
              <a:rPr lang="en-GB" sz="1800" dirty="0">
                <a:solidFill>
                  <a:srgbClr val="222A35"/>
                </a:solidFill>
                <a:effectLst/>
                <a:latin typeface="Arial" panose="020B0604020202020204" pitchFamily="34" charset="0"/>
                <a:ea typeface="Calibri" panose="020F0502020204030204" pitchFamily="34" charset="0"/>
                <a:cs typeface="Arial" panose="020B0604020202020204" pitchFamily="34" charset="0"/>
              </a:rPr>
              <a:t>-</a:t>
            </a:r>
            <a:r>
              <a:rPr lang="en-GB" sz="1800" b="1" dirty="0">
                <a:solidFill>
                  <a:srgbClr val="222A35"/>
                </a:solidFill>
                <a:effectLst/>
                <a:latin typeface="Arial" panose="020B0604020202020204" pitchFamily="34" charset="0"/>
                <a:ea typeface="Calibri" panose="020F0502020204030204" pitchFamily="34" charset="0"/>
                <a:cs typeface="Arial" panose="020B0604020202020204" pitchFamily="34" charset="0"/>
              </a:rPr>
              <a:t>focused resource packs</a:t>
            </a:r>
            <a:r>
              <a:rPr lang="en-GB" sz="1800" dirty="0">
                <a:solidFill>
                  <a:srgbClr val="222A35"/>
                </a:solidFill>
                <a:effectLst/>
                <a:latin typeface="Arial" panose="020B0604020202020204" pitchFamily="34" charset="0"/>
                <a:ea typeface="Calibri" panose="020F0502020204030204" pitchFamily="34" charset="0"/>
                <a:cs typeface="Arial" panose="020B0604020202020204" pitchFamily="34" charset="0"/>
              </a:rPr>
              <a:t> – Dedicated resources focused on conditions such as Autism and Developmental Language Disorder, as well as collections of materials and handbooks to support specific roles such as the SENCO and classroom teachers.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800" b="1" dirty="0">
                <a:solidFill>
                  <a:srgbClr val="222A35"/>
                </a:solidFill>
                <a:effectLst/>
                <a:latin typeface="Arial" panose="020B0604020202020204" pitchFamily="34" charset="0"/>
                <a:ea typeface="Calibri" panose="020F0502020204030204" pitchFamily="34" charset="0"/>
                <a:cs typeface="Arial" panose="020B0604020202020204" pitchFamily="34" charset="0"/>
              </a:rPr>
              <a:t>Recorded webinars </a:t>
            </a:r>
            <a:r>
              <a:rPr lang="en-GB" sz="1800" dirty="0">
                <a:solidFill>
                  <a:srgbClr val="222A35"/>
                </a:solidFill>
                <a:effectLst/>
                <a:latin typeface="Arial" panose="020B0604020202020204" pitchFamily="34" charset="0"/>
                <a:ea typeface="Calibri" panose="020F0502020204030204" pitchFamily="34" charset="0"/>
                <a:cs typeface="Arial" panose="020B0604020202020204" pitchFamily="34" charset="0"/>
              </a:rPr>
              <a:t>– Over 50 recorded webinars with accompanying materials that are free to watch, delivered on a range of topics and featuring expert guest speakers and our regional leads.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800" b="1" dirty="0">
                <a:solidFill>
                  <a:srgbClr val="222A35"/>
                </a:solidFill>
                <a:effectLst/>
                <a:latin typeface="Arial" panose="020B0604020202020204" pitchFamily="34" charset="0"/>
                <a:ea typeface="Calibri" panose="020F0502020204030204" pitchFamily="34" charset="0"/>
                <a:cs typeface="Arial" panose="020B0604020202020204" pitchFamily="34" charset="0"/>
              </a:rPr>
              <a:t>SEND Reviewer Training </a:t>
            </a:r>
            <a:r>
              <a:rPr lang="en-GB" sz="1800" dirty="0">
                <a:solidFill>
                  <a:srgbClr val="222A35"/>
                </a:solidFill>
                <a:effectLst/>
                <a:latin typeface="Arial" panose="020B0604020202020204" pitchFamily="34" charset="0"/>
                <a:ea typeface="Calibri" panose="020F0502020204030204" pitchFamily="34" charset="0"/>
                <a:cs typeface="Arial" panose="020B0604020202020204" pitchFamily="34" charset="0"/>
              </a:rPr>
              <a:t>– An online course based around the SEND Review guide process which aims to give practitioners </a:t>
            </a:r>
            <a:r>
              <a:rPr lang="en-GB" sz="1800" dirty="0">
                <a:effectLst/>
                <a:latin typeface="Arial" panose="020B0604020202020204" pitchFamily="34" charset="0"/>
                <a:ea typeface="Calibri" panose="020F0502020204030204" pitchFamily="34" charset="0"/>
                <a:cs typeface="Arial" panose="020B0604020202020204" pitchFamily="34" charset="0"/>
              </a:rPr>
              <a:t>the skills to carry out reviews of SEND provision both in their own settings and on a peer-to-peer basis.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pPr>
            <a:endParaRPr lang="en-US" sz="3200" dirty="0"/>
          </a:p>
        </p:txBody>
      </p:sp>
      <p:sp>
        <p:nvSpPr>
          <p:cNvPr id="4" name="Slide Number Placeholder 3">
            <a:extLst>
              <a:ext uri="{FF2B5EF4-FFF2-40B4-BE49-F238E27FC236}">
                <a16:creationId xmlns:a16="http://schemas.microsoft.com/office/drawing/2014/main" xmlns="" id="{2E4854BC-FB36-4871-A3BB-3A56F664F787}"/>
              </a:ext>
            </a:extLst>
          </p:cNvPr>
          <p:cNvSpPr>
            <a:spLocks noGrp="1"/>
          </p:cNvSpPr>
          <p:nvPr>
            <p:ph type="sldNum" sz="quarter" idx="12"/>
          </p:nvPr>
        </p:nvSpPr>
        <p:spPr/>
        <p:txBody>
          <a:bodyPr/>
          <a:lstStyle/>
          <a:p>
            <a:fld id="{1B8D789E-BB2C-41FE-9454-E721750026D7}" type="slidenum">
              <a:rPr lang="en-GB" smtClean="0"/>
              <a:t>9</a:t>
            </a:fld>
            <a:endParaRPr lang="en-GB"/>
          </a:p>
        </p:txBody>
      </p:sp>
    </p:spTree>
    <p:extLst>
      <p:ext uri="{BB962C8B-B14F-4D97-AF65-F5344CB8AC3E}">
        <p14:creationId xmlns:p14="http://schemas.microsoft.com/office/powerpoint/2010/main" val="379221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1454C"/>
      </a:dk1>
      <a:lt1>
        <a:srgbClr val="F2F2F2"/>
      </a:lt1>
      <a:dk2>
        <a:srgbClr val="575656"/>
      </a:dk2>
      <a:lt2>
        <a:srgbClr val="EBEBEB"/>
      </a:lt2>
      <a:accent1>
        <a:srgbClr val="32A563"/>
      </a:accent1>
      <a:accent2>
        <a:srgbClr val="247A49"/>
      </a:accent2>
      <a:accent3>
        <a:srgbClr val="730D11"/>
      </a:accent3>
      <a:accent4>
        <a:srgbClr val="B21026"/>
      </a:accent4>
      <a:accent5>
        <a:srgbClr val="706F6F"/>
      </a:accent5>
      <a:accent6>
        <a:srgbClr val="32A563"/>
      </a:accent6>
      <a:hlink>
        <a:srgbClr val="82AD29"/>
      </a:hlink>
      <a:folHlink>
        <a:srgbClr val="C1D69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954DCF7A50DC4E92835BCDF3A6A589" ma:contentTypeVersion="13" ma:contentTypeDescription="Create a new document." ma:contentTypeScope="" ma:versionID="0230c95c5980c1374b09adc5c0c6216e">
  <xsd:schema xmlns:xsd="http://www.w3.org/2001/XMLSchema" xmlns:xs="http://www.w3.org/2001/XMLSchema" xmlns:p="http://schemas.microsoft.com/office/2006/metadata/properties" xmlns:ns2="8acd32bd-fdff-43ba-97da-66b7b0d1e724" xmlns:ns3="6285ff97-8c00-4afd-898e-c92605ca5b53" targetNamespace="http://schemas.microsoft.com/office/2006/metadata/properties" ma:root="true" ma:fieldsID="6175076f4670bca1da2aeb2a8f709370" ns2:_="" ns3:_="">
    <xsd:import namespace="8acd32bd-fdff-43ba-97da-66b7b0d1e724"/>
    <xsd:import namespace="6285ff97-8c00-4afd-898e-c92605ca5b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d32bd-fdff-43ba-97da-66b7b0d1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5ff97-8c00-4afd-898e-c92605ca5b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AF55ED-2C1D-4766-910A-2793FF2CD1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d32bd-fdff-43ba-97da-66b7b0d1e724"/>
    <ds:schemaRef ds:uri="6285ff97-8c00-4afd-898e-c92605ca5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A80CEC-EC74-4B32-B4BC-002048E1997F}">
  <ds:schemaRefs>
    <ds:schemaRef ds:uri="http://schemas.microsoft.com/sharepoint/v3/contenttype/forms"/>
  </ds:schemaRefs>
</ds:datastoreItem>
</file>

<file path=customXml/itemProps3.xml><?xml version="1.0" encoding="utf-8"?>
<ds:datastoreItem xmlns:ds="http://schemas.openxmlformats.org/officeDocument/2006/customXml" ds:itemID="{60EA8D62-BCB6-4B67-9B95-5CE17DA97A8F}">
  <ds:schemaRefs>
    <ds:schemaRef ds:uri="http://schemas.microsoft.com/office/2006/documentManagement/types"/>
    <ds:schemaRef ds:uri="http://purl.org/dc/terms/"/>
    <ds:schemaRef ds:uri="http://schemas.openxmlformats.org/package/2006/metadata/core-properties"/>
    <ds:schemaRef ds:uri="8acd32bd-fdff-43ba-97da-66b7b0d1e724"/>
    <ds:schemaRef ds:uri="http://purl.org/dc/dcmitype/"/>
    <ds:schemaRef ds:uri="http://schemas.microsoft.com/office/infopath/2007/PartnerControls"/>
    <ds:schemaRef ds:uri="http://purl.org/dc/elements/1.1/"/>
    <ds:schemaRef ds:uri="http://schemas.microsoft.com/office/2006/metadata/properties"/>
    <ds:schemaRef ds:uri="6285ff97-8c00-4afd-898e-c92605ca5b5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478</TotalTime>
  <Words>1221</Words>
  <Application>Microsoft Office PowerPoint</Application>
  <PresentationFormat>Custom</PresentationFormat>
  <Paragraphs>127</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An Introduction to Whole School SEND</vt:lpstr>
      <vt:lpstr>What is Whole School SEND?</vt:lpstr>
      <vt:lpstr>Why does Whole School SEND exist?</vt:lpstr>
      <vt:lpstr>Strategic Support to the Workforce in Mainstream and Special Schools Contract Aims</vt:lpstr>
      <vt:lpstr>WSS Consortium</vt:lpstr>
      <vt:lpstr>Regional SEND Leadership</vt:lpstr>
      <vt:lpstr>Regional SEND Leadership</vt:lpstr>
      <vt:lpstr>What do we offer? </vt:lpstr>
      <vt:lpstr>Key Resources:</vt:lpstr>
      <vt:lpstr>Year 4 Work (2020-21)</vt:lpstr>
      <vt:lpstr>PowerPoint Presentation</vt:lpstr>
      <vt:lpstr>EVENTS – 2021-22</vt:lpstr>
      <vt:lpstr>Why work with us?</vt:lpstr>
      <vt:lpstr>Get involved: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Info</dc:creator>
  <cp:lastModifiedBy>Nicola Carter</cp:lastModifiedBy>
  <cp:revision>24</cp:revision>
  <dcterms:created xsi:type="dcterms:W3CDTF">2020-04-27T14:31:39Z</dcterms:created>
  <dcterms:modified xsi:type="dcterms:W3CDTF">2021-07-13T13:10:53Z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0x010100E6954DCF7A50DC4E92835BCDF3A6A589</vt:lpwstr>
  </property>
  <property fmtid="{D5CDD505-2E9C-101B-9397-08002B2CF9AE}" pid="3" name="Order">
    <vt:r8>178800</vt:r8>
  </property>
</Properties>
</file>