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6"/>
  </p:notesMasterIdLst>
  <p:handoutMasterIdLst>
    <p:handoutMasterId r:id="rId17"/>
  </p:handoutMasterIdLst>
  <p:sldIdLst>
    <p:sldId id="353" r:id="rId2"/>
    <p:sldId id="338" r:id="rId3"/>
    <p:sldId id="361" r:id="rId4"/>
    <p:sldId id="363" r:id="rId5"/>
    <p:sldId id="364" r:id="rId6"/>
    <p:sldId id="365" r:id="rId7"/>
    <p:sldId id="366" r:id="rId8"/>
    <p:sldId id="367" r:id="rId9"/>
    <p:sldId id="368" r:id="rId10"/>
    <p:sldId id="369" r:id="rId11"/>
    <p:sldId id="370" r:id="rId12"/>
    <p:sldId id="371" r:id="rId13"/>
    <p:sldId id="372" r:id="rId14"/>
    <p:sldId id="373" r:id="rId15"/>
  </p:sldIdLst>
  <p:sldSz cx="9144000" cy="6858000" type="screen4x3"/>
  <p:notesSz cx="6797675" cy="9926638"/>
  <p:custDataLst>
    <p:tags r:id="rId1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k Rainey" initials="MR" lastIdx="8" clrIdx="0"/>
  <p:cmAuthor id="1" name="Bridie Fletcher" initials="BF" lastIdx="0" clrIdx="1"/>
  <p:cmAuthor id="2" name="Rosemary Akrill" initials="RA" lastIdx="3"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AB21"/>
    <a:srgbClr val="D2E161"/>
    <a:srgbClr val="ECF2B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4706" autoAdjust="0"/>
    <p:restoredTop sz="99290" autoAdjust="0"/>
  </p:normalViewPr>
  <p:slideViewPr>
    <p:cSldViewPr snapToGrid="0" snapToObjects="1" showGuides="1">
      <p:cViewPr>
        <p:scale>
          <a:sx n="76" d="100"/>
          <a:sy n="76" d="100"/>
        </p:scale>
        <p:origin x="-2646" y="-1332"/>
      </p:cViewPr>
      <p:guideLst>
        <p:guide orient="horz" pos="2160"/>
        <p:guide pos="2880"/>
      </p:guideLst>
    </p:cSldViewPr>
  </p:slideViewPr>
  <p:outlineViewPr>
    <p:cViewPr>
      <p:scale>
        <a:sx n="33" d="100"/>
        <a:sy n="33" d="100"/>
      </p:scale>
      <p:origin x="0" y="894"/>
    </p:cViewPr>
  </p:outlineViewPr>
  <p:notesTextViewPr>
    <p:cViewPr>
      <p:scale>
        <a:sx n="100" d="100"/>
        <a:sy n="100" d="100"/>
      </p:scale>
      <p:origin x="0" y="0"/>
    </p:cViewPr>
  </p:notesTextViewPr>
  <p:notesViewPr>
    <p:cSldViewPr snapToGrid="0" snapToObjects="1">
      <p:cViewPr varScale="1">
        <p:scale>
          <a:sx n="65" d="100"/>
          <a:sy n="65" d="100"/>
        </p:scale>
        <p:origin x="-2595" y="-4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46400" cy="496889"/>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9" y="2"/>
            <a:ext cx="2946400" cy="496889"/>
          </a:xfrm>
          <a:prstGeom prst="rect">
            <a:avLst/>
          </a:prstGeom>
        </p:spPr>
        <p:txBody>
          <a:bodyPr vert="horz" lIns="91440" tIns="45720" rIns="91440" bIns="45720" rtlCol="0"/>
          <a:lstStyle>
            <a:lvl1pPr algn="r">
              <a:defRPr sz="1200"/>
            </a:lvl1pPr>
          </a:lstStyle>
          <a:p>
            <a:fld id="{D0C9C725-CF50-498C-BA5D-AE3F1F9293E7}" type="datetime1">
              <a:rPr lang="en-US" smtClean="0"/>
              <a:t>7/7/2021</a:t>
            </a:fld>
            <a:endParaRPr lang="en-GB" dirty="0"/>
          </a:p>
        </p:txBody>
      </p:sp>
      <p:sp>
        <p:nvSpPr>
          <p:cNvPr id="4" name="Footer Placeholder 3"/>
          <p:cNvSpPr>
            <a:spLocks noGrp="1"/>
          </p:cNvSpPr>
          <p:nvPr>
            <p:ph type="ftr" sz="quarter" idx="2"/>
          </p:nvPr>
        </p:nvSpPr>
        <p:spPr>
          <a:xfrm>
            <a:off x="0" y="9428165"/>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9" y="9428165"/>
            <a:ext cx="2946400" cy="496887"/>
          </a:xfrm>
          <a:prstGeom prst="rect">
            <a:avLst/>
          </a:prstGeom>
        </p:spPr>
        <p:txBody>
          <a:bodyPr vert="horz" lIns="91440" tIns="45720" rIns="91440" bIns="45720" rtlCol="0" anchor="b"/>
          <a:lstStyle>
            <a:lvl1pPr algn="r">
              <a:defRPr sz="1200"/>
            </a:lvl1pPr>
          </a:lstStyle>
          <a:p>
            <a:fld id="{B67EF4A6-DCB4-4305-A2D6-99F8243E79E8}" type="slidenum">
              <a:rPr lang="en-GB" smtClean="0"/>
              <a:t>‹#›</a:t>
            </a:fld>
            <a:endParaRPr lang="en-GB" dirty="0"/>
          </a:p>
        </p:txBody>
      </p:sp>
    </p:spTree>
    <p:extLst>
      <p:ext uri="{BB962C8B-B14F-4D97-AF65-F5344CB8AC3E}">
        <p14:creationId xmlns:p14="http://schemas.microsoft.com/office/powerpoint/2010/main" val="236916985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5" y="0"/>
            <a:ext cx="2945659" cy="496332"/>
          </a:xfrm>
          <a:prstGeom prst="rect">
            <a:avLst/>
          </a:prstGeom>
        </p:spPr>
        <p:txBody>
          <a:bodyPr vert="horz" lIns="91440" tIns="45720" rIns="91440" bIns="45720" rtlCol="0"/>
          <a:lstStyle>
            <a:lvl1pPr algn="r">
              <a:defRPr sz="1200"/>
            </a:lvl1pPr>
          </a:lstStyle>
          <a:p>
            <a:fld id="{F1092906-9094-4FF3-AF22-E19BA58AD37C}" type="datetime1">
              <a:rPr lang="en-US" smtClean="0"/>
              <a:t>7/7/2021</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2"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5" y="9428583"/>
            <a:ext cx="2945659" cy="496332"/>
          </a:xfrm>
          <a:prstGeom prst="rect">
            <a:avLst/>
          </a:prstGeom>
        </p:spPr>
        <p:txBody>
          <a:bodyPr vert="horz" lIns="91440" tIns="45720" rIns="91440" bIns="45720" rtlCol="0" anchor="b"/>
          <a:lstStyle>
            <a:lvl1pPr algn="r">
              <a:defRPr sz="1200"/>
            </a:lvl1pPr>
          </a:lstStyle>
          <a:p>
            <a:fld id="{71FCD2DC-2393-477A-B818-5FE06F9ABA85}" type="slidenum">
              <a:rPr lang="en-GB" smtClean="0"/>
              <a:t>‹#›</a:t>
            </a:fld>
            <a:endParaRPr lang="en-GB" dirty="0"/>
          </a:p>
        </p:txBody>
      </p:sp>
    </p:spTree>
    <p:extLst>
      <p:ext uri="{BB962C8B-B14F-4D97-AF65-F5344CB8AC3E}">
        <p14:creationId xmlns:p14="http://schemas.microsoft.com/office/powerpoint/2010/main" val="3659988814"/>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1FCD2DC-2393-477A-B818-5FE06F9ABA85}" type="slidenum">
              <a:rPr lang="en-GB" smtClean="0"/>
              <a:t>1</a:t>
            </a:fld>
            <a:endParaRPr lang="en-GB" dirty="0"/>
          </a:p>
        </p:txBody>
      </p:sp>
      <p:sp>
        <p:nvSpPr>
          <p:cNvPr id="5" name="Date Placeholder 4"/>
          <p:cNvSpPr>
            <a:spLocks noGrp="1"/>
          </p:cNvSpPr>
          <p:nvPr>
            <p:ph type="dt" idx="11"/>
          </p:nvPr>
        </p:nvSpPr>
        <p:spPr/>
        <p:txBody>
          <a:bodyPr/>
          <a:lstStyle/>
          <a:p>
            <a:fld id="{A7CCF578-772C-4688-876F-852AB7A96198}" type="datetime1">
              <a:rPr lang="en-US" smtClean="0"/>
              <a:t>7/7/2021</a:t>
            </a:fld>
            <a:endParaRPr lang="en-GB" dirty="0"/>
          </a:p>
        </p:txBody>
      </p:sp>
    </p:spTree>
    <p:extLst>
      <p:ext uri="{BB962C8B-B14F-4D97-AF65-F5344CB8AC3E}">
        <p14:creationId xmlns:p14="http://schemas.microsoft.com/office/powerpoint/2010/main" val="33727906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10</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11</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12</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13</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14</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2</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3</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4</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5</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6</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7</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8</a:t>
            </a:fld>
            <a:endParaRPr lang="en-GB" dirty="0"/>
          </a:p>
        </p:txBody>
      </p:sp>
    </p:spTree>
    <p:extLst>
      <p:ext uri="{BB962C8B-B14F-4D97-AF65-F5344CB8AC3E}">
        <p14:creationId xmlns:p14="http://schemas.microsoft.com/office/powerpoint/2010/main" val="35143466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E785AE5B-55F3-461A-914B-078548DDEB3D}" type="datetime1">
              <a:rPr lang="en-US" smtClean="0"/>
              <a:t>7/7/2021</a:t>
            </a:fld>
            <a:endParaRPr lang="en-GB" dirty="0"/>
          </a:p>
        </p:txBody>
      </p:sp>
      <p:sp>
        <p:nvSpPr>
          <p:cNvPr id="5" name="Slide Number Placeholder 4"/>
          <p:cNvSpPr>
            <a:spLocks noGrp="1"/>
          </p:cNvSpPr>
          <p:nvPr>
            <p:ph type="sldNum" sz="quarter" idx="11"/>
          </p:nvPr>
        </p:nvSpPr>
        <p:spPr/>
        <p:txBody>
          <a:bodyPr/>
          <a:lstStyle/>
          <a:p>
            <a:fld id="{71FCD2DC-2393-477A-B818-5FE06F9ABA85}" type="slidenum">
              <a:rPr lang="en-GB" smtClean="0"/>
              <a:t>9</a:t>
            </a:fld>
            <a:endParaRPr lang="en-GB" dirty="0"/>
          </a:p>
        </p:txBody>
      </p:sp>
    </p:spTree>
    <p:extLst>
      <p:ext uri="{BB962C8B-B14F-4D97-AF65-F5344CB8AC3E}">
        <p14:creationId xmlns:p14="http://schemas.microsoft.com/office/powerpoint/2010/main" val="3514346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AF6D9B-5007-1240-AD93-EB3D2A23E3C9}" type="slidenum">
              <a:rPr lang="en-US" smtClean="0"/>
              <a:t>‹#›</a:t>
            </a:fld>
            <a:endParaRPr lang="en-US" dirty="0"/>
          </a:p>
        </p:txBody>
      </p:sp>
    </p:spTree>
    <p:extLst>
      <p:ext uri="{BB962C8B-B14F-4D97-AF65-F5344CB8AC3E}">
        <p14:creationId xmlns:p14="http://schemas.microsoft.com/office/powerpoint/2010/main" val="98334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AF6D9B-5007-1240-AD93-EB3D2A23E3C9}" type="slidenum">
              <a:rPr lang="en-US" smtClean="0"/>
              <a:t>‹#›</a:t>
            </a:fld>
            <a:endParaRPr lang="en-US" dirty="0"/>
          </a:p>
        </p:txBody>
      </p:sp>
    </p:spTree>
    <p:extLst>
      <p:ext uri="{BB962C8B-B14F-4D97-AF65-F5344CB8AC3E}">
        <p14:creationId xmlns:p14="http://schemas.microsoft.com/office/powerpoint/2010/main" val="3071942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AF6D9B-5007-1240-AD93-EB3D2A23E3C9}" type="slidenum">
              <a:rPr lang="en-US" smtClean="0"/>
              <a:t>‹#›</a:t>
            </a:fld>
            <a:endParaRPr lang="en-US" dirty="0"/>
          </a:p>
        </p:txBody>
      </p:sp>
    </p:spTree>
    <p:extLst>
      <p:ext uri="{BB962C8B-B14F-4D97-AF65-F5344CB8AC3E}">
        <p14:creationId xmlns:p14="http://schemas.microsoft.com/office/powerpoint/2010/main" val="2929185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AF6D9B-5007-1240-AD93-EB3D2A23E3C9}" type="slidenum">
              <a:rPr lang="en-US" smtClean="0"/>
              <a:t>‹#›</a:t>
            </a:fld>
            <a:endParaRPr lang="en-US" dirty="0"/>
          </a:p>
        </p:txBody>
      </p:sp>
    </p:spTree>
    <p:extLst>
      <p:ext uri="{BB962C8B-B14F-4D97-AF65-F5344CB8AC3E}">
        <p14:creationId xmlns:p14="http://schemas.microsoft.com/office/powerpoint/2010/main" val="56262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AF6D9B-5007-1240-AD93-EB3D2A23E3C9}" type="slidenum">
              <a:rPr lang="en-US" smtClean="0"/>
              <a:t>‹#›</a:t>
            </a:fld>
            <a:endParaRPr lang="en-US" dirty="0"/>
          </a:p>
        </p:txBody>
      </p:sp>
    </p:spTree>
    <p:extLst>
      <p:ext uri="{BB962C8B-B14F-4D97-AF65-F5344CB8AC3E}">
        <p14:creationId xmlns:p14="http://schemas.microsoft.com/office/powerpoint/2010/main" val="2941361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AF6D9B-5007-1240-AD93-EB3D2A23E3C9}" type="slidenum">
              <a:rPr lang="en-US" smtClean="0"/>
              <a:t>‹#›</a:t>
            </a:fld>
            <a:endParaRPr lang="en-US" dirty="0"/>
          </a:p>
        </p:txBody>
      </p:sp>
    </p:spTree>
    <p:extLst>
      <p:ext uri="{BB962C8B-B14F-4D97-AF65-F5344CB8AC3E}">
        <p14:creationId xmlns:p14="http://schemas.microsoft.com/office/powerpoint/2010/main" val="270568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AF6D9B-5007-1240-AD93-EB3D2A23E3C9}" type="slidenum">
              <a:rPr lang="en-US" smtClean="0"/>
              <a:t>‹#›</a:t>
            </a:fld>
            <a:endParaRPr lang="en-US" dirty="0"/>
          </a:p>
        </p:txBody>
      </p:sp>
    </p:spTree>
    <p:extLst>
      <p:ext uri="{BB962C8B-B14F-4D97-AF65-F5344CB8AC3E}">
        <p14:creationId xmlns:p14="http://schemas.microsoft.com/office/powerpoint/2010/main" val="345691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AF6D9B-5007-1240-AD93-EB3D2A23E3C9}" type="slidenum">
              <a:rPr lang="en-US" smtClean="0"/>
              <a:t>‹#›</a:t>
            </a:fld>
            <a:endParaRPr lang="en-US" dirty="0"/>
          </a:p>
        </p:txBody>
      </p:sp>
    </p:spTree>
    <p:extLst>
      <p:ext uri="{BB962C8B-B14F-4D97-AF65-F5344CB8AC3E}">
        <p14:creationId xmlns:p14="http://schemas.microsoft.com/office/powerpoint/2010/main" val="1742374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AF6D9B-5007-1240-AD93-EB3D2A23E3C9}" type="slidenum">
              <a:rPr lang="en-US" smtClean="0"/>
              <a:t>‹#›</a:t>
            </a:fld>
            <a:endParaRPr lang="en-US" dirty="0"/>
          </a:p>
        </p:txBody>
      </p:sp>
    </p:spTree>
    <p:extLst>
      <p:ext uri="{BB962C8B-B14F-4D97-AF65-F5344CB8AC3E}">
        <p14:creationId xmlns:p14="http://schemas.microsoft.com/office/powerpoint/2010/main" val="595072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AF6D9B-5007-1240-AD93-EB3D2A23E3C9}" type="slidenum">
              <a:rPr lang="en-US" smtClean="0"/>
              <a:t>‹#›</a:t>
            </a:fld>
            <a:endParaRPr lang="en-US" dirty="0"/>
          </a:p>
        </p:txBody>
      </p:sp>
    </p:spTree>
    <p:extLst>
      <p:ext uri="{BB962C8B-B14F-4D97-AF65-F5344CB8AC3E}">
        <p14:creationId xmlns:p14="http://schemas.microsoft.com/office/powerpoint/2010/main" val="521434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AF6D9B-5007-1240-AD93-EB3D2A23E3C9}" type="slidenum">
              <a:rPr lang="en-US" smtClean="0"/>
              <a:t>‹#›</a:t>
            </a:fld>
            <a:endParaRPr lang="en-US" dirty="0"/>
          </a:p>
        </p:txBody>
      </p:sp>
    </p:spTree>
    <p:extLst>
      <p:ext uri="{BB962C8B-B14F-4D97-AF65-F5344CB8AC3E}">
        <p14:creationId xmlns:p14="http://schemas.microsoft.com/office/powerpoint/2010/main" val="1168356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AF6D9B-5007-1240-AD93-EB3D2A23E3C9}" type="slidenum">
              <a:rPr lang="en-US" smtClean="0"/>
              <a:t>‹#›</a:t>
            </a:fld>
            <a:endParaRPr lang="en-US" dirty="0"/>
          </a:p>
        </p:txBody>
      </p:sp>
    </p:spTree>
    <p:extLst>
      <p:ext uri="{BB962C8B-B14F-4D97-AF65-F5344CB8AC3E}">
        <p14:creationId xmlns:p14="http://schemas.microsoft.com/office/powerpoint/2010/main" val="1694338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assets.publishing.service.gov.uk/government/uploads/system/uploads/attachment_data/file/803956/supporting-pupils-at-school-with-medical-conditions.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assets.publishing.service.gov.uk/government/uploads/system/uploads/attachment_data/file/803956/supporting-pupils-at-school-with-medical-conditions.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assets.publishing.service.gov.uk/government/uploads/system/uploads/attachment_data/file/803956/supporting-pupils-at-school-with-medical-conditions.pd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 y="264211"/>
            <a:ext cx="8458200" cy="6524863"/>
          </a:xfrm>
        </p:spPr>
        <p:txBody>
          <a:bodyPr>
            <a:spAutoFit/>
          </a:bodyPr>
          <a:lstStyle/>
          <a:p>
            <a:r>
              <a:rPr lang="en-US" sz="6600" b="1" dirty="0" smtClean="0">
                <a:solidFill>
                  <a:srgbClr val="99AB21"/>
                </a:solidFill>
                <a:latin typeface="+mn-lt"/>
                <a:cs typeface="Gill Sans MT"/>
              </a:rPr>
              <a:t>Medical Needs Policy</a:t>
            </a:r>
            <a:r>
              <a:rPr lang="en-US" sz="3600" b="1" dirty="0" smtClean="0">
                <a:solidFill>
                  <a:srgbClr val="99AB21"/>
                </a:solidFill>
                <a:latin typeface="+mn-lt"/>
                <a:cs typeface="Gill Sans MT"/>
              </a:rPr>
              <a:t/>
            </a:r>
            <a:br>
              <a:rPr lang="en-US" sz="3600" b="1" dirty="0" smtClean="0">
                <a:solidFill>
                  <a:srgbClr val="99AB21"/>
                </a:solidFill>
                <a:latin typeface="+mn-lt"/>
                <a:cs typeface="Gill Sans MT"/>
              </a:rPr>
            </a:br>
            <a:r>
              <a:rPr lang="en-US" sz="3600" b="1" dirty="0">
                <a:solidFill>
                  <a:schemeClr val="tx2">
                    <a:lumMod val="75000"/>
                  </a:schemeClr>
                </a:solidFill>
                <a:latin typeface="+mn-lt"/>
                <a:cs typeface="Gill Sans MT"/>
              </a:rPr>
              <a:t/>
            </a:r>
            <a:br>
              <a:rPr lang="en-US" sz="3600" b="1" dirty="0">
                <a:solidFill>
                  <a:schemeClr val="tx2">
                    <a:lumMod val="75000"/>
                  </a:schemeClr>
                </a:solidFill>
                <a:latin typeface="+mn-lt"/>
                <a:cs typeface="Gill Sans MT"/>
              </a:rPr>
            </a:br>
            <a:r>
              <a:rPr lang="en-US" sz="3600" b="1" dirty="0" smtClean="0">
                <a:solidFill>
                  <a:schemeClr val="tx2">
                    <a:lumMod val="75000"/>
                  </a:schemeClr>
                </a:solidFill>
                <a:latin typeface="+mn-lt"/>
                <a:cs typeface="Gill Sans MT"/>
              </a:rPr>
              <a:t>Graduated Approach Briefings</a:t>
            </a:r>
            <a:br>
              <a:rPr lang="en-US" sz="3600" b="1" dirty="0" smtClean="0">
                <a:solidFill>
                  <a:schemeClr val="tx2">
                    <a:lumMod val="75000"/>
                  </a:schemeClr>
                </a:solidFill>
                <a:latin typeface="+mn-lt"/>
                <a:cs typeface="Gill Sans MT"/>
              </a:rPr>
            </a:br>
            <a:r>
              <a:rPr lang="en-US" sz="3600" b="1" dirty="0" smtClean="0">
                <a:solidFill>
                  <a:schemeClr val="tx2">
                    <a:lumMod val="75000"/>
                  </a:schemeClr>
                </a:solidFill>
                <a:latin typeface="+mn-lt"/>
                <a:cs typeface="Gill Sans MT"/>
              </a:rPr>
              <a:t>July 2021</a:t>
            </a:r>
            <a:br>
              <a:rPr lang="en-US" sz="3600" b="1" dirty="0" smtClean="0">
                <a:solidFill>
                  <a:schemeClr val="tx2">
                    <a:lumMod val="75000"/>
                  </a:schemeClr>
                </a:solidFill>
                <a:latin typeface="+mn-lt"/>
                <a:cs typeface="Gill Sans MT"/>
              </a:rPr>
            </a:br>
            <a:r>
              <a:rPr lang="en-US" sz="3600" b="1" dirty="0">
                <a:solidFill>
                  <a:schemeClr val="tx2">
                    <a:lumMod val="75000"/>
                  </a:schemeClr>
                </a:solidFill>
                <a:latin typeface="+mn-lt"/>
                <a:cs typeface="Gill Sans MT"/>
              </a:rPr>
              <a:t/>
            </a:r>
            <a:br>
              <a:rPr lang="en-US" sz="3600" b="1" dirty="0">
                <a:solidFill>
                  <a:schemeClr val="tx2">
                    <a:lumMod val="75000"/>
                  </a:schemeClr>
                </a:solidFill>
                <a:latin typeface="+mn-lt"/>
                <a:cs typeface="Gill Sans MT"/>
              </a:rPr>
            </a:br>
            <a:r>
              <a:rPr lang="en-US" sz="3600" b="1" dirty="0" smtClean="0">
                <a:solidFill>
                  <a:schemeClr val="tx2">
                    <a:lumMod val="75000"/>
                  </a:schemeClr>
                </a:solidFill>
                <a:latin typeface="+mn-lt"/>
                <a:cs typeface="Gill Sans MT"/>
              </a:rPr>
              <a:t>Mary Meredith</a:t>
            </a:r>
            <a:br>
              <a:rPr lang="en-US" sz="3600" b="1" dirty="0" smtClean="0">
                <a:solidFill>
                  <a:schemeClr val="tx2">
                    <a:lumMod val="75000"/>
                  </a:schemeClr>
                </a:solidFill>
                <a:latin typeface="+mn-lt"/>
                <a:cs typeface="Gill Sans MT"/>
              </a:rPr>
            </a:br>
            <a:r>
              <a:rPr lang="en-US" sz="3600" b="1" dirty="0" smtClean="0">
                <a:solidFill>
                  <a:schemeClr val="tx2">
                    <a:lumMod val="75000"/>
                  </a:schemeClr>
                </a:solidFill>
                <a:latin typeface="+mn-lt"/>
                <a:cs typeface="Gill Sans MT"/>
              </a:rPr>
              <a:t/>
            </a:r>
            <a:br>
              <a:rPr lang="en-US" sz="3600" b="1" dirty="0" smtClean="0">
                <a:solidFill>
                  <a:schemeClr val="tx2">
                    <a:lumMod val="75000"/>
                  </a:schemeClr>
                </a:solidFill>
                <a:latin typeface="+mn-lt"/>
                <a:cs typeface="Gill Sans MT"/>
              </a:rPr>
            </a:br>
            <a:r>
              <a:rPr lang="en-US" sz="2000" b="1" dirty="0" smtClean="0">
                <a:solidFill>
                  <a:schemeClr val="tx2">
                    <a:lumMod val="75000"/>
                  </a:schemeClr>
                </a:solidFill>
                <a:latin typeface="+mn-lt"/>
                <a:cs typeface="Gill Sans MT"/>
              </a:rPr>
              <a:t>LCC Head of Inclusion </a:t>
            </a:r>
            <a:br>
              <a:rPr lang="en-US" sz="2000" b="1" dirty="0" smtClean="0">
                <a:solidFill>
                  <a:schemeClr val="tx2">
                    <a:lumMod val="75000"/>
                  </a:schemeClr>
                </a:solidFill>
                <a:latin typeface="+mn-lt"/>
                <a:cs typeface="Gill Sans MT"/>
              </a:rPr>
            </a:br>
            <a:r>
              <a:rPr lang="en-US" sz="2000" b="1" dirty="0" smtClean="0">
                <a:solidFill>
                  <a:schemeClr val="tx2">
                    <a:lumMod val="75000"/>
                  </a:schemeClr>
                </a:solidFill>
                <a:latin typeface="+mn-lt"/>
                <a:cs typeface="Gill Sans MT"/>
              </a:rPr>
              <a:t> Interim Head of High Needs Strategy</a:t>
            </a:r>
            <a:r>
              <a:rPr lang="en-US" sz="2000" b="1" dirty="0" smtClean="0">
                <a:solidFill>
                  <a:srgbClr val="99AB21"/>
                </a:solidFill>
                <a:latin typeface="+mn-lt"/>
                <a:cs typeface="Gill Sans MT"/>
              </a:rPr>
              <a:t/>
            </a:r>
            <a:br>
              <a:rPr lang="en-US" sz="2000" b="1" dirty="0" smtClean="0">
                <a:solidFill>
                  <a:srgbClr val="99AB21"/>
                </a:solidFill>
                <a:latin typeface="+mn-lt"/>
                <a:cs typeface="Gill Sans MT"/>
              </a:rPr>
            </a:br>
            <a:r>
              <a:rPr lang="en-US" sz="2000" b="1" dirty="0">
                <a:solidFill>
                  <a:srgbClr val="99AB21"/>
                </a:solidFill>
                <a:latin typeface="+mn-lt"/>
                <a:cs typeface="Gill Sans MT"/>
              </a:rPr>
              <a:t/>
            </a:r>
            <a:br>
              <a:rPr lang="en-US" sz="2000" b="1" dirty="0">
                <a:solidFill>
                  <a:srgbClr val="99AB21"/>
                </a:solidFill>
                <a:latin typeface="+mn-lt"/>
                <a:cs typeface="Gill Sans MT"/>
              </a:rPr>
            </a:br>
            <a:r>
              <a:rPr lang="en-US" sz="4000" b="1" dirty="0">
                <a:solidFill>
                  <a:srgbClr val="99AB21"/>
                </a:solidFill>
                <a:latin typeface="+mn-lt"/>
                <a:cs typeface="Gill Sans MT"/>
              </a:rPr>
              <a:t/>
            </a:r>
            <a:br>
              <a:rPr lang="en-US" sz="4000" b="1" dirty="0">
                <a:solidFill>
                  <a:srgbClr val="99AB21"/>
                </a:solidFill>
                <a:latin typeface="+mn-lt"/>
                <a:cs typeface="Gill Sans MT"/>
              </a:rPr>
            </a:br>
            <a:endParaRPr lang="en-US" sz="3600" b="1" dirty="0">
              <a:solidFill>
                <a:srgbClr val="FF0000"/>
              </a:solidFill>
              <a:latin typeface="+mn-lt"/>
              <a:cs typeface="Gill Sans MT"/>
            </a:endParaRPr>
          </a:p>
        </p:txBody>
      </p:sp>
      <p:pic>
        <p:nvPicPr>
          <p:cNvPr id="5" name="Picture 4"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89"/>
            <a:ext cx="9144000" cy="1669711"/>
          </a:xfrm>
          <a:prstGeom prst="rect">
            <a:avLst/>
          </a:prstGeom>
        </p:spPr>
      </p:pic>
    </p:spTree>
    <p:extLst>
      <p:ext uri="{BB962C8B-B14F-4D97-AF65-F5344CB8AC3E}">
        <p14:creationId xmlns:p14="http://schemas.microsoft.com/office/powerpoint/2010/main" val="35058718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000" y="453600"/>
            <a:ext cx="7956000" cy="8340745"/>
          </a:xfrm>
          <a:prstGeom prst="rect">
            <a:avLst/>
          </a:prstGeom>
          <a:noFill/>
        </p:spPr>
        <p:txBody>
          <a:bodyPr wrap="square" rtlCol="0">
            <a:spAutoFit/>
          </a:bodyPr>
          <a:lstStyle/>
          <a:p>
            <a:r>
              <a:rPr lang="en-GB" sz="4000" b="1" dirty="0" smtClean="0">
                <a:solidFill>
                  <a:schemeClr val="accent3">
                    <a:lumMod val="75000"/>
                  </a:schemeClr>
                </a:solidFill>
              </a:rPr>
              <a:t>EBSA Multi-disciplinary Consultation</a:t>
            </a:r>
          </a:p>
          <a:p>
            <a:endParaRPr lang="en-GB" sz="4000" b="1" dirty="0">
              <a:solidFill>
                <a:schemeClr val="accent3">
                  <a:lumMod val="75000"/>
                </a:schemeClr>
              </a:solidFill>
            </a:endParaRPr>
          </a:p>
          <a:p>
            <a:pPr marL="342900" indent="-342900">
              <a:buFontTx/>
              <a:buChar char="-"/>
            </a:pPr>
            <a:r>
              <a:rPr lang="en-GB" sz="3600" dirty="0" smtClean="0">
                <a:solidFill>
                  <a:schemeClr val="tx2">
                    <a:lumMod val="75000"/>
                  </a:schemeClr>
                </a:solidFill>
              </a:rPr>
              <a:t>Health professionals</a:t>
            </a:r>
          </a:p>
          <a:p>
            <a:pPr marL="342900" indent="-342900">
              <a:buFontTx/>
              <a:buChar char="-"/>
            </a:pPr>
            <a:r>
              <a:rPr lang="en-GB" sz="3600" dirty="0" smtClean="0">
                <a:solidFill>
                  <a:schemeClr val="tx2">
                    <a:lumMod val="75000"/>
                  </a:schemeClr>
                </a:solidFill>
              </a:rPr>
              <a:t>Educational Psychologist</a:t>
            </a:r>
          </a:p>
          <a:p>
            <a:pPr marL="342900" indent="-342900">
              <a:buFontTx/>
              <a:buChar char="-"/>
            </a:pPr>
            <a:r>
              <a:rPr lang="en-GB" sz="3600" dirty="0" smtClean="0">
                <a:solidFill>
                  <a:schemeClr val="tx2">
                    <a:lumMod val="75000"/>
                  </a:schemeClr>
                </a:solidFill>
              </a:rPr>
              <a:t>Early Help</a:t>
            </a:r>
          </a:p>
          <a:p>
            <a:pPr marL="342900" indent="-342900">
              <a:buFontTx/>
              <a:buChar char="-"/>
            </a:pPr>
            <a:r>
              <a:rPr lang="en-GB" sz="3600" dirty="0" smtClean="0">
                <a:solidFill>
                  <a:schemeClr val="tx2">
                    <a:lumMod val="75000"/>
                  </a:schemeClr>
                </a:solidFill>
              </a:rPr>
              <a:t>Third Sector organisations</a:t>
            </a:r>
          </a:p>
          <a:p>
            <a:pPr marL="342900" indent="-342900">
              <a:buFontTx/>
              <a:buChar char="-"/>
            </a:pPr>
            <a:r>
              <a:rPr lang="en-GB" sz="3600" dirty="0" smtClean="0">
                <a:solidFill>
                  <a:schemeClr val="tx2">
                    <a:lumMod val="75000"/>
                  </a:schemeClr>
                </a:solidFill>
              </a:rPr>
              <a:t>Pupil Reintegration Team</a:t>
            </a:r>
          </a:p>
          <a:p>
            <a:pPr marL="342900" indent="-342900">
              <a:buFontTx/>
              <a:buChar char="-"/>
            </a:pPr>
            <a:r>
              <a:rPr lang="en-GB" sz="3600" dirty="0" smtClean="0">
                <a:solidFill>
                  <a:schemeClr val="tx2">
                    <a:lumMod val="75000"/>
                  </a:schemeClr>
                </a:solidFill>
              </a:rPr>
              <a:t>Inclusion and Attendance Team</a:t>
            </a:r>
          </a:p>
          <a:p>
            <a:endParaRPr lang="en-GB" sz="4000" b="1" dirty="0">
              <a:solidFill>
                <a:schemeClr val="accent3">
                  <a:lumMod val="75000"/>
                </a:schemeClr>
              </a:solidFill>
            </a:endParaRPr>
          </a:p>
          <a:p>
            <a:endParaRPr lang="en-GB" sz="4000" b="1" dirty="0">
              <a:solidFill>
                <a:schemeClr val="accent3">
                  <a:lumMod val="75000"/>
                </a:schemeClr>
              </a:solidFill>
            </a:endParaRPr>
          </a:p>
          <a:p>
            <a:endParaRPr lang="en-GB" sz="4000" b="1" dirty="0" smtClean="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spTree>
    <p:extLst>
      <p:ext uri="{BB962C8B-B14F-4D97-AF65-F5344CB8AC3E}">
        <p14:creationId xmlns:p14="http://schemas.microsoft.com/office/powerpoint/2010/main" val="23181410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000" y="453600"/>
            <a:ext cx="7956000" cy="6863417"/>
          </a:xfrm>
          <a:prstGeom prst="rect">
            <a:avLst/>
          </a:prstGeom>
          <a:noFill/>
        </p:spPr>
        <p:txBody>
          <a:bodyPr wrap="square" rtlCol="0">
            <a:spAutoFit/>
          </a:bodyPr>
          <a:lstStyle/>
          <a:p>
            <a:r>
              <a:rPr lang="en-GB" sz="4000" b="1" dirty="0" smtClean="0">
                <a:solidFill>
                  <a:schemeClr val="accent3">
                    <a:lumMod val="75000"/>
                  </a:schemeClr>
                </a:solidFill>
              </a:rPr>
              <a:t>Pilgrim Intervention</a:t>
            </a:r>
          </a:p>
          <a:p>
            <a:endParaRPr lang="en-GB" sz="4000" b="1" dirty="0">
              <a:solidFill>
                <a:schemeClr val="accent3">
                  <a:lumMod val="75000"/>
                </a:schemeClr>
              </a:solidFill>
            </a:endParaRPr>
          </a:p>
          <a:p>
            <a:pPr marL="342900" indent="-342900">
              <a:buFontTx/>
              <a:buChar char="-"/>
            </a:pPr>
            <a:r>
              <a:rPr lang="en-GB" sz="3200" dirty="0" smtClean="0">
                <a:solidFill>
                  <a:schemeClr val="tx2">
                    <a:lumMod val="75000"/>
                  </a:schemeClr>
                </a:solidFill>
              </a:rPr>
              <a:t>Multi-agency plan upon admission</a:t>
            </a:r>
          </a:p>
          <a:p>
            <a:pPr marL="342900" indent="-342900">
              <a:buFontTx/>
              <a:buChar char="-"/>
            </a:pPr>
            <a:r>
              <a:rPr lang="en-GB" sz="3200" dirty="0" smtClean="0">
                <a:solidFill>
                  <a:schemeClr val="tx2">
                    <a:lumMod val="75000"/>
                  </a:schemeClr>
                </a:solidFill>
              </a:rPr>
              <a:t>6 weekly reviews</a:t>
            </a:r>
          </a:p>
          <a:p>
            <a:pPr marL="342900" indent="-342900">
              <a:buFontTx/>
              <a:buChar char="-"/>
            </a:pPr>
            <a:r>
              <a:rPr lang="en-GB" sz="3200" dirty="0" smtClean="0">
                <a:solidFill>
                  <a:schemeClr val="tx2">
                    <a:lumMod val="75000"/>
                  </a:schemeClr>
                </a:solidFill>
              </a:rPr>
              <a:t>18 week decision: </a:t>
            </a:r>
            <a:r>
              <a:rPr lang="en-GB" sz="3200" dirty="0" smtClean="0">
                <a:solidFill>
                  <a:schemeClr val="accent2">
                    <a:lumMod val="75000"/>
                  </a:schemeClr>
                </a:solidFill>
              </a:rPr>
              <a:t>complete </a:t>
            </a:r>
            <a:r>
              <a:rPr lang="en-GB" sz="3200" dirty="0">
                <a:solidFill>
                  <a:schemeClr val="accent2">
                    <a:lumMod val="75000"/>
                  </a:schemeClr>
                </a:solidFill>
              </a:rPr>
              <a:t>transition to home </a:t>
            </a:r>
            <a:r>
              <a:rPr lang="en-GB" sz="3200" dirty="0" smtClean="0">
                <a:solidFill>
                  <a:schemeClr val="accent2">
                    <a:lumMod val="75000"/>
                  </a:schemeClr>
                </a:solidFill>
              </a:rPr>
              <a:t>school</a:t>
            </a:r>
            <a:r>
              <a:rPr lang="en-GB" sz="3200" dirty="0" smtClean="0">
                <a:solidFill>
                  <a:schemeClr val="accent3">
                    <a:lumMod val="75000"/>
                  </a:schemeClr>
                </a:solidFill>
              </a:rPr>
              <a:t> - </a:t>
            </a:r>
            <a:r>
              <a:rPr lang="en-GB" sz="3200" dirty="0" smtClean="0">
                <a:solidFill>
                  <a:srgbClr val="7030A0"/>
                </a:solidFill>
              </a:rPr>
              <a:t>transition to different mainstream school</a:t>
            </a:r>
            <a:r>
              <a:rPr lang="en-GB" sz="3200" dirty="0" smtClean="0">
                <a:solidFill>
                  <a:schemeClr val="accent3">
                    <a:lumMod val="75000"/>
                  </a:schemeClr>
                </a:solidFill>
              </a:rPr>
              <a:t> - </a:t>
            </a:r>
            <a:r>
              <a:rPr lang="en-GB" sz="3200" dirty="0" smtClean="0">
                <a:solidFill>
                  <a:schemeClr val="tx2">
                    <a:lumMod val="75000"/>
                  </a:schemeClr>
                </a:solidFill>
              </a:rPr>
              <a:t>extend</a:t>
            </a:r>
            <a:endParaRPr lang="en-GB" sz="3200" b="1" dirty="0">
              <a:solidFill>
                <a:schemeClr val="tx2">
                  <a:lumMod val="75000"/>
                </a:schemeClr>
              </a:solidFill>
            </a:endParaRPr>
          </a:p>
          <a:p>
            <a:endParaRPr lang="en-GB" sz="4000" b="1" dirty="0">
              <a:solidFill>
                <a:schemeClr val="accent3">
                  <a:lumMod val="75000"/>
                </a:schemeClr>
              </a:solidFill>
            </a:endParaRPr>
          </a:p>
          <a:p>
            <a:endParaRPr lang="en-GB" sz="4000" b="1" dirty="0" smtClean="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spTree>
    <p:extLst>
      <p:ext uri="{BB962C8B-B14F-4D97-AF65-F5344CB8AC3E}">
        <p14:creationId xmlns:p14="http://schemas.microsoft.com/office/powerpoint/2010/main" val="21915457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000" y="453600"/>
            <a:ext cx="7956000" cy="8710077"/>
          </a:xfrm>
          <a:prstGeom prst="rect">
            <a:avLst/>
          </a:prstGeom>
          <a:noFill/>
        </p:spPr>
        <p:txBody>
          <a:bodyPr wrap="square" rtlCol="0">
            <a:spAutoFit/>
          </a:bodyPr>
          <a:lstStyle/>
          <a:p>
            <a:r>
              <a:rPr lang="en-GB" sz="4000" b="1" dirty="0" smtClean="0">
                <a:solidFill>
                  <a:schemeClr val="accent3">
                    <a:lumMod val="75000"/>
                  </a:schemeClr>
                </a:solidFill>
              </a:rPr>
              <a:t>Introducing ATTEND</a:t>
            </a:r>
          </a:p>
          <a:p>
            <a:endParaRPr lang="en-GB" sz="4000" b="1" dirty="0">
              <a:solidFill>
                <a:schemeClr val="tx2">
                  <a:lumMod val="75000"/>
                </a:schemeClr>
              </a:solidFill>
            </a:endParaRPr>
          </a:p>
          <a:p>
            <a:pPr marL="457200" indent="-457200">
              <a:buFontTx/>
              <a:buChar char="-"/>
            </a:pPr>
            <a:r>
              <a:rPr lang="en-GB" sz="2800" dirty="0" smtClean="0">
                <a:solidFill>
                  <a:schemeClr val="tx2">
                    <a:lumMod val="75000"/>
                  </a:schemeClr>
                </a:solidFill>
              </a:rPr>
              <a:t>It should be used as soon as attendance becomes a concern</a:t>
            </a:r>
          </a:p>
          <a:p>
            <a:pPr marL="457200" indent="-457200">
              <a:buFontTx/>
              <a:buChar char="-"/>
            </a:pPr>
            <a:r>
              <a:rPr lang="en-GB" sz="2800" dirty="0" smtClean="0">
                <a:solidFill>
                  <a:schemeClr val="tx2">
                    <a:lumMod val="75000"/>
                  </a:schemeClr>
                </a:solidFill>
              </a:rPr>
              <a:t>It </a:t>
            </a:r>
            <a:r>
              <a:rPr lang="en-GB" sz="2800" dirty="0">
                <a:solidFill>
                  <a:schemeClr val="tx2">
                    <a:lumMod val="75000"/>
                  </a:schemeClr>
                </a:solidFill>
              </a:rPr>
              <a:t>depends upon trusting </a:t>
            </a:r>
            <a:r>
              <a:rPr lang="en-GB" sz="2800" dirty="0" smtClean="0">
                <a:solidFill>
                  <a:schemeClr val="tx2">
                    <a:lumMod val="75000"/>
                  </a:schemeClr>
                </a:solidFill>
              </a:rPr>
              <a:t>relationships</a:t>
            </a:r>
          </a:p>
          <a:p>
            <a:pPr marL="457200" indent="-457200">
              <a:buFontTx/>
              <a:buChar char="-"/>
            </a:pPr>
            <a:r>
              <a:rPr lang="en-GB" sz="2800" dirty="0" smtClean="0">
                <a:solidFill>
                  <a:schemeClr val="tx2">
                    <a:lumMod val="75000"/>
                  </a:schemeClr>
                </a:solidFill>
              </a:rPr>
              <a:t>It may need to be completed outside of school</a:t>
            </a:r>
          </a:p>
          <a:p>
            <a:pPr marL="457200" indent="-457200">
              <a:buFontTx/>
              <a:buChar char="-"/>
            </a:pPr>
            <a:r>
              <a:rPr lang="en-GB" sz="2800" dirty="0" smtClean="0">
                <a:solidFill>
                  <a:schemeClr val="tx2">
                    <a:lumMod val="75000"/>
                  </a:schemeClr>
                </a:solidFill>
              </a:rPr>
              <a:t>As an SEMH assessment, it needs to be SENCO-led</a:t>
            </a:r>
          </a:p>
          <a:p>
            <a:pPr marL="457200" indent="-457200">
              <a:buFontTx/>
              <a:buChar char="-"/>
            </a:pPr>
            <a:r>
              <a:rPr lang="en-GB" sz="2800" dirty="0" smtClean="0">
                <a:solidFill>
                  <a:schemeClr val="tx2">
                    <a:lumMod val="75000"/>
                  </a:schemeClr>
                </a:solidFill>
              </a:rPr>
              <a:t>The subsequent PSP needs to be devised collaboratively &amp; shared with all staff</a:t>
            </a:r>
          </a:p>
          <a:p>
            <a:pPr marL="457200" indent="-457200">
              <a:buFontTx/>
              <a:buChar char="-"/>
            </a:pPr>
            <a:r>
              <a:rPr lang="en-GB" sz="2800" dirty="0" smtClean="0">
                <a:solidFill>
                  <a:schemeClr val="tx2">
                    <a:lumMod val="75000"/>
                  </a:schemeClr>
                </a:solidFill>
              </a:rPr>
              <a:t>The goals/targets should be pupil-led</a:t>
            </a:r>
          </a:p>
          <a:p>
            <a:pPr marL="457200" indent="-457200">
              <a:buFontTx/>
              <a:buChar char="-"/>
            </a:pPr>
            <a:endParaRPr lang="en-GB" sz="2800" dirty="0">
              <a:solidFill>
                <a:schemeClr val="accent3">
                  <a:lumMod val="75000"/>
                </a:schemeClr>
              </a:solidFill>
            </a:endParaRPr>
          </a:p>
          <a:p>
            <a:pPr marL="457200" indent="-457200">
              <a:buFontTx/>
              <a:buChar char="-"/>
            </a:pPr>
            <a:endParaRPr lang="en-GB" sz="2800" dirty="0">
              <a:solidFill>
                <a:schemeClr val="accent3">
                  <a:lumMod val="75000"/>
                </a:schemeClr>
              </a:solidFill>
            </a:endParaRPr>
          </a:p>
          <a:p>
            <a:endParaRPr lang="en-GB" sz="4000" b="1" dirty="0">
              <a:solidFill>
                <a:schemeClr val="accent3">
                  <a:lumMod val="75000"/>
                </a:schemeClr>
              </a:solidFill>
            </a:endParaRPr>
          </a:p>
          <a:p>
            <a:endParaRPr lang="en-GB" sz="4000" b="1" dirty="0" smtClean="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spTree>
    <p:extLst>
      <p:ext uri="{BB962C8B-B14F-4D97-AF65-F5344CB8AC3E}">
        <p14:creationId xmlns:p14="http://schemas.microsoft.com/office/powerpoint/2010/main" val="23356522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000" y="453600"/>
            <a:ext cx="7956000" cy="8710077"/>
          </a:xfrm>
          <a:prstGeom prst="rect">
            <a:avLst/>
          </a:prstGeom>
          <a:noFill/>
        </p:spPr>
        <p:txBody>
          <a:bodyPr wrap="square" rtlCol="0">
            <a:spAutoFit/>
          </a:bodyPr>
          <a:lstStyle/>
          <a:p>
            <a:r>
              <a:rPr lang="en-GB" sz="4000" b="1" dirty="0" smtClean="0">
                <a:solidFill>
                  <a:schemeClr val="accent3">
                    <a:lumMod val="75000"/>
                  </a:schemeClr>
                </a:solidFill>
              </a:rPr>
              <a:t>Breakout rooms</a:t>
            </a:r>
          </a:p>
          <a:p>
            <a:endParaRPr lang="en-GB" sz="4000" b="1" dirty="0" smtClean="0">
              <a:solidFill>
                <a:schemeClr val="tx2">
                  <a:lumMod val="75000"/>
                </a:schemeClr>
              </a:solidFill>
            </a:endParaRPr>
          </a:p>
          <a:p>
            <a:pPr marL="514350" indent="-514350">
              <a:buAutoNum type="alphaLcParenR"/>
            </a:pPr>
            <a:r>
              <a:rPr lang="en-GB" sz="2800" dirty="0" smtClean="0">
                <a:solidFill>
                  <a:schemeClr val="tx2">
                    <a:lumMod val="75000"/>
                  </a:schemeClr>
                </a:solidFill>
              </a:rPr>
              <a:t>Review the pupil form (p13 – 17)</a:t>
            </a:r>
          </a:p>
          <a:p>
            <a:pPr marL="514350" indent="-514350">
              <a:buAutoNum type="alphaLcParenR"/>
            </a:pPr>
            <a:r>
              <a:rPr lang="en-GB" sz="2800" dirty="0" smtClean="0">
                <a:solidFill>
                  <a:schemeClr val="tx2">
                    <a:lumMod val="75000"/>
                  </a:schemeClr>
                </a:solidFill>
              </a:rPr>
              <a:t>Identify from the Professionals Form (p21 – 24) up to three priority factors (e.g. SE1 </a:t>
            </a:r>
            <a:r>
              <a:rPr lang="en-GB" sz="2800" i="1" dirty="0" smtClean="0">
                <a:solidFill>
                  <a:schemeClr val="tx2">
                    <a:lumMod val="75000"/>
                  </a:schemeClr>
                </a:solidFill>
              </a:rPr>
              <a:t>– intolerance of certain sensory input</a:t>
            </a:r>
            <a:r>
              <a:rPr lang="en-GB" sz="2800" dirty="0" smtClean="0">
                <a:solidFill>
                  <a:schemeClr val="tx2">
                    <a:lumMod val="75000"/>
                  </a:schemeClr>
                </a:solidFill>
              </a:rPr>
              <a:t>)</a:t>
            </a:r>
          </a:p>
          <a:p>
            <a:pPr marL="514350" indent="-514350">
              <a:buAutoNum type="alphaLcParenR"/>
            </a:pPr>
            <a:r>
              <a:rPr lang="en-GB" sz="2800" dirty="0" smtClean="0">
                <a:solidFill>
                  <a:schemeClr val="tx2">
                    <a:lumMod val="75000"/>
                  </a:schemeClr>
                </a:solidFill>
              </a:rPr>
              <a:t>For each factor, suggest at least one Support Strategy</a:t>
            </a:r>
          </a:p>
          <a:p>
            <a:pPr marL="514350" indent="-514350">
              <a:buAutoNum type="alphaLcParenR"/>
            </a:pPr>
            <a:r>
              <a:rPr lang="en-GB" sz="2800" dirty="0" smtClean="0">
                <a:solidFill>
                  <a:schemeClr val="tx2">
                    <a:lumMod val="75000"/>
                  </a:schemeClr>
                </a:solidFill>
              </a:rPr>
              <a:t>Ensure spokesperson is ready to share Support Strategies with the group!</a:t>
            </a:r>
          </a:p>
          <a:p>
            <a:pPr marL="457200" indent="-457200">
              <a:buFontTx/>
              <a:buChar char="-"/>
            </a:pPr>
            <a:endParaRPr lang="en-GB" sz="2800" dirty="0">
              <a:solidFill>
                <a:schemeClr val="accent3">
                  <a:lumMod val="75000"/>
                </a:schemeClr>
              </a:solidFill>
            </a:endParaRPr>
          </a:p>
          <a:p>
            <a:pPr marL="457200" indent="-457200">
              <a:buFontTx/>
              <a:buChar char="-"/>
            </a:pPr>
            <a:endParaRPr lang="en-GB" sz="2800" dirty="0">
              <a:solidFill>
                <a:schemeClr val="accent3">
                  <a:lumMod val="75000"/>
                </a:schemeClr>
              </a:solidFill>
            </a:endParaRPr>
          </a:p>
          <a:p>
            <a:endParaRPr lang="en-GB" sz="4000" b="1" dirty="0">
              <a:solidFill>
                <a:schemeClr val="accent3">
                  <a:lumMod val="75000"/>
                </a:schemeClr>
              </a:solidFill>
            </a:endParaRPr>
          </a:p>
          <a:p>
            <a:endParaRPr lang="en-GB" sz="4000" b="1" dirty="0" smtClean="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spTree>
    <p:extLst>
      <p:ext uri="{BB962C8B-B14F-4D97-AF65-F5344CB8AC3E}">
        <p14:creationId xmlns:p14="http://schemas.microsoft.com/office/powerpoint/2010/main" val="13221707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000" y="453600"/>
            <a:ext cx="7956000" cy="7848302"/>
          </a:xfrm>
          <a:prstGeom prst="rect">
            <a:avLst/>
          </a:prstGeom>
          <a:noFill/>
        </p:spPr>
        <p:txBody>
          <a:bodyPr wrap="square" rtlCol="0">
            <a:spAutoFit/>
          </a:bodyPr>
          <a:lstStyle/>
          <a:p>
            <a:r>
              <a:rPr lang="en-GB" sz="4000" b="1" dirty="0" smtClean="0">
                <a:solidFill>
                  <a:schemeClr val="accent3">
                    <a:lumMod val="75000"/>
                  </a:schemeClr>
                </a:solidFill>
              </a:rPr>
              <a:t>Next steps – pilot phase</a:t>
            </a:r>
          </a:p>
          <a:p>
            <a:endParaRPr lang="en-GB" sz="4000" b="1" dirty="0" smtClean="0">
              <a:solidFill>
                <a:schemeClr val="accent3">
                  <a:lumMod val="75000"/>
                </a:schemeClr>
              </a:solidFill>
            </a:endParaRPr>
          </a:p>
          <a:p>
            <a:pPr marL="514350" indent="-514350">
              <a:buAutoNum type="arabicPeriod"/>
            </a:pPr>
            <a:r>
              <a:rPr lang="en-GB" sz="2800" dirty="0" smtClean="0">
                <a:solidFill>
                  <a:schemeClr val="tx2">
                    <a:lumMod val="75000"/>
                  </a:schemeClr>
                </a:solidFill>
              </a:rPr>
              <a:t>Publication of materials - EBSA Ladder, PSP, ATTEND (September)</a:t>
            </a:r>
          </a:p>
          <a:p>
            <a:pPr marL="514350" indent="-514350">
              <a:buAutoNum type="arabicPeriod"/>
            </a:pPr>
            <a:r>
              <a:rPr lang="en-GB" sz="2800" dirty="0" smtClean="0">
                <a:solidFill>
                  <a:schemeClr val="tx2">
                    <a:lumMod val="75000"/>
                  </a:schemeClr>
                </a:solidFill>
              </a:rPr>
              <a:t>Training for all schools (September</a:t>
            </a:r>
            <a:r>
              <a:rPr lang="en-GB" sz="2800" dirty="0">
                <a:solidFill>
                  <a:schemeClr val="tx2">
                    <a:lumMod val="75000"/>
                  </a:schemeClr>
                </a:solidFill>
              </a:rPr>
              <a:t>)</a:t>
            </a:r>
            <a:endParaRPr lang="en-GB" sz="2800" dirty="0" smtClean="0">
              <a:solidFill>
                <a:schemeClr val="tx2">
                  <a:lumMod val="75000"/>
                </a:schemeClr>
              </a:solidFill>
            </a:endParaRPr>
          </a:p>
          <a:p>
            <a:pPr marL="514350" indent="-514350">
              <a:buAutoNum type="arabicPeriod"/>
            </a:pPr>
            <a:r>
              <a:rPr lang="en-GB" sz="2800" dirty="0" smtClean="0">
                <a:solidFill>
                  <a:schemeClr val="tx2">
                    <a:lumMod val="75000"/>
                  </a:schemeClr>
                </a:solidFill>
              </a:rPr>
              <a:t>EBSA Consultations (October 2021)</a:t>
            </a:r>
          </a:p>
          <a:p>
            <a:pPr marL="514350" indent="-514350">
              <a:buAutoNum type="arabicPeriod"/>
            </a:pPr>
            <a:r>
              <a:rPr lang="en-GB" sz="2800" dirty="0" smtClean="0">
                <a:solidFill>
                  <a:schemeClr val="tx2">
                    <a:lumMod val="75000"/>
                  </a:schemeClr>
                </a:solidFill>
              </a:rPr>
              <a:t>Pilot review and publication of Medical Needs Policy (February 22)</a:t>
            </a:r>
          </a:p>
          <a:p>
            <a:pPr marL="514350" indent="-514350">
              <a:buAutoNum type="arabicPeriod"/>
            </a:pPr>
            <a:endParaRPr lang="en-GB" sz="2800" dirty="0">
              <a:solidFill>
                <a:schemeClr val="accent3">
                  <a:lumMod val="75000"/>
                </a:schemeClr>
              </a:solidFill>
            </a:endParaRPr>
          </a:p>
          <a:p>
            <a:pPr marL="457200" indent="-457200">
              <a:buFontTx/>
              <a:buChar char="-"/>
            </a:pPr>
            <a:endParaRPr lang="en-GB" sz="2800" dirty="0">
              <a:solidFill>
                <a:schemeClr val="accent3">
                  <a:lumMod val="75000"/>
                </a:schemeClr>
              </a:solidFill>
            </a:endParaRPr>
          </a:p>
          <a:p>
            <a:endParaRPr lang="en-GB" sz="4000" b="1" dirty="0">
              <a:solidFill>
                <a:schemeClr val="accent3">
                  <a:lumMod val="75000"/>
                </a:schemeClr>
              </a:solidFill>
            </a:endParaRPr>
          </a:p>
          <a:p>
            <a:endParaRPr lang="en-GB" sz="4000" b="1" dirty="0" smtClean="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spTree>
    <p:extLst>
      <p:ext uri="{BB962C8B-B14F-4D97-AF65-F5344CB8AC3E}">
        <p14:creationId xmlns:p14="http://schemas.microsoft.com/office/powerpoint/2010/main" val="1069875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2800" y="676800"/>
            <a:ext cx="7956000" cy="707886"/>
          </a:xfrm>
          <a:prstGeom prst="rect">
            <a:avLst/>
          </a:prstGeom>
          <a:noFill/>
        </p:spPr>
        <p:txBody>
          <a:bodyPr wrap="square" rtlCol="0">
            <a:spAutoFit/>
          </a:bodyPr>
          <a:lstStyle/>
          <a:p>
            <a:r>
              <a:rPr lang="en-GB" sz="4000" b="1" dirty="0" smtClean="0">
                <a:solidFill>
                  <a:schemeClr val="accent3">
                    <a:lumMod val="75000"/>
                  </a:schemeClr>
                </a:solidFill>
              </a:rPr>
              <a:t>The Legal Position</a:t>
            </a:r>
            <a:endParaRPr lang="en-GB" sz="4000" b="1" dirty="0">
              <a:solidFill>
                <a:schemeClr val="accent3">
                  <a:lumMod val="75000"/>
                </a:schemeClr>
              </a:solidFill>
            </a:endParaRPr>
          </a:p>
        </p:txBody>
      </p:sp>
      <p:sp>
        <p:nvSpPr>
          <p:cNvPr id="3" name="Rectangle 2"/>
          <p:cNvSpPr/>
          <p:nvPr/>
        </p:nvSpPr>
        <p:spPr>
          <a:xfrm>
            <a:off x="907200" y="1555202"/>
            <a:ext cx="7963200" cy="4524315"/>
          </a:xfrm>
          <a:prstGeom prst="rect">
            <a:avLst/>
          </a:prstGeom>
        </p:spPr>
        <p:txBody>
          <a:bodyPr wrap="square">
            <a:spAutoFit/>
          </a:bodyPr>
          <a:lstStyle/>
          <a:p>
            <a:r>
              <a:rPr lang="en-GB" b="1" i="1" dirty="0"/>
              <a:t>Section 19 of the Education Act 1996 </a:t>
            </a:r>
            <a:endParaRPr lang="en-GB" b="1" dirty="0"/>
          </a:p>
          <a:p>
            <a:r>
              <a:rPr lang="en-GB" dirty="0"/>
              <a:t>Imposes a duty on local authorities to make arrangements to provide "suitable education at school, or otherwise than at school, for those children of compulsory school age who, by reason of illness, exclusion from school or otherwise, may not for any period receive suitable education unless such arrangements are made for them". </a:t>
            </a:r>
            <a:endParaRPr lang="en-GB" dirty="0" smtClean="0"/>
          </a:p>
          <a:p>
            <a:endParaRPr lang="en-GB" dirty="0"/>
          </a:p>
          <a:p>
            <a:r>
              <a:rPr lang="en-GB" b="1" i="1" dirty="0"/>
              <a:t>Section 100 of the Children and Families Act 2014 </a:t>
            </a:r>
            <a:endParaRPr lang="en-GB" b="1" dirty="0"/>
          </a:p>
          <a:p>
            <a:r>
              <a:rPr lang="en-GB" dirty="0"/>
              <a:t>Places a duty on maintained schools and academies to make arrangements to support pupils with medical conditions.  Schools should utilise all resources at their disposal including the pupil premium (where available) to maintain that pupil in school by the development of a bespoke learning package including use of virtual learning platforms and mixed learning opportunities.'     </a:t>
            </a:r>
          </a:p>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spTree>
    <p:extLst>
      <p:ext uri="{BB962C8B-B14F-4D97-AF65-F5344CB8AC3E}">
        <p14:creationId xmlns:p14="http://schemas.microsoft.com/office/powerpoint/2010/main" val="4255860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0000" y="676800"/>
            <a:ext cx="7956000" cy="707886"/>
          </a:xfrm>
          <a:prstGeom prst="rect">
            <a:avLst/>
          </a:prstGeom>
          <a:noFill/>
        </p:spPr>
        <p:txBody>
          <a:bodyPr wrap="square" rtlCol="0">
            <a:spAutoFit/>
          </a:bodyPr>
          <a:lstStyle/>
          <a:p>
            <a:r>
              <a:rPr lang="en-GB" sz="4000" b="1" dirty="0" smtClean="0">
                <a:solidFill>
                  <a:schemeClr val="accent3">
                    <a:lumMod val="75000"/>
                  </a:schemeClr>
                </a:solidFill>
              </a:rPr>
              <a:t>Statutory Guidance</a:t>
            </a:r>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sp>
        <p:nvSpPr>
          <p:cNvPr id="4" name="Rectangle 3"/>
          <p:cNvSpPr/>
          <p:nvPr/>
        </p:nvSpPr>
        <p:spPr>
          <a:xfrm>
            <a:off x="4798800" y="738355"/>
            <a:ext cx="4572000" cy="646331"/>
          </a:xfrm>
          <a:prstGeom prst="rect">
            <a:avLst/>
          </a:prstGeom>
        </p:spPr>
        <p:txBody>
          <a:bodyPr>
            <a:spAutoFit/>
          </a:bodyPr>
          <a:lstStyle/>
          <a:p>
            <a:r>
              <a:rPr lang="en-US" dirty="0">
                <a:hlinkClick r:id="rId4"/>
              </a:rPr>
              <a:t>Supporting pupils at school with medical conditions (publishing.service.gov.uk)</a:t>
            </a:r>
            <a:endParaRPr lang="en-GB" dirty="0"/>
          </a:p>
        </p:txBody>
      </p:sp>
      <p:sp>
        <p:nvSpPr>
          <p:cNvPr id="7" name="TextBox 6"/>
          <p:cNvSpPr txBox="1"/>
          <p:nvPr/>
        </p:nvSpPr>
        <p:spPr>
          <a:xfrm>
            <a:off x="849600" y="1713600"/>
            <a:ext cx="7437600" cy="3970318"/>
          </a:xfrm>
          <a:prstGeom prst="rect">
            <a:avLst/>
          </a:prstGeom>
          <a:noFill/>
        </p:spPr>
        <p:txBody>
          <a:bodyPr wrap="square" rtlCol="0">
            <a:spAutoFit/>
          </a:bodyPr>
          <a:lstStyle/>
          <a:p>
            <a:r>
              <a:rPr lang="en-GB" dirty="0" smtClean="0"/>
              <a:t>Parents of children with medical conditions are often concerned that their child’s health will deteriorate when they are at school. This is because pupils with long-term  and complex medical conditions may need </a:t>
            </a:r>
            <a:r>
              <a:rPr lang="en-GB" dirty="0" err="1" smtClean="0"/>
              <a:t>ongoing</a:t>
            </a:r>
            <a:r>
              <a:rPr lang="en-GB" dirty="0" smtClean="0"/>
              <a:t> support, medicines or care while at school to help them manage their condition and keep them well. It is therefore important that parents feel confident  that schools will provide effective support for their child’s medical health conditions and keep them safe.</a:t>
            </a:r>
          </a:p>
          <a:p>
            <a:endParaRPr lang="en-GB" dirty="0"/>
          </a:p>
          <a:p>
            <a:r>
              <a:rPr lang="en-GB" dirty="0" smtClean="0"/>
              <a:t>It is crucial that schools receive and fully consider advice from healthcare professionals and listen to and value the views of parents and pupils.</a:t>
            </a:r>
          </a:p>
          <a:p>
            <a:endParaRPr lang="en-GB" dirty="0"/>
          </a:p>
          <a:p>
            <a:r>
              <a:rPr lang="en-GB" dirty="0" smtClean="0"/>
              <a:t>In some cases, this will require flexibility and involve, for example, programmes of study that rely on part-time attendance in combination with AP</a:t>
            </a:r>
          </a:p>
        </p:txBody>
      </p:sp>
    </p:spTree>
    <p:extLst>
      <p:ext uri="{BB962C8B-B14F-4D97-AF65-F5344CB8AC3E}">
        <p14:creationId xmlns:p14="http://schemas.microsoft.com/office/powerpoint/2010/main" val="58224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0000" y="676800"/>
            <a:ext cx="7956000" cy="707886"/>
          </a:xfrm>
          <a:prstGeom prst="rect">
            <a:avLst/>
          </a:prstGeom>
          <a:noFill/>
        </p:spPr>
        <p:txBody>
          <a:bodyPr wrap="square" rtlCol="0">
            <a:spAutoFit/>
          </a:bodyPr>
          <a:lstStyle/>
          <a:p>
            <a:r>
              <a:rPr lang="en-GB" sz="4000" b="1" dirty="0" smtClean="0">
                <a:solidFill>
                  <a:schemeClr val="accent3">
                    <a:lumMod val="75000"/>
                  </a:schemeClr>
                </a:solidFill>
              </a:rPr>
              <a:t>Statutory Guidance</a:t>
            </a:r>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sp>
        <p:nvSpPr>
          <p:cNvPr id="4" name="Rectangle 3"/>
          <p:cNvSpPr/>
          <p:nvPr/>
        </p:nvSpPr>
        <p:spPr>
          <a:xfrm>
            <a:off x="4798800" y="738355"/>
            <a:ext cx="4572000" cy="646331"/>
          </a:xfrm>
          <a:prstGeom prst="rect">
            <a:avLst/>
          </a:prstGeom>
        </p:spPr>
        <p:txBody>
          <a:bodyPr>
            <a:spAutoFit/>
          </a:bodyPr>
          <a:lstStyle/>
          <a:p>
            <a:r>
              <a:rPr lang="en-US" dirty="0">
                <a:hlinkClick r:id="rId4"/>
              </a:rPr>
              <a:t>Supporting pupils at school with medical conditions (publishing.service.gov.uk)</a:t>
            </a:r>
            <a:endParaRPr lang="en-GB" dirty="0"/>
          </a:p>
        </p:txBody>
      </p:sp>
      <p:sp>
        <p:nvSpPr>
          <p:cNvPr id="7" name="TextBox 6"/>
          <p:cNvSpPr txBox="1"/>
          <p:nvPr/>
        </p:nvSpPr>
        <p:spPr>
          <a:xfrm>
            <a:off x="849600" y="1713600"/>
            <a:ext cx="7437600" cy="2031325"/>
          </a:xfrm>
          <a:prstGeom prst="rect">
            <a:avLst/>
          </a:prstGeom>
          <a:noFill/>
        </p:spPr>
        <p:txBody>
          <a:bodyPr wrap="square" rtlCol="0">
            <a:spAutoFit/>
          </a:bodyPr>
          <a:lstStyle/>
          <a:p>
            <a:r>
              <a:rPr lang="en-GB" dirty="0" smtClean="0"/>
              <a:t>Schools do not have to wait for a formal diagnosis before providing support to pupils.</a:t>
            </a:r>
          </a:p>
          <a:p>
            <a:endParaRPr lang="en-GB" dirty="0"/>
          </a:p>
          <a:p>
            <a:r>
              <a:rPr lang="en-GB" dirty="0" smtClean="0"/>
              <a:t>In cases where a pupil’s medical condition is unclear, or where there is a difference of opinion, judgements will need to be made about support to provide based on the available evidence. This would normally involve some form of medical evidence and consultation with parents.</a:t>
            </a:r>
          </a:p>
        </p:txBody>
      </p:sp>
    </p:spTree>
    <p:extLst>
      <p:ext uri="{BB962C8B-B14F-4D97-AF65-F5344CB8AC3E}">
        <p14:creationId xmlns:p14="http://schemas.microsoft.com/office/powerpoint/2010/main" val="9618548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0000" y="676800"/>
            <a:ext cx="7956000" cy="707886"/>
          </a:xfrm>
          <a:prstGeom prst="rect">
            <a:avLst/>
          </a:prstGeom>
          <a:noFill/>
        </p:spPr>
        <p:txBody>
          <a:bodyPr wrap="square" rtlCol="0">
            <a:spAutoFit/>
          </a:bodyPr>
          <a:lstStyle/>
          <a:p>
            <a:r>
              <a:rPr lang="en-GB" sz="4000" b="1" dirty="0" smtClean="0">
                <a:solidFill>
                  <a:schemeClr val="accent3">
                    <a:lumMod val="75000"/>
                  </a:schemeClr>
                </a:solidFill>
              </a:rPr>
              <a:t>Statutory Guidance</a:t>
            </a:r>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sp>
        <p:nvSpPr>
          <p:cNvPr id="4" name="Rectangle 3"/>
          <p:cNvSpPr/>
          <p:nvPr/>
        </p:nvSpPr>
        <p:spPr>
          <a:xfrm>
            <a:off x="4798800" y="738355"/>
            <a:ext cx="4572000" cy="646331"/>
          </a:xfrm>
          <a:prstGeom prst="rect">
            <a:avLst/>
          </a:prstGeom>
        </p:spPr>
        <p:txBody>
          <a:bodyPr>
            <a:spAutoFit/>
          </a:bodyPr>
          <a:lstStyle/>
          <a:p>
            <a:r>
              <a:rPr lang="en-US" dirty="0">
                <a:hlinkClick r:id="rId4"/>
              </a:rPr>
              <a:t>Supporting pupils at school with medical conditions (publishing.service.gov.uk)</a:t>
            </a:r>
            <a:endParaRPr lang="en-GB" dirty="0"/>
          </a:p>
        </p:txBody>
      </p:sp>
      <p:sp>
        <p:nvSpPr>
          <p:cNvPr id="7" name="TextBox 6"/>
          <p:cNvSpPr txBox="1"/>
          <p:nvPr/>
        </p:nvSpPr>
        <p:spPr>
          <a:xfrm>
            <a:off x="849600" y="1713600"/>
            <a:ext cx="7437600" cy="3693319"/>
          </a:xfrm>
          <a:prstGeom prst="rect">
            <a:avLst/>
          </a:prstGeom>
          <a:noFill/>
        </p:spPr>
        <p:txBody>
          <a:bodyPr wrap="square" rtlCol="0">
            <a:spAutoFit/>
          </a:bodyPr>
          <a:lstStyle/>
          <a:p>
            <a:r>
              <a:rPr lang="en-GB" dirty="0" smtClean="0"/>
              <a:t>An essential requirement for any policy will be to identify collaborative working arrangements between all those involved, showing how they will work in partnership to ensure that the needs of pupils with medical condition are met effectively:</a:t>
            </a:r>
          </a:p>
          <a:p>
            <a:endParaRPr lang="en-GB" dirty="0"/>
          </a:p>
          <a:p>
            <a:pPr marL="285750" indent="-285750">
              <a:buFontTx/>
              <a:buChar char="-"/>
            </a:pPr>
            <a:r>
              <a:rPr lang="en-GB" dirty="0" err="1" smtClean="0"/>
              <a:t>Headteachers</a:t>
            </a:r>
            <a:endParaRPr lang="en-GB" dirty="0" smtClean="0"/>
          </a:p>
          <a:p>
            <a:pPr marL="285750" indent="-285750">
              <a:buFontTx/>
              <a:buChar char="-"/>
            </a:pPr>
            <a:r>
              <a:rPr lang="en-GB" dirty="0" smtClean="0"/>
              <a:t>Governing bodies</a:t>
            </a:r>
          </a:p>
          <a:p>
            <a:pPr marL="285750" indent="-285750">
              <a:buFontTx/>
              <a:buChar char="-"/>
            </a:pPr>
            <a:r>
              <a:rPr lang="en-GB" dirty="0" smtClean="0"/>
              <a:t>Parents</a:t>
            </a:r>
          </a:p>
          <a:p>
            <a:pPr marL="285750" indent="-285750">
              <a:buFontTx/>
              <a:buChar char="-"/>
            </a:pPr>
            <a:r>
              <a:rPr lang="en-GB" dirty="0" smtClean="0"/>
              <a:t>Pupils</a:t>
            </a:r>
          </a:p>
          <a:p>
            <a:pPr marL="285750" indent="-285750">
              <a:buFontTx/>
              <a:buChar char="-"/>
            </a:pPr>
            <a:r>
              <a:rPr lang="en-GB" dirty="0" smtClean="0"/>
              <a:t>School staff</a:t>
            </a:r>
          </a:p>
          <a:p>
            <a:pPr marL="285750" indent="-285750">
              <a:buFontTx/>
              <a:buChar char="-"/>
            </a:pPr>
            <a:r>
              <a:rPr lang="en-GB" dirty="0" smtClean="0"/>
              <a:t>School nurses</a:t>
            </a:r>
          </a:p>
          <a:p>
            <a:pPr marL="285750" indent="-285750">
              <a:buFontTx/>
              <a:buChar char="-"/>
            </a:pPr>
            <a:r>
              <a:rPr lang="en-GB" dirty="0" smtClean="0"/>
              <a:t>Other healthcare professionals </a:t>
            </a:r>
          </a:p>
          <a:p>
            <a:pPr marL="285750" indent="-285750">
              <a:buFontTx/>
              <a:buChar char="-"/>
            </a:pPr>
            <a:r>
              <a:rPr lang="en-GB" dirty="0" smtClean="0"/>
              <a:t>The LA</a:t>
            </a:r>
          </a:p>
        </p:txBody>
      </p:sp>
    </p:spTree>
    <p:extLst>
      <p:ext uri="{BB962C8B-B14F-4D97-AF65-F5344CB8AC3E}">
        <p14:creationId xmlns:p14="http://schemas.microsoft.com/office/powerpoint/2010/main" val="563546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000" y="453600"/>
            <a:ext cx="7956000" cy="3170099"/>
          </a:xfrm>
          <a:prstGeom prst="rect">
            <a:avLst/>
          </a:prstGeom>
          <a:noFill/>
        </p:spPr>
        <p:txBody>
          <a:bodyPr wrap="square" rtlCol="0">
            <a:spAutoFit/>
          </a:bodyPr>
          <a:lstStyle/>
          <a:p>
            <a:r>
              <a:rPr lang="en-GB" sz="4000" b="1" dirty="0" smtClean="0">
                <a:solidFill>
                  <a:schemeClr val="accent3">
                    <a:lumMod val="75000"/>
                  </a:schemeClr>
                </a:solidFill>
              </a:rPr>
              <a:t>LCC’s Emotionally Based School Avoidance (EBSA) Ladder</a:t>
            </a:r>
          </a:p>
          <a:p>
            <a:endParaRPr lang="en-GB" sz="4000" b="1" dirty="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pic>
        <p:nvPicPr>
          <p:cNvPr id="1025"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4975" y="2228286"/>
            <a:ext cx="5734050" cy="2790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18403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000" y="453600"/>
            <a:ext cx="7956000" cy="3785652"/>
          </a:xfrm>
          <a:prstGeom prst="rect">
            <a:avLst/>
          </a:prstGeom>
          <a:noFill/>
        </p:spPr>
        <p:txBody>
          <a:bodyPr wrap="square" rtlCol="0">
            <a:spAutoFit/>
          </a:bodyPr>
          <a:lstStyle/>
          <a:p>
            <a:r>
              <a:rPr lang="en-GB" sz="4000" b="1" dirty="0" smtClean="0">
                <a:solidFill>
                  <a:schemeClr val="accent3">
                    <a:lumMod val="75000"/>
                  </a:schemeClr>
                </a:solidFill>
              </a:rPr>
              <a:t>Step One and Step Two</a:t>
            </a:r>
          </a:p>
          <a:p>
            <a:endParaRPr lang="en-GB" sz="4000" b="1" dirty="0">
              <a:solidFill>
                <a:schemeClr val="accent3">
                  <a:lumMod val="75000"/>
                </a:schemeClr>
              </a:solidFill>
            </a:endParaRPr>
          </a:p>
          <a:p>
            <a:endParaRPr lang="en-GB" sz="4000" b="1" dirty="0" smtClean="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pic>
        <p:nvPicPr>
          <p:cNvPr id="205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5403" y="1242052"/>
            <a:ext cx="3074580" cy="43625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3256" y="1242052"/>
            <a:ext cx="3064092" cy="4320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85138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000" y="453600"/>
            <a:ext cx="7956000" cy="6555641"/>
          </a:xfrm>
          <a:prstGeom prst="rect">
            <a:avLst/>
          </a:prstGeom>
          <a:noFill/>
        </p:spPr>
        <p:txBody>
          <a:bodyPr wrap="square" rtlCol="0">
            <a:spAutoFit/>
          </a:bodyPr>
          <a:lstStyle/>
          <a:p>
            <a:r>
              <a:rPr lang="en-GB" sz="4000" b="1" dirty="0" smtClean="0">
                <a:solidFill>
                  <a:schemeClr val="accent3">
                    <a:lumMod val="75000"/>
                  </a:schemeClr>
                </a:solidFill>
              </a:rPr>
              <a:t>Step Three and Four</a:t>
            </a:r>
          </a:p>
          <a:p>
            <a:endParaRPr lang="en-GB" sz="4000" b="1" dirty="0">
              <a:solidFill>
                <a:schemeClr val="accent3">
                  <a:lumMod val="75000"/>
                </a:schemeClr>
              </a:solidFill>
            </a:endParaRPr>
          </a:p>
          <a:p>
            <a:r>
              <a:rPr lang="en-GB" sz="2800" dirty="0" smtClean="0">
                <a:solidFill>
                  <a:schemeClr val="tx2">
                    <a:lumMod val="75000"/>
                  </a:schemeClr>
                </a:solidFill>
              </a:rPr>
              <a:t> - HML or MHST support for review &amp; next cycle of graduated approach (3)</a:t>
            </a:r>
          </a:p>
          <a:p>
            <a:endParaRPr lang="en-GB" sz="2800" dirty="0">
              <a:solidFill>
                <a:schemeClr val="tx2">
                  <a:lumMod val="75000"/>
                </a:schemeClr>
              </a:solidFill>
            </a:endParaRPr>
          </a:p>
          <a:p>
            <a:r>
              <a:rPr lang="en-GB" sz="2800" dirty="0" smtClean="0">
                <a:solidFill>
                  <a:schemeClr val="tx2">
                    <a:lumMod val="75000"/>
                  </a:schemeClr>
                </a:solidFill>
              </a:rPr>
              <a:t> - Escalation to virtual EBSA consultation to secure additional resource, via Ask SALL triage (4)</a:t>
            </a:r>
          </a:p>
          <a:p>
            <a:endParaRPr lang="en-GB" sz="4000" b="1" dirty="0">
              <a:solidFill>
                <a:schemeClr val="accent3">
                  <a:lumMod val="75000"/>
                </a:schemeClr>
              </a:solidFill>
            </a:endParaRPr>
          </a:p>
          <a:p>
            <a:endParaRPr lang="en-GB" sz="4000" b="1" dirty="0" smtClean="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spTree>
    <p:extLst>
      <p:ext uri="{BB962C8B-B14F-4D97-AF65-F5344CB8AC3E}">
        <p14:creationId xmlns:p14="http://schemas.microsoft.com/office/powerpoint/2010/main" val="11766809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000" y="453600"/>
            <a:ext cx="7956000" cy="7848302"/>
          </a:xfrm>
          <a:prstGeom prst="rect">
            <a:avLst/>
          </a:prstGeom>
          <a:noFill/>
        </p:spPr>
        <p:txBody>
          <a:bodyPr wrap="square" rtlCol="0">
            <a:spAutoFit/>
          </a:bodyPr>
          <a:lstStyle/>
          <a:p>
            <a:r>
              <a:rPr lang="en-GB" sz="4000" b="1" dirty="0" smtClean="0">
                <a:solidFill>
                  <a:schemeClr val="accent3">
                    <a:lumMod val="75000"/>
                  </a:schemeClr>
                </a:solidFill>
              </a:rPr>
              <a:t>Step Five</a:t>
            </a:r>
          </a:p>
          <a:p>
            <a:endParaRPr lang="en-GB" sz="4000" b="1" dirty="0">
              <a:solidFill>
                <a:schemeClr val="tx2">
                  <a:lumMod val="75000"/>
                </a:schemeClr>
              </a:solidFill>
            </a:endParaRPr>
          </a:p>
          <a:p>
            <a:r>
              <a:rPr lang="en-GB" sz="2800" b="1" dirty="0" smtClean="0">
                <a:solidFill>
                  <a:schemeClr val="tx2">
                    <a:lumMod val="75000"/>
                  </a:schemeClr>
                </a:solidFill>
              </a:rPr>
              <a:t>Either</a:t>
            </a:r>
            <a:r>
              <a:rPr lang="en-GB" sz="2800" dirty="0" smtClean="0">
                <a:solidFill>
                  <a:schemeClr val="tx2">
                    <a:lumMod val="75000"/>
                  </a:schemeClr>
                </a:solidFill>
              </a:rPr>
              <a:t> (followed Ladder) </a:t>
            </a:r>
          </a:p>
          <a:p>
            <a:r>
              <a:rPr lang="en-GB" sz="2800" dirty="0" smtClean="0">
                <a:solidFill>
                  <a:schemeClr val="tx2">
                    <a:lumMod val="75000"/>
                  </a:schemeClr>
                </a:solidFill>
              </a:rPr>
              <a:t>Ask SALL will make booking for SENCO at virtual EBSA consultation (an outcome will sometime be Pilgrim intervention)</a:t>
            </a:r>
          </a:p>
          <a:p>
            <a:pPr marL="457200" indent="-457200">
              <a:buFontTx/>
              <a:buChar char="-"/>
            </a:pPr>
            <a:endParaRPr lang="en-GB" sz="2800" b="1" dirty="0">
              <a:solidFill>
                <a:schemeClr val="tx2">
                  <a:lumMod val="75000"/>
                </a:schemeClr>
              </a:solidFill>
            </a:endParaRPr>
          </a:p>
          <a:p>
            <a:r>
              <a:rPr lang="en-GB" sz="2800" b="1" dirty="0" smtClean="0">
                <a:solidFill>
                  <a:schemeClr val="tx2">
                    <a:lumMod val="75000"/>
                  </a:schemeClr>
                </a:solidFill>
              </a:rPr>
              <a:t>Or</a:t>
            </a:r>
          </a:p>
          <a:p>
            <a:r>
              <a:rPr lang="en-GB" sz="2800" dirty="0" smtClean="0">
                <a:solidFill>
                  <a:schemeClr val="tx2">
                    <a:lumMod val="75000"/>
                  </a:schemeClr>
                </a:solidFill>
              </a:rPr>
              <a:t>PRT caseworker will support setting through EBSA Ladder &amp; ensure pupil is receiving education</a:t>
            </a:r>
          </a:p>
          <a:p>
            <a:endParaRPr lang="en-GB" sz="4000" b="1" dirty="0">
              <a:solidFill>
                <a:schemeClr val="accent3">
                  <a:lumMod val="75000"/>
                </a:schemeClr>
              </a:solidFill>
            </a:endParaRPr>
          </a:p>
          <a:p>
            <a:endParaRPr lang="en-GB" sz="4000" b="1" dirty="0" smtClean="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a:p>
            <a:endParaRPr lang="en-GB" sz="4000" b="1" dirty="0">
              <a:solidFill>
                <a:schemeClr val="accent3">
                  <a:lumMod val="75000"/>
                </a:schemeClr>
              </a:solidFill>
            </a:endParaRPr>
          </a:p>
        </p:txBody>
      </p:sp>
      <p:sp>
        <p:nvSpPr>
          <p:cNvPr id="3" name="Rectangle 2"/>
          <p:cNvSpPr/>
          <p:nvPr/>
        </p:nvSpPr>
        <p:spPr>
          <a:xfrm>
            <a:off x="907200" y="1555202"/>
            <a:ext cx="7963200" cy="923330"/>
          </a:xfrm>
          <a:prstGeom prst="rect">
            <a:avLst/>
          </a:prstGeom>
        </p:spPr>
        <p:txBody>
          <a:bodyPr wrap="square">
            <a:spAutoFit/>
          </a:bodyPr>
          <a:lstStyle/>
          <a:p>
            <a:endParaRPr lang="en-GB" dirty="0" smtClean="0"/>
          </a:p>
          <a:p>
            <a:endParaRPr lang="en-GB" dirty="0"/>
          </a:p>
          <a:p>
            <a:endParaRPr lang="en-GB" dirty="0" smtClean="0"/>
          </a:p>
        </p:txBody>
      </p:sp>
      <p:pic>
        <p:nvPicPr>
          <p:cNvPr id="6" name="Picture 5"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88290"/>
            <a:ext cx="9144000" cy="1669711"/>
          </a:xfrm>
          <a:prstGeom prst="rect">
            <a:avLst/>
          </a:prstGeom>
        </p:spPr>
      </p:pic>
    </p:spTree>
    <p:extLst>
      <p:ext uri="{BB962C8B-B14F-4D97-AF65-F5344CB8AC3E}">
        <p14:creationId xmlns:p14="http://schemas.microsoft.com/office/powerpoint/2010/main" val="154136767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4.1.2"/>
  <p:tag name="PPTVERSION" val="14"/>
  <p:tag name="TPOS"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3992</TotalTime>
  <Words>749</Words>
  <Application>Microsoft Office PowerPoint</Application>
  <PresentationFormat>On-screen Show (4:3)</PresentationFormat>
  <Paragraphs>151</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Medical Needs Policy  Graduated Approach Briefings July 2021  Mary Meredith  LCC Head of Inclusion   Interim Head of High Needs Strategy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Liam Hill</dc:creator>
  <cp:lastModifiedBy>Nicola Carter</cp:lastModifiedBy>
  <cp:revision>239</cp:revision>
  <cp:lastPrinted>2019-10-07T10:28:53Z</cp:lastPrinted>
  <dcterms:created xsi:type="dcterms:W3CDTF">2014-01-23T11:58:18Z</dcterms:created>
  <dcterms:modified xsi:type="dcterms:W3CDTF">2021-07-07T16:19:33Z</dcterms:modified>
</cp:coreProperties>
</file>