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56" r:id="rId3"/>
    <p:sldId id="257" r:id="rId4"/>
    <p:sldId id="258" r:id="rId5"/>
    <p:sldId id="266" r:id="rId6"/>
    <p:sldId id="260" r:id="rId7"/>
    <p:sldId id="269" r:id="rId8"/>
    <p:sldId id="270" r:id="rId9"/>
    <p:sldId id="271" r:id="rId10"/>
    <p:sldId id="273" r:id="rId11"/>
    <p:sldId id="272" r:id="rId12"/>
    <p:sldId id="274" r:id="rId13"/>
    <p:sldId id="276" r:id="rId14"/>
    <p:sldId id="262" r:id="rId15"/>
    <p:sldId id="277" r:id="rId16"/>
    <p:sldId id="265" r:id="rId17"/>
    <p:sldId id="280" r:id="rId18"/>
    <p:sldId id="278"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DC9B991-B0A2-4898-89D1-58A4E16BE312}">
          <p14:sldIdLst>
            <p14:sldId id="264"/>
            <p14:sldId id="256"/>
            <p14:sldId id="257"/>
            <p14:sldId id="258"/>
            <p14:sldId id="266"/>
            <p14:sldId id="260"/>
            <p14:sldId id="269"/>
            <p14:sldId id="270"/>
            <p14:sldId id="271"/>
            <p14:sldId id="273"/>
            <p14:sldId id="272"/>
            <p14:sldId id="274"/>
            <p14:sldId id="276"/>
            <p14:sldId id="262"/>
            <p14:sldId id="277"/>
            <p14:sldId id="265"/>
            <p14:sldId id="280"/>
            <p14:sldId id="278"/>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BCE5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63" autoAdjust="0"/>
    <p:restoredTop sz="94660" autoAdjust="0"/>
  </p:normalViewPr>
  <p:slideViewPr>
    <p:cSldViewPr>
      <p:cViewPr varScale="1">
        <p:scale>
          <a:sx n="129" d="100"/>
          <a:sy n="129" d="100"/>
        </p:scale>
        <p:origin x="-1116" y="-45"/>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E104CA-338D-43EE-9421-00E59A45FBA5}"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GB"/>
        </a:p>
      </dgm:t>
    </dgm:pt>
    <dgm:pt modelId="{7E426234-A7B6-490A-9F32-692C3147A0E7}">
      <dgm:prSet/>
      <dgm:spPr/>
      <dgm:t>
        <a:bodyPr/>
        <a:lstStyle/>
        <a:p>
          <a:r>
            <a:rPr lang="en-GB" dirty="0" smtClean="0"/>
            <a:t>- Improved understanding of Higher Needs Funding process</a:t>
          </a:r>
        </a:p>
        <a:p>
          <a:r>
            <a:rPr lang="en-GB" dirty="0" smtClean="0"/>
            <a:t>- Generic Presentation focusing on mainstream settings</a:t>
          </a:r>
        </a:p>
        <a:p>
          <a:r>
            <a:rPr lang="en-GB" dirty="0" smtClean="0"/>
            <a:t>- Slides / Guidance Note</a:t>
          </a:r>
        </a:p>
        <a:p>
          <a:r>
            <a:rPr lang="en-GB" dirty="0" smtClean="0"/>
            <a:t>- Questions</a:t>
          </a:r>
        </a:p>
      </dgm:t>
    </dgm:pt>
    <dgm:pt modelId="{B3FBB7D7-F7F7-4ACA-8735-D1A73E54FFDB}" type="parTrans" cxnId="{DFCCF9D6-23D3-4836-9BED-B2D2357C5D03}">
      <dgm:prSet/>
      <dgm:spPr/>
      <dgm:t>
        <a:bodyPr/>
        <a:lstStyle/>
        <a:p>
          <a:endParaRPr lang="en-GB"/>
        </a:p>
      </dgm:t>
    </dgm:pt>
    <dgm:pt modelId="{F698EEF2-7F3C-45E8-88C2-4F8401025546}" type="sibTrans" cxnId="{DFCCF9D6-23D3-4836-9BED-B2D2357C5D03}">
      <dgm:prSet/>
      <dgm:spPr/>
      <dgm:t>
        <a:bodyPr/>
        <a:lstStyle/>
        <a:p>
          <a:endParaRPr lang="en-GB"/>
        </a:p>
      </dgm:t>
    </dgm:pt>
    <dgm:pt modelId="{04DE051C-0FF0-4627-9D27-F19B26B999F4}" type="pres">
      <dgm:prSet presAssocID="{C8E104CA-338D-43EE-9421-00E59A45FBA5}" presName="hierChild1" presStyleCnt="0">
        <dgm:presLayoutVars>
          <dgm:chPref val="1"/>
          <dgm:dir val="rev"/>
          <dgm:animOne val="branch"/>
          <dgm:animLvl val="lvl"/>
          <dgm:resizeHandles/>
        </dgm:presLayoutVars>
      </dgm:prSet>
      <dgm:spPr/>
      <dgm:t>
        <a:bodyPr/>
        <a:lstStyle/>
        <a:p>
          <a:endParaRPr lang="en-GB"/>
        </a:p>
      </dgm:t>
    </dgm:pt>
    <dgm:pt modelId="{45A42506-B5C0-474A-AB85-E34F47BFAA73}" type="pres">
      <dgm:prSet presAssocID="{7E426234-A7B6-490A-9F32-692C3147A0E7}" presName="hierRoot1" presStyleCnt="0"/>
      <dgm:spPr/>
    </dgm:pt>
    <dgm:pt modelId="{D0F62807-7F59-4791-BBFA-97C003BDAB62}" type="pres">
      <dgm:prSet presAssocID="{7E426234-A7B6-490A-9F32-692C3147A0E7}" presName="composite" presStyleCnt="0"/>
      <dgm:spPr/>
    </dgm:pt>
    <dgm:pt modelId="{72C33BCD-2AAB-42AE-A903-099D63734468}" type="pres">
      <dgm:prSet presAssocID="{7E426234-A7B6-490A-9F32-692C3147A0E7}" presName="background" presStyleLbl="node0" presStyleIdx="0" presStyleCnt="1"/>
      <dgm:spPr/>
    </dgm:pt>
    <dgm:pt modelId="{4FC9A2E9-FF67-4848-8F07-73756B405E5A}" type="pres">
      <dgm:prSet presAssocID="{7E426234-A7B6-490A-9F32-692C3147A0E7}" presName="text" presStyleLbl="fgAcc0" presStyleIdx="0" presStyleCnt="1" custLinFactNeighborX="-450" custLinFactNeighborY="1036">
        <dgm:presLayoutVars>
          <dgm:chPref val="3"/>
        </dgm:presLayoutVars>
      </dgm:prSet>
      <dgm:spPr/>
      <dgm:t>
        <a:bodyPr/>
        <a:lstStyle/>
        <a:p>
          <a:endParaRPr lang="en-GB"/>
        </a:p>
      </dgm:t>
    </dgm:pt>
    <dgm:pt modelId="{32C6C05F-ED85-4631-B176-674B9AE44CD1}" type="pres">
      <dgm:prSet presAssocID="{7E426234-A7B6-490A-9F32-692C3147A0E7}" presName="hierChild2" presStyleCnt="0"/>
      <dgm:spPr/>
    </dgm:pt>
  </dgm:ptLst>
  <dgm:cxnLst>
    <dgm:cxn modelId="{DFCCF9D6-23D3-4836-9BED-B2D2357C5D03}" srcId="{C8E104CA-338D-43EE-9421-00E59A45FBA5}" destId="{7E426234-A7B6-490A-9F32-692C3147A0E7}" srcOrd="0" destOrd="0" parTransId="{B3FBB7D7-F7F7-4ACA-8735-D1A73E54FFDB}" sibTransId="{F698EEF2-7F3C-45E8-88C2-4F8401025546}"/>
    <dgm:cxn modelId="{831FCCB1-A5A1-4D07-95C9-471253C8B038}" type="presOf" srcId="{7E426234-A7B6-490A-9F32-692C3147A0E7}" destId="{4FC9A2E9-FF67-4848-8F07-73756B405E5A}" srcOrd="0" destOrd="0" presId="urn:microsoft.com/office/officeart/2005/8/layout/hierarchy1"/>
    <dgm:cxn modelId="{6F803E44-DF59-4162-9FB9-DBDEB8B7989D}" type="presOf" srcId="{C8E104CA-338D-43EE-9421-00E59A45FBA5}" destId="{04DE051C-0FF0-4627-9D27-F19B26B999F4}" srcOrd="0" destOrd="0" presId="urn:microsoft.com/office/officeart/2005/8/layout/hierarchy1"/>
    <dgm:cxn modelId="{1E705BE5-B85B-47CF-AF06-3B2E6CB562BA}" type="presParOf" srcId="{04DE051C-0FF0-4627-9D27-F19B26B999F4}" destId="{45A42506-B5C0-474A-AB85-E34F47BFAA73}" srcOrd="0" destOrd="0" presId="urn:microsoft.com/office/officeart/2005/8/layout/hierarchy1"/>
    <dgm:cxn modelId="{2F6C423D-8E88-4A81-B690-F5DBFE59B266}" type="presParOf" srcId="{45A42506-B5C0-474A-AB85-E34F47BFAA73}" destId="{D0F62807-7F59-4791-BBFA-97C003BDAB62}" srcOrd="0" destOrd="0" presId="urn:microsoft.com/office/officeart/2005/8/layout/hierarchy1"/>
    <dgm:cxn modelId="{E8585A17-0275-48FD-8B42-D5B9A4259490}" type="presParOf" srcId="{D0F62807-7F59-4791-BBFA-97C003BDAB62}" destId="{72C33BCD-2AAB-42AE-A903-099D63734468}" srcOrd="0" destOrd="0" presId="urn:microsoft.com/office/officeart/2005/8/layout/hierarchy1"/>
    <dgm:cxn modelId="{77F6C9CD-1521-4676-ACA3-C3EEB48F4FB6}" type="presParOf" srcId="{D0F62807-7F59-4791-BBFA-97C003BDAB62}" destId="{4FC9A2E9-FF67-4848-8F07-73756B405E5A}" srcOrd="1" destOrd="0" presId="urn:microsoft.com/office/officeart/2005/8/layout/hierarchy1"/>
    <dgm:cxn modelId="{C2F27B3E-9FC6-43CE-A423-60C639C3C9DE}" type="presParOf" srcId="{45A42506-B5C0-474A-AB85-E34F47BFAA73}" destId="{32C6C05F-ED85-4631-B176-674B9AE44CD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E104CA-338D-43EE-9421-00E59A45FBA5}" type="doc">
      <dgm:prSet loTypeId="urn:microsoft.com/office/officeart/2005/8/layout/hierarchy1" loCatId="hierarchy" qsTypeId="urn:microsoft.com/office/officeart/2005/8/quickstyle/simple1" qsCatId="simple" csTypeId="urn:microsoft.com/office/officeart/2005/8/colors/colorful5" csCatId="colorful" phldr="1"/>
      <dgm:spPr/>
      <dgm:t>
        <a:bodyPr/>
        <a:lstStyle/>
        <a:p>
          <a:endParaRPr lang="en-GB"/>
        </a:p>
      </dgm:t>
    </dgm:pt>
    <dgm:pt modelId="{7E426234-A7B6-490A-9F32-692C3147A0E7}">
      <dgm:prSet custT="1"/>
      <dgm:spPr/>
      <dgm:t>
        <a:bodyPr/>
        <a:lstStyle/>
        <a:p>
          <a:r>
            <a:rPr lang="en-GB" sz="2400" dirty="0" smtClean="0"/>
            <a:t>- Improved understanding of Higher Needs Funding process</a:t>
          </a:r>
        </a:p>
        <a:p>
          <a:r>
            <a:rPr lang="en-GB" sz="1400" dirty="0" smtClean="0">
              <a:solidFill>
                <a:srgbClr val="FF0000"/>
              </a:solidFill>
            </a:rPr>
            <a:t>- Authority Budget Pressures</a:t>
          </a:r>
        </a:p>
        <a:p>
          <a:r>
            <a:rPr lang="en-GB" sz="1400" dirty="0" smtClean="0">
              <a:solidFill>
                <a:srgbClr val="FF0000"/>
              </a:solidFill>
            </a:rPr>
            <a:t>- Top-up / Targeted Calculation Process</a:t>
          </a:r>
        </a:p>
        <a:p>
          <a:r>
            <a:rPr lang="en-GB" sz="1400" dirty="0" smtClean="0">
              <a:solidFill>
                <a:srgbClr val="FF0000"/>
              </a:solidFill>
            </a:rPr>
            <a:t>- Value of your role in helping shape finances</a:t>
          </a:r>
        </a:p>
        <a:p>
          <a:r>
            <a:rPr lang="en-GB" sz="2400" dirty="0" smtClean="0"/>
            <a:t>- Slides / Guidance Note</a:t>
          </a:r>
        </a:p>
        <a:p>
          <a:r>
            <a:rPr lang="en-GB" sz="2400" dirty="0" smtClean="0"/>
            <a:t>- Questions</a:t>
          </a:r>
        </a:p>
      </dgm:t>
    </dgm:pt>
    <dgm:pt modelId="{B3FBB7D7-F7F7-4ACA-8735-D1A73E54FFDB}" type="parTrans" cxnId="{DFCCF9D6-23D3-4836-9BED-B2D2357C5D03}">
      <dgm:prSet/>
      <dgm:spPr/>
      <dgm:t>
        <a:bodyPr/>
        <a:lstStyle/>
        <a:p>
          <a:endParaRPr lang="en-GB"/>
        </a:p>
      </dgm:t>
    </dgm:pt>
    <dgm:pt modelId="{F698EEF2-7F3C-45E8-88C2-4F8401025546}" type="sibTrans" cxnId="{DFCCF9D6-23D3-4836-9BED-B2D2357C5D03}">
      <dgm:prSet/>
      <dgm:spPr/>
      <dgm:t>
        <a:bodyPr/>
        <a:lstStyle/>
        <a:p>
          <a:endParaRPr lang="en-GB"/>
        </a:p>
      </dgm:t>
    </dgm:pt>
    <dgm:pt modelId="{04DE051C-0FF0-4627-9D27-F19B26B999F4}" type="pres">
      <dgm:prSet presAssocID="{C8E104CA-338D-43EE-9421-00E59A45FBA5}" presName="hierChild1" presStyleCnt="0">
        <dgm:presLayoutVars>
          <dgm:chPref val="1"/>
          <dgm:dir val="rev"/>
          <dgm:animOne val="branch"/>
          <dgm:animLvl val="lvl"/>
          <dgm:resizeHandles/>
        </dgm:presLayoutVars>
      </dgm:prSet>
      <dgm:spPr/>
      <dgm:t>
        <a:bodyPr/>
        <a:lstStyle/>
        <a:p>
          <a:endParaRPr lang="en-GB"/>
        </a:p>
      </dgm:t>
    </dgm:pt>
    <dgm:pt modelId="{45A42506-B5C0-474A-AB85-E34F47BFAA73}" type="pres">
      <dgm:prSet presAssocID="{7E426234-A7B6-490A-9F32-692C3147A0E7}" presName="hierRoot1" presStyleCnt="0"/>
      <dgm:spPr/>
    </dgm:pt>
    <dgm:pt modelId="{D0F62807-7F59-4791-BBFA-97C003BDAB62}" type="pres">
      <dgm:prSet presAssocID="{7E426234-A7B6-490A-9F32-692C3147A0E7}" presName="composite" presStyleCnt="0"/>
      <dgm:spPr/>
    </dgm:pt>
    <dgm:pt modelId="{72C33BCD-2AAB-42AE-A903-099D63734468}" type="pres">
      <dgm:prSet presAssocID="{7E426234-A7B6-490A-9F32-692C3147A0E7}" presName="background" presStyleLbl="node0" presStyleIdx="0" presStyleCnt="1"/>
      <dgm:spPr/>
    </dgm:pt>
    <dgm:pt modelId="{4FC9A2E9-FF67-4848-8F07-73756B405E5A}" type="pres">
      <dgm:prSet presAssocID="{7E426234-A7B6-490A-9F32-692C3147A0E7}" presName="text" presStyleLbl="fgAcc0" presStyleIdx="0" presStyleCnt="1" custLinFactNeighborX="-450" custLinFactNeighborY="1036">
        <dgm:presLayoutVars>
          <dgm:chPref val="3"/>
        </dgm:presLayoutVars>
      </dgm:prSet>
      <dgm:spPr/>
      <dgm:t>
        <a:bodyPr/>
        <a:lstStyle/>
        <a:p>
          <a:endParaRPr lang="en-GB"/>
        </a:p>
      </dgm:t>
    </dgm:pt>
    <dgm:pt modelId="{32C6C05F-ED85-4631-B176-674B9AE44CD1}" type="pres">
      <dgm:prSet presAssocID="{7E426234-A7B6-490A-9F32-692C3147A0E7}" presName="hierChild2" presStyleCnt="0"/>
      <dgm:spPr/>
    </dgm:pt>
  </dgm:ptLst>
  <dgm:cxnLst>
    <dgm:cxn modelId="{DFCCF9D6-23D3-4836-9BED-B2D2357C5D03}" srcId="{C8E104CA-338D-43EE-9421-00E59A45FBA5}" destId="{7E426234-A7B6-490A-9F32-692C3147A0E7}" srcOrd="0" destOrd="0" parTransId="{B3FBB7D7-F7F7-4ACA-8735-D1A73E54FFDB}" sibTransId="{F698EEF2-7F3C-45E8-88C2-4F8401025546}"/>
    <dgm:cxn modelId="{BAC03716-87A5-4B3F-A39F-24A684E871CB}" type="presOf" srcId="{7E426234-A7B6-490A-9F32-692C3147A0E7}" destId="{4FC9A2E9-FF67-4848-8F07-73756B405E5A}" srcOrd="0" destOrd="0" presId="urn:microsoft.com/office/officeart/2005/8/layout/hierarchy1"/>
    <dgm:cxn modelId="{B391C609-0E3F-44CC-B229-3DC6AB0B964F}" type="presOf" srcId="{C8E104CA-338D-43EE-9421-00E59A45FBA5}" destId="{04DE051C-0FF0-4627-9D27-F19B26B999F4}" srcOrd="0" destOrd="0" presId="urn:microsoft.com/office/officeart/2005/8/layout/hierarchy1"/>
    <dgm:cxn modelId="{442BBBC0-52BE-4F90-83BD-1EBD5F438A57}" type="presParOf" srcId="{04DE051C-0FF0-4627-9D27-F19B26B999F4}" destId="{45A42506-B5C0-474A-AB85-E34F47BFAA73}" srcOrd="0" destOrd="0" presId="urn:microsoft.com/office/officeart/2005/8/layout/hierarchy1"/>
    <dgm:cxn modelId="{0B2B0040-2F4D-4DC4-8B0C-4C91E7B41766}" type="presParOf" srcId="{45A42506-B5C0-474A-AB85-E34F47BFAA73}" destId="{D0F62807-7F59-4791-BBFA-97C003BDAB62}" srcOrd="0" destOrd="0" presId="urn:microsoft.com/office/officeart/2005/8/layout/hierarchy1"/>
    <dgm:cxn modelId="{309797AD-3F8C-45F6-92A0-639B65C82825}" type="presParOf" srcId="{D0F62807-7F59-4791-BBFA-97C003BDAB62}" destId="{72C33BCD-2AAB-42AE-A903-099D63734468}" srcOrd="0" destOrd="0" presId="urn:microsoft.com/office/officeart/2005/8/layout/hierarchy1"/>
    <dgm:cxn modelId="{FDAE8A0D-8CFC-4882-A19D-6CD3BC8F16DB}" type="presParOf" srcId="{D0F62807-7F59-4791-BBFA-97C003BDAB62}" destId="{4FC9A2E9-FF67-4848-8F07-73756B405E5A}" srcOrd="1" destOrd="0" presId="urn:microsoft.com/office/officeart/2005/8/layout/hierarchy1"/>
    <dgm:cxn modelId="{63D7FEB5-BB5C-4A8C-BF63-CFC62352FB5E}" type="presParOf" srcId="{45A42506-B5C0-474A-AB85-E34F47BFAA73}" destId="{32C6C05F-ED85-4631-B176-674B9AE44CD1}"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C33BCD-2AAB-42AE-A903-099D63734468}">
      <dsp:nvSpPr>
        <dsp:cNvPr id="0" name=""/>
        <dsp:cNvSpPr/>
      </dsp:nvSpPr>
      <dsp:spPr>
        <a:xfrm>
          <a:off x="695833" y="5099"/>
          <a:ext cx="6104691" cy="3876479"/>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FC9A2E9-FF67-4848-8F07-73756B405E5A}">
      <dsp:nvSpPr>
        <dsp:cNvPr id="0" name=""/>
        <dsp:cNvSpPr/>
      </dsp:nvSpPr>
      <dsp:spPr>
        <a:xfrm>
          <a:off x="1374132" y="649483"/>
          <a:ext cx="6104691" cy="3876479"/>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5730" tIns="125730" rIns="125730" bIns="125730" numCol="1" spcCol="1270" anchor="ctr" anchorCtr="0">
          <a:noAutofit/>
        </a:bodyPr>
        <a:lstStyle/>
        <a:p>
          <a:pPr lvl="0" algn="ctr" defTabSz="1466850">
            <a:lnSpc>
              <a:spcPct val="90000"/>
            </a:lnSpc>
            <a:spcBef>
              <a:spcPct val="0"/>
            </a:spcBef>
            <a:spcAft>
              <a:spcPct val="35000"/>
            </a:spcAft>
          </a:pPr>
          <a:r>
            <a:rPr lang="en-GB" sz="3300" kern="1200" dirty="0" smtClean="0"/>
            <a:t>- Improved understanding of Higher Needs Funding process</a:t>
          </a:r>
        </a:p>
        <a:p>
          <a:pPr lvl="0" algn="ctr" defTabSz="1466850">
            <a:lnSpc>
              <a:spcPct val="90000"/>
            </a:lnSpc>
            <a:spcBef>
              <a:spcPct val="0"/>
            </a:spcBef>
            <a:spcAft>
              <a:spcPct val="35000"/>
            </a:spcAft>
          </a:pPr>
          <a:r>
            <a:rPr lang="en-GB" sz="3300" kern="1200" dirty="0" smtClean="0"/>
            <a:t>- Generic Presentation focusing on mainstream settings</a:t>
          </a:r>
        </a:p>
        <a:p>
          <a:pPr lvl="0" algn="ctr" defTabSz="1466850">
            <a:lnSpc>
              <a:spcPct val="90000"/>
            </a:lnSpc>
            <a:spcBef>
              <a:spcPct val="0"/>
            </a:spcBef>
            <a:spcAft>
              <a:spcPct val="35000"/>
            </a:spcAft>
          </a:pPr>
          <a:r>
            <a:rPr lang="en-GB" sz="3300" kern="1200" dirty="0" smtClean="0"/>
            <a:t>- Slides / Guidance Note</a:t>
          </a:r>
        </a:p>
        <a:p>
          <a:pPr lvl="0" algn="ctr" defTabSz="1466850">
            <a:lnSpc>
              <a:spcPct val="90000"/>
            </a:lnSpc>
            <a:spcBef>
              <a:spcPct val="0"/>
            </a:spcBef>
            <a:spcAft>
              <a:spcPct val="35000"/>
            </a:spcAft>
          </a:pPr>
          <a:r>
            <a:rPr lang="en-GB" sz="3300" kern="1200" dirty="0" smtClean="0"/>
            <a:t>- Questions</a:t>
          </a:r>
        </a:p>
      </dsp:txBody>
      <dsp:txXfrm>
        <a:off x="1487670" y="763021"/>
        <a:ext cx="5877615" cy="364940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835479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362883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680455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2590377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124039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2833528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1258890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997934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77532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130220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3CA3F7-8398-4E4E-909E-7A52C47BEEA3}" type="datetimeFigureOut">
              <a:rPr lang="en-GB" smtClean="0"/>
              <a:t>17/05/2021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B5FFE9B0-FE51-4155-AC38-563E9C7B03C6}" type="slidenum">
              <a:rPr lang="en-GB" smtClean="0"/>
              <a:t>‹#›</a:t>
            </a:fld>
            <a:endParaRPr lang="en-GB" dirty="0"/>
          </a:p>
        </p:txBody>
      </p:sp>
    </p:spTree>
    <p:extLst>
      <p:ext uri="{BB962C8B-B14F-4D97-AF65-F5344CB8AC3E}">
        <p14:creationId xmlns:p14="http://schemas.microsoft.com/office/powerpoint/2010/main" val="2869377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3CA3F7-8398-4E4E-909E-7A52C47BEEA3}" type="datetimeFigureOut">
              <a:rPr lang="en-GB" smtClean="0"/>
              <a:t>17/05/2021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FFE9B0-FE51-4155-AC38-563E9C7B03C6}" type="slidenum">
              <a:rPr lang="en-GB" smtClean="0"/>
              <a:t>‹#›</a:t>
            </a:fld>
            <a:endParaRPr lang="en-GB" dirty="0"/>
          </a:p>
        </p:txBody>
      </p:sp>
    </p:spTree>
    <p:extLst>
      <p:ext uri="{BB962C8B-B14F-4D97-AF65-F5344CB8AC3E}">
        <p14:creationId xmlns:p14="http://schemas.microsoft.com/office/powerpoint/2010/main" val="277352189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mailto:Carol.Moore@lincolnshire.gov.uk"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Carla.snowshall@lincolnshire.gov.uk" TargetMode="External"/><Relationship Id="rId2" Type="http://schemas.openxmlformats.org/officeDocument/2006/relationships/hyperlink" Target="mailto:Sandra.miller@lincolnshire.gov.uk" TargetMode="External"/><Relationship Id="rId1" Type="http://schemas.openxmlformats.org/officeDocument/2006/relationships/slideLayout" Target="../slideLayouts/slideLayout2.xml"/><Relationship Id="rId4" Type="http://schemas.openxmlformats.org/officeDocument/2006/relationships/hyperlink" Target="mailto:Schools_finance@lincolnshire.gov.uk" TargetMode="Externa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Schoolperformancedata@lincolnshire.gov.uk" TargetMode="External"/><Relationship Id="rId2" Type="http://schemas.openxmlformats.org/officeDocument/2006/relationships/hyperlink" Target="http://www.lincolnshire.gov.u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mailto:SENFinanceProject@lincolnshire.gov.uk"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Slide background superimp_v2.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66847" y="2618159"/>
            <a:ext cx="4792070" cy="1470025"/>
          </a:xfrm>
        </p:spPr>
        <p:txBody>
          <a:bodyPr/>
          <a:lstStyle/>
          <a:p>
            <a:pPr algn="l"/>
            <a:r>
              <a:rPr lang="en-US" b="1" dirty="0" smtClean="0">
                <a:solidFill>
                  <a:srgbClr val="000000"/>
                </a:solidFill>
                <a:latin typeface="Open Sans"/>
                <a:ea typeface="ＭＳ Ｐゴシック" charset="0"/>
                <a:cs typeface="Open Sans"/>
              </a:rPr>
              <a:t>Higher Needs Funding</a:t>
            </a:r>
            <a:endParaRPr lang="en-US" b="1" dirty="0">
              <a:solidFill>
                <a:srgbClr val="000000"/>
              </a:solidFill>
              <a:latin typeface="Open Sans"/>
              <a:cs typeface="Open Sans"/>
            </a:endParaRPr>
          </a:p>
        </p:txBody>
      </p:sp>
      <p:sp>
        <p:nvSpPr>
          <p:cNvPr id="3" name="Subtitle 2"/>
          <p:cNvSpPr>
            <a:spLocks noGrp="1"/>
          </p:cNvSpPr>
          <p:nvPr>
            <p:ph type="subTitle" idx="1"/>
          </p:nvPr>
        </p:nvSpPr>
        <p:spPr>
          <a:xfrm>
            <a:off x="689240" y="4258981"/>
            <a:ext cx="4655952" cy="1752600"/>
          </a:xfrm>
        </p:spPr>
        <p:txBody>
          <a:bodyPr>
            <a:normAutofit fontScale="92500" lnSpcReduction="20000"/>
          </a:bodyPr>
          <a:lstStyle/>
          <a:p>
            <a:pPr algn="l"/>
            <a:r>
              <a:rPr lang="en-US" sz="2400" dirty="0" smtClean="0">
                <a:solidFill>
                  <a:schemeClr val="tx1"/>
                </a:solidFill>
                <a:latin typeface="Open Sans"/>
                <a:ea typeface="ＭＳ Ｐゴシック" charset="0"/>
                <a:cs typeface="Open Sans"/>
              </a:rPr>
              <a:t>David Leonard</a:t>
            </a:r>
            <a:endParaRPr lang="en-US" sz="2400" dirty="0">
              <a:solidFill>
                <a:schemeClr val="tx1"/>
              </a:solidFill>
              <a:latin typeface="Open Sans"/>
              <a:ea typeface="ＭＳ Ｐゴシック" charset="0"/>
              <a:cs typeface="Open Sans"/>
            </a:endParaRPr>
          </a:p>
          <a:p>
            <a:pPr algn="l"/>
            <a:r>
              <a:rPr lang="en-US" sz="2400" dirty="0" smtClean="0">
                <a:solidFill>
                  <a:schemeClr val="tx1"/>
                </a:solidFill>
                <a:latin typeface="Open Sans"/>
                <a:ea typeface="ＭＳ Ｐゴシック" charset="0"/>
                <a:cs typeface="Open Sans"/>
              </a:rPr>
              <a:t>Finance Team Manager</a:t>
            </a:r>
          </a:p>
          <a:p>
            <a:pPr algn="l"/>
            <a:r>
              <a:rPr lang="en-US" sz="2400" dirty="0" smtClean="0">
                <a:solidFill>
                  <a:schemeClr val="tx1"/>
                </a:solidFill>
                <a:latin typeface="Open Sans"/>
                <a:ea typeface="ＭＳ Ｐゴシック" charset="0"/>
                <a:cs typeface="Open Sans"/>
              </a:rPr>
              <a:t>Children’s Services</a:t>
            </a:r>
            <a:endParaRPr lang="en-US" sz="2400" dirty="0">
              <a:solidFill>
                <a:schemeClr val="tx1"/>
              </a:solidFill>
              <a:latin typeface="Open Sans"/>
              <a:ea typeface="ＭＳ Ｐゴシック" charset="0"/>
              <a:cs typeface="Open Sans"/>
            </a:endParaRPr>
          </a:p>
          <a:p>
            <a:pPr algn="l"/>
            <a:r>
              <a:rPr lang="en-US" sz="2400" dirty="0">
                <a:solidFill>
                  <a:schemeClr val="tx1"/>
                </a:solidFill>
                <a:latin typeface="Open Sans"/>
                <a:ea typeface="ＭＳ Ｐゴシック" charset="0"/>
                <a:cs typeface="Open Sans"/>
              </a:rPr>
              <a:t/>
            </a:r>
            <a:br>
              <a:rPr lang="en-US" sz="2400" dirty="0">
                <a:solidFill>
                  <a:schemeClr val="tx1"/>
                </a:solidFill>
                <a:latin typeface="Open Sans"/>
                <a:ea typeface="ＭＳ Ｐゴシック" charset="0"/>
                <a:cs typeface="Open Sans"/>
              </a:rPr>
            </a:br>
            <a:endParaRPr lang="en-US" sz="2400" dirty="0">
              <a:solidFill>
                <a:schemeClr val="tx1"/>
              </a:solidFill>
              <a:latin typeface="Open Sans"/>
              <a:cs typeface="Open Sans"/>
            </a:endParaRPr>
          </a:p>
        </p:txBody>
      </p:sp>
    </p:spTree>
    <p:extLst>
      <p:ext uri="{BB962C8B-B14F-4D97-AF65-F5344CB8AC3E}">
        <p14:creationId xmlns:p14="http://schemas.microsoft.com/office/powerpoint/2010/main" val="1095533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Targeted Funding – Old Formula</a:t>
            </a:r>
            <a:endParaRPr lang="en-GB" dirty="0"/>
          </a:p>
        </p:txBody>
      </p:sp>
      <p:sp>
        <p:nvSpPr>
          <p:cNvPr id="3" name="Content Placeholder 2"/>
          <p:cNvSpPr>
            <a:spLocks noGrp="1"/>
          </p:cNvSpPr>
          <p:nvPr>
            <p:ph sz="half" idx="1"/>
          </p:nvPr>
        </p:nvSpPr>
        <p:spPr/>
        <p:txBody>
          <a:bodyPr>
            <a:normAutofit fontScale="32500" lnSpcReduction="20000"/>
          </a:bodyPr>
          <a:lstStyle/>
          <a:p>
            <a:pPr marL="0" indent="0">
              <a:buNone/>
            </a:pPr>
            <a:r>
              <a:rPr lang="en-GB" b="1" u="sng" dirty="0"/>
              <a:t>Primary Sector</a:t>
            </a:r>
          </a:p>
          <a:p>
            <a:pPr marL="0" indent="0">
              <a:buNone/>
            </a:pPr>
            <a:endParaRPr lang="en-GB" dirty="0"/>
          </a:p>
          <a:p>
            <a:pPr lvl="0" hangingPunct="0"/>
            <a:r>
              <a:rPr lang="en-GB" dirty="0"/>
              <a:t>1 Band 6 to 8 statement for schools with between 0 and 100 pupils.</a:t>
            </a:r>
          </a:p>
          <a:p>
            <a:pPr lvl="0" hangingPunct="0"/>
            <a:r>
              <a:rPr lang="en-GB" dirty="0"/>
              <a:t>2 Band 6 to 8 statement for schools with between 101 and 200 pupils.</a:t>
            </a:r>
          </a:p>
          <a:p>
            <a:pPr lvl="0" hangingPunct="0"/>
            <a:r>
              <a:rPr lang="en-GB" dirty="0"/>
              <a:t>3 Band 6 to 8 statement for schools with between 201 and 400 pupils.</a:t>
            </a:r>
          </a:p>
          <a:p>
            <a:pPr lvl="0" hangingPunct="0"/>
            <a:r>
              <a:rPr lang="en-GB" dirty="0"/>
              <a:t>4 Band 6 to 8 statement for schools with between 401 and 650 pupils.</a:t>
            </a:r>
          </a:p>
          <a:p>
            <a:pPr marL="0" indent="0">
              <a:buNone/>
            </a:pPr>
            <a:endParaRPr lang="en-GB" dirty="0"/>
          </a:p>
          <a:p>
            <a:pPr marL="0" indent="0">
              <a:buNone/>
            </a:pPr>
            <a:r>
              <a:rPr lang="en-GB" b="1" u="sng" dirty="0"/>
              <a:t>Secondary Sector</a:t>
            </a:r>
          </a:p>
          <a:p>
            <a:pPr marL="0" indent="0">
              <a:buNone/>
            </a:pPr>
            <a:endParaRPr lang="en-GB" dirty="0"/>
          </a:p>
          <a:p>
            <a:pPr lvl="0" hangingPunct="0"/>
            <a:r>
              <a:rPr lang="en-GB" dirty="0"/>
              <a:t>4 Band 6 to 8 statement for schools with between 0 and 350 pupils.</a:t>
            </a:r>
          </a:p>
          <a:p>
            <a:pPr lvl="0" hangingPunct="0"/>
            <a:r>
              <a:rPr lang="en-GB" dirty="0"/>
              <a:t>5 Band 6 to 8 statement for schools with between 351 and 450 pupils.</a:t>
            </a:r>
          </a:p>
          <a:p>
            <a:pPr lvl="0" hangingPunct="0"/>
            <a:r>
              <a:rPr lang="en-GB" dirty="0"/>
              <a:t>6 Band 6 to 8 statement for schools with between 451 and 550 pupils.</a:t>
            </a:r>
          </a:p>
          <a:p>
            <a:pPr lvl="0" hangingPunct="0"/>
            <a:r>
              <a:rPr lang="en-GB" dirty="0"/>
              <a:t>7 Band 6 to 8 statement for schools with between 551 and 650 pupils.</a:t>
            </a:r>
          </a:p>
          <a:p>
            <a:pPr lvl="0" hangingPunct="0"/>
            <a:r>
              <a:rPr lang="en-GB" dirty="0"/>
              <a:t>8 Band 6 to 8 statement for schools with between 651 and 750 pupils.</a:t>
            </a:r>
          </a:p>
          <a:p>
            <a:pPr lvl="0" hangingPunct="0"/>
            <a:r>
              <a:rPr lang="en-GB" dirty="0"/>
              <a:t>9 Band 6 to 8 statement for schools with between 751 and 850 pupils.</a:t>
            </a:r>
          </a:p>
          <a:p>
            <a:pPr lvl="0" hangingPunct="0"/>
            <a:r>
              <a:rPr lang="en-GB" dirty="0"/>
              <a:t>10 Band 6 to 8 statement for schools with between 851 and 950 pupils.</a:t>
            </a:r>
          </a:p>
          <a:p>
            <a:pPr lvl="0" hangingPunct="0"/>
            <a:r>
              <a:rPr lang="en-GB" dirty="0"/>
              <a:t>11 Band 6 to 8 statement for schools with between 951 and 1050 pupils.</a:t>
            </a:r>
          </a:p>
          <a:p>
            <a:pPr lvl="0" hangingPunct="0"/>
            <a:r>
              <a:rPr lang="en-GB" dirty="0"/>
              <a:t>12 Band 6 to 8 statement for schools with between 1051 and 1150 pupils.</a:t>
            </a:r>
          </a:p>
          <a:p>
            <a:pPr lvl="0" hangingPunct="0"/>
            <a:r>
              <a:rPr lang="en-GB" dirty="0"/>
              <a:t>13 Band 6 to 8 statement for schools with between 1151 and 1250 pupils.</a:t>
            </a:r>
          </a:p>
          <a:p>
            <a:pPr lvl="0" hangingPunct="0"/>
            <a:r>
              <a:rPr lang="en-GB" dirty="0"/>
              <a:t>14 Band 6 to 8 statement for schools with between 1251 and 1350 pupils.</a:t>
            </a:r>
          </a:p>
          <a:p>
            <a:pPr hangingPunct="0"/>
            <a:r>
              <a:rPr lang="en-GB" dirty="0"/>
              <a:t>15 Band 6 to 8 statement for schools with between 1351 and 1450 pupils.</a:t>
            </a:r>
          </a:p>
          <a:p>
            <a:pPr hangingPunct="0"/>
            <a:r>
              <a:rPr lang="en-GB" dirty="0"/>
              <a:t>16 Band 6 to 8 statement for schools with between 1451 and 1550 pupils.</a:t>
            </a:r>
          </a:p>
          <a:p>
            <a:pPr hangingPunct="0"/>
            <a:r>
              <a:rPr lang="en-GB" dirty="0"/>
              <a:t>17 Band 6 to 8 statement for schools with between 1551 and 1650 pupils.</a:t>
            </a:r>
          </a:p>
          <a:p>
            <a:pPr hangingPunct="0"/>
            <a:r>
              <a:rPr lang="en-GB" dirty="0"/>
              <a:t>18 Band 6 to 8 statement for schools with between 1651 and 1750 pupils.</a:t>
            </a:r>
          </a:p>
          <a:p>
            <a:pPr hangingPunct="0"/>
            <a:r>
              <a:rPr lang="en-GB" dirty="0"/>
              <a:t>19 Band 6 to 8 statement for schools with between 1751 and 1850 pupils.</a:t>
            </a:r>
          </a:p>
          <a:p>
            <a:pPr hangingPunct="0"/>
            <a:r>
              <a:rPr lang="en-GB" dirty="0"/>
              <a:t>20 Band 6 to 8 statement for schools with between 1851 and 1950 </a:t>
            </a:r>
            <a:r>
              <a:rPr lang="en-GB" dirty="0" smtClean="0"/>
              <a:t>pupils</a:t>
            </a:r>
            <a:r>
              <a:rPr lang="en-GB" dirty="0"/>
              <a:t>.</a:t>
            </a:r>
          </a:p>
        </p:txBody>
      </p:sp>
      <p:sp>
        <p:nvSpPr>
          <p:cNvPr id="4" name="Content Placeholder 3"/>
          <p:cNvSpPr>
            <a:spLocks noGrp="1"/>
          </p:cNvSpPr>
          <p:nvPr>
            <p:ph sz="half" idx="2"/>
          </p:nvPr>
        </p:nvSpPr>
        <p:spPr>
          <a:xfrm>
            <a:off x="4644008" y="1628800"/>
            <a:ext cx="4038600" cy="4525963"/>
          </a:xfrm>
        </p:spPr>
        <p:txBody>
          <a:bodyPr>
            <a:normAutofit fontScale="32500" lnSpcReduction="20000"/>
          </a:bodyPr>
          <a:lstStyle/>
          <a:p>
            <a:r>
              <a:rPr lang="en-GB" sz="4900" dirty="0"/>
              <a:t>What is targeted funding? </a:t>
            </a:r>
          </a:p>
          <a:p>
            <a:pPr marL="914400" lvl="2" indent="0">
              <a:buNone/>
            </a:pPr>
            <a:r>
              <a:rPr lang="en-GB" sz="4900" dirty="0">
                <a:solidFill>
                  <a:srgbClr val="FF0000"/>
                </a:solidFill>
              </a:rPr>
              <a:t>Additional ‘notional’ allocations for when schools exceed their expected level of Higher Needs student admissions.</a:t>
            </a:r>
          </a:p>
          <a:p>
            <a:pPr marL="914400" lvl="2" indent="0">
              <a:buNone/>
            </a:pPr>
            <a:endParaRPr lang="en-GB" sz="1400" dirty="0">
              <a:solidFill>
                <a:srgbClr val="FF0000"/>
              </a:solidFill>
            </a:endParaRPr>
          </a:p>
          <a:p>
            <a:pPr lvl="0"/>
            <a:r>
              <a:rPr lang="en-GB" sz="4900" dirty="0">
                <a:solidFill>
                  <a:prstClr val="black"/>
                </a:solidFill>
              </a:rPr>
              <a:t>How is targeted funding calculated?</a:t>
            </a:r>
          </a:p>
          <a:p>
            <a:pPr marL="914400" lvl="2" indent="0">
              <a:buNone/>
            </a:pPr>
            <a:r>
              <a:rPr lang="en-GB" sz="4900" dirty="0">
                <a:solidFill>
                  <a:srgbClr val="FF0000"/>
                </a:solidFill>
              </a:rPr>
              <a:t>Ascertain level of HN students we’ve allocated notional funding for</a:t>
            </a:r>
          </a:p>
          <a:p>
            <a:pPr marL="914400" lvl="2" indent="0">
              <a:buNone/>
            </a:pPr>
            <a:r>
              <a:rPr lang="en-GB" sz="4900" dirty="0">
                <a:solidFill>
                  <a:srgbClr val="FF0000"/>
                </a:solidFill>
              </a:rPr>
              <a:t>Ascertain level of HN students actually present within top-up funding breakdown</a:t>
            </a:r>
          </a:p>
          <a:p>
            <a:pPr marL="914400" lvl="2" indent="0">
              <a:buNone/>
            </a:pPr>
            <a:r>
              <a:rPr lang="en-GB" sz="4900" dirty="0">
                <a:solidFill>
                  <a:srgbClr val="FF0000"/>
                </a:solidFill>
              </a:rPr>
              <a:t>If current level is higher, variance is funded at £6,000 less 5% AWPU value for every full year child that exceeds the expected level.</a:t>
            </a:r>
          </a:p>
          <a:p>
            <a:pPr marL="914400" lvl="2" indent="0">
              <a:buNone/>
            </a:pPr>
            <a:r>
              <a:rPr lang="en-GB" sz="4900" dirty="0">
                <a:solidFill>
                  <a:srgbClr val="FF0000"/>
                </a:solidFill>
              </a:rPr>
              <a:t>Primary = £</a:t>
            </a:r>
            <a:r>
              <a:rPr lang="en-GB" sz="4900" dirty="0" smtClean="0">
                <a:solidFill>
                  <a:srgbClr val="FF0000"/>
                </a:solidFill>
              </a:rPr>
              <a:t>5,857 </a:t>
            </a:r>
            <a:r>
              <a:rPr lang="en-GB" sz="4900" dirty="0">
                <a:solidFill>
                  <a:srgbClr val="FF0000"/>
                </a:solidFill>
              </a:rPr>
              <a:t>per FTE</a:t>
            </a:r>
          </a:p>
          <a:p>
            <a:pPr marL="914400" lvl="2" indent="0">
              <a:buNone/>
            </a:pPr>
            <a:r>
              <a:rPr lang="en-GB" sz="4900" dirty="0">
                <a:solidFill>
                  <a:srgbClr val="FF0000"/>
                </a:solidFill>
              </a:rPr>
              <a:t>Secondary = £</a:t>
            </a:r>
            <a:r>
              <a:rPr lang="en-GB" sz="4900" dirty="0" smtClean="0">
                <a:solidFill>
                  <a:srgbClr val="FF0000"/>
                </a:solidFill>
              </a:rPr>
              <a:t>5,786 </a:t>
            </a:r>
            <a:r>
              <a:rPr lang="en-GB" sz="4900" dirty="0">
                <a:solidFill>
                  <a:srgbClr val="FF0000"/>
                </a:solidFill>
              </a:rPr>
              <a:t>per FTE</a:t>
            </a:r>
          </a:p>
          <a:p>
            <a:endParaRPr lang="en-GB" dirty="0"/>
          </a:p>
        </p:txBody>
      </p:sp>
    </p:spTree>
    <p:extLst>
      <p:ext uri="{BB962C8B-B14F-4D97-AF65-F5344CB8AC3E}">
        <p14:creationId xmlns:p14="http://schemas.microsoft.com/office/powerpoint/2010/main" val="24635575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Targeted Funding – New Formula</a:t>
            </a:r>
            <a:endParaRPr lang="en-GB" dirty="0"/>
          </a:p>
        </p:txBody>
      </p:sp>
      <p:sp>
        <p:nvSpPr>
          <p:cNvPr id="3" name="Content Placeholder 2"/>
          <p:cNvSpPr>
            <a:spLocks noGrp="1"/>
          </p:cNvSpPr>
          <p:nvPr>
            <p:ph idx="1"/>
          </p:nvPr>
        </p:nvSpPr>
        <p:spPr/>
        <p:txBody>
          <a:bodyPr/>
          <a:lstStyle/>
          <a:p>
            <a:r>
              <a:rPr lang="en-GB" dirty="0"/>
              <a:t>What is targeted funding? </a:t>
            </a:r>
          </a:p>
          <a:p>
            <a:pPr marL="914400" lvl="2" indent="0">
              <a:buNone/>
            </a:pPr>
            <a:r>
              <a:rPr lang="en-GB" sz="1800" dirty="0" smtClean="0">
                <a:solidFill>
                  <a:srgbClr val="FF0000"/>
                </a:solidFill>
              </a:rPr>
              <a:t>Additional </a:t>
            </a:r>
            <a:r>
              <a:rPr lang="en-GB" sz="1800" dirty="0">
                <a:solidFill>
                  <a:srgbClr val="FF0000"/>
                </a:solidFill>
              </a:rPr>
              <a:t>‘notional’ allocations for when schools exceed </a:t>
            </a:r>
            <a:r>
              <a:rPr lang="en-GB" sz="1800" dirty="0" smtClean="0">
                <a:solidFill>
                  <a:srgbClr val="FF0000"/>
                </a:solidFill>
              </a:rPr>
              <a:t>30% of the value of their notional SEN (found on ‘Schools Level SB’ tab of Budget Share)</a:t>
            </a:r>
          </a:p>
          <a:p>
            <a:pPr marL="914400" lvl="2" indent="0">
              <a:buNone/>
            </a:pPr>
            <a:endParaRPr lang="en-GB" sz="1800" dirty="0">
              <a:solidFill>
                <a:srgbClr val="FF0000"/>
              </a:solidFill>
            </a:endParaRPr>
          </a:p>
          <a:p>
            <a:pPr marL="914400" lvl="2" indent="0">
              <a:buNone/>
            </a:pPr>
            <a:endParaRPr lang="en-GB" sz="1800" dirty="0">
              <a:solidFill>
                <a:srgbClr val="FF0000"/>
              </a:solidFill>
            </a:endParaRPr>
          </a:p>
          <a:p>
            <a:pPr marL="914400" lvl="2" indent="0">
              <a:buNone/>
            </a:pPr>
            <a:endParaRPr lang="en-GB" sz="1400" dirty="0">
              <a:solidFill>
                <a:srgbClr val="FF0000"/>
              </a:solidFill>
            </a:endParaRPr>
          </a:p>
          <a:p>
            <a:pPr marL="0" indent="0">
              <a:buNone/>
            </a:pP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924944"/>
            <a:ext cx="8229600"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25528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Targeted Funding – New Formula</a:t>
            </a:r>
            <a:endParaRPr lang="en-GB" dirty="0"/>
          </a:p>
        </p:txBody>
      </p:sp>
      <p:sp>
        <p:nvSpPr>
          <p:cNvPr id="3" name="Content Placeholder 2"/>
          <p:cNvSpPr>
            <a:spLocks noGrp="1"/>
          </p:cNvSpPr>
          <p:nvPr>
            <p:ph idx="1"/>
          </p:nvPr>
        </p:nvSpPr>
        <p:spPr/>
        <p:txBody>
          <a:bodyPr/>
          <a:lstStyle/>
          <a:p>
            <a:pPr>
              <a:buFontTx/>
              <a:buChar char="-"/>
            </a:pPr>
            <a:r>
              <a:rPr lang="en-GB" dirty="0" smtClean="0"/>
              <a:t>How is the notional SEN broken down?</a:t>
            </a:r>
          </a:p>
          <a:p>
            <a:pPr marL="0" indent="0">
              <a:buNone/>
            </a:pPr>
            <a:endParaRPr lang="en-GB" dirty="0" smtClean="0"/>
          </a:p>
          <a:p>
            <a:pPr>
              <a:buFontTx/>
              <a:buChar char="-"/>
            </a:pPr>
            <a:endParaRPr lang="en-GB" dirty="0" smtClean="0"/>
          </a:p>
          <a:p>
            <a:pPr>
              <a:buFontTx/>
              <a:buChar char="-"/>
            </a:pPr>
            <a:endParaRPr lang="en-GB" dirty="0"/>
          </a:p>
          <a:p>
            <a:pPr>
              <a:buFontTx/>
              <a:buChar char="-"/>
            </a:pPr>
            <a:endParaRPr lang="en-GB" dirty="0" smtClean="0"/>
          </a:p>
          <a:p>
            <a:pPr>
              <a:buFontTx/>
              <a:buChar char="-"/>
            </a:pPr>
            <a:endParaRPr lang="en-GB" dirty="0"/>
          </a:p>
          <a:p>
            <a:pPr marL="0" indent="0">
              <a:buNone/>
            </a:pPr>
            <a:endParaRPr lang="en-GB" dirty="0"/>
          </a:p>
        </p:txBody>
      </p:sp>
      <p:graphicFrame>
        <p:nvGraphicFramePr>
          <p:cNvPr id="5" name="Table 4"/>
          <p:cNvGraphicFramePr>
            <a:graphicFrameLocks noGrp="1"/>
          </p:cNvGraphicFramePr>
          <p:nvPr>
            <p:extLst>
              <p:ext uri="{D42A27DB-BD31-4B8C-83A1-F6EECF244321}">
                <p14:modId xmlns:p14="http://schemas.microsoft.com/office/powerpoint/2010/main" val="2539800386"/>
              </p:ext>
            </p:extLst>
          </p:nvPr>
        </p:nvGraphicFramePr>
        <p:xfrm>
          <a:off x="1403648" y="2276872"/>
          <a:ext cx="5406382" cy="1377950"/>
        </p:xfrm>
        <a:graphic>
          <a:graphicData uri="http://schemas.openxmlformats.org/drawingml/2006/table">
            <a:tbl>
              <a:tblPr/>
              <a:tblGrid>
                <a:gridCol w="1728192"/>
                <a:gridCol w="2520280"/>
                <a:gridCol w="1157910"/>
              </a:tblGrid>
              <a:tr h="196850">
                <a:tc>
                  <a:txBody>
                    <a:bodyPr/>
                    <a:lstStyle/>
                    <a:p>
                      <a:pPr algn="ctr" fontAlgn="b"/>
                      <a:r>
                        <a:rPr lang="en-GB" sz="1200" b="0" i="0" u="none" strike="noStrike" dirty="0">
                          <a:effectLst/>
                          <a:latin typeface="Calibri"/>
                        </a:rPr>
                        <a:t>Formula Factor</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Notional SEN</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GB" sz="1200" b="0" i="0" u="none" strike="noStrike">
                          <a:effectLst/>
                          <a:latin typeface="Calibri"/>
                        </a:rPr>
                        <a:t>AWPU</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effectLst/>
                          <a:latin typeface="Calibri"/>
                        </a:rPr>
                        <a:t>5.34% Primary / 5.20% KS3 / 5.20% KS4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smtClean="0">
                          <a:effectLst/>
                          <a:latin typeface="Calibri"/>
                        </a:rPr>
                        <a:t>£12,674</a:t>
                      </a:r>
                      <a:endParaRPr lang="en-US"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GB" sz="1200" b="0" i="0" u="none" strike="noStrike">
                          <a:effectLst/>
                          <a:latin typeface="Calibri"/>
                        </a:rPr>
                        <a:t>Free School Meals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14.94% Primary / 18.68% Secondary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£756</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US" sz="1200" b="0" i="0" u="none" strike="noStrike">
                          <a:effectLst/>
                          <a:latin typeface="Calibri"/>
                        </a:rPr>
                        <a:t>Free School Meals Ever 6</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14.94% Primary / 18.68% Secondary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£945</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GB" sz="1200" b="0" i="0" u="none" strike="noStrike">
                          <a:effectLst/>
                          <a:latin typeface="Calibri"/>
                        </a:rPr>
                        <a:t>IDACI (all bands)</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61.14% Primary / 71.06% Secondary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£393</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GB" sz="1200" b="0" i="0" u="none" strike="noStrike">
                          <a:effectLst/>
                          <a:latin typeface="Calibri"/>
                        </a:rPr>
                        <a:t>Low Attainment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70.47% Primary / 59.26% Secondary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£15,167</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6850">
                <a:tc>
                  <a:txBody>
                    <a:bodyPr/>
                    <a:lstStyle/>
                    <a:p>
                      <a:pPr algn="ctr" fontAlgn="b"/>
                      <a:r>
                        <a:rPr lang="en-GB" sz="1200" b="0" i="0" u="none" strike="noStrike" dirty="0">
                          <a:effectLst/>
                          <a:latin typeface="Calibri"/>
                        </a:rPr>
                        <a:t>Lump Sum</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a:effectLst/>
                          <a:latin typeface="Calibri"/>
                        </a:rPr>
                        <a:t>8.90% Primary / 5.33% Secondary</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effectLst/>
                          <a:latin typeface="Calibri"/>
                        </a:rPr>
                        <a:t>£10,484</a:t>
                      </a:r>
                      <a:endParaRPr lang="en-GB" sz="1200" b="0" i="0" u="none" strike="noStrike" dirty="0">
                        <a:effectLst/>
                        <a:latin typeface="Calibri"/>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61722236"/>
              </p:ext>
            </p:extLst>
          </p:nvPr>
        </p:nvGraphicFramePr>
        <p:xfrm>
          <a:off x="3131839" y="3933056"/>
          <a:ext cx="3699768" cy="182880"/>
        </p:xfrm>
        <a:graphic>
          <a:graphicData uri="http://schemas.openxmlformats.org/drawingml/2006/table">
            <a:tbl>
              <a:tblPr/>
              <a:tblGrid>
                <a:gridCol w="2520281"/>
                <a:gridCol w="1179487"/>
              </a:tblGrid>
              <a:tr h="158750">
                <a:tc>
                  <a:txBody>
                    <a:bodyPr/>
                    <a:lstStyle/>
                    <a:p>
                      <a:pPr algn="ctr" fontAlgn="b"/>
                      <a:r>
                        <a:rPr lang="en-GB" sz="1200" b="0" i="0" u="none" strike="noStrike" dirty="0">
                          <a:effectLst/>
                          <a:latin typeface="+mn-lt"/>
                        </a:rPr>
                        <a:t>Notional SEN </a:t>
                      </a:r>
                      <a:r>
                        <a:rPr lang="en-GB" sz="1200" b="0" i="0" u="none" strike="noStrike" dirty="0" smtClean="0">
                          <a:effectLst/>
                          <a:latin typeface="+mn-lt"/>
                        </a:rPr>
                        <a:t>Total</a:t>
                      </a:r>
                      <a:r>
                        <a:rPr lang="en-GB" sz="1200" b="0" i="0" u="none" strike="noStrike" dirty="0">
                          <a:effectLst/>
                          <a:latin typeface="+mn-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solidFill>
                            <a:schemeClr val="tx1"/>
                          </a:solidFill>
                          <a:effectLst/>
                          <a:latin typeface="+mn-lt"/>
                        </a:rPr>
                        <a:t>£40,419</a:t>
                      </a:r>
                      <a:endParaRPr lang="en-GB" sz="1200" b="0" i="0" u="none" strike="noStrike" dirty="0">
                        <a:solidFill>
                          <a:schemeClr val="tx1"/>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345993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Targeted Funding – New Formula</a:t>
            </a:r>
            <a:endParaRPr lang="en-GB" dirty="0"/>
          </a:p>
        </p:txBody>
      </p:sp>
      <p:sp>
        <p:nvSpPr>
          <p:cNvPr id="3" name="Content Placeholder 2"/>
          <p:cNvSpPr>
            <a:spLocks noGrp="1"/>
          </p:cNvSpPr>
          <p:nvPr>
            <p:ph idx="1"/>
          </p:nvPr>
        </p:nvSpPr>
        <p:spPr/>
        <p:txBody>
          <a:bodyPr/>
          <a:lstStyle/>
          <a:p>
            <a:pPr>
              <a:buFontTx/>
              <a:buChar char="-"/>
            </a:pPr>
            <a:r>
              <a:rPr lang="en-GB" dirty="0" smtClean="0"/>
              <a:t>How is targeted funding calculated?</a:t>
            </a:r>
          </a:p>
          <a:p>
            <a:pPr>
              <a:buFontTx/>
              <a:buChar char="-"/>
            </a:pPr>
            <a:endParaRPr lang="en-GB" dirty="0" smtClean="0"/>
          </a:p>
          <a:p>
            <a:pPr>
              <a:buFontTx/>
              <a:buChar char="-"/>
            </a:pPr>
            <a:endParaRPr lang="en-GB" dirty="0"/>
          </a:p>
          <a:p>
            <a:pPr>
              <a:buFontTx/>
              <a:buChar char="-"/>
            </a:pPr>
            <a:endParaRPr lang="en-GB" dirty="0" smtClean="0"/>
          </a:p>
          <a:p>
            <a:pPr>
              <a:buFontTx/>
              <a:buChar char="-"/>
            </a:pPr>
            <a:endParaRPr lang="en-GB" dirty="0"/>
          </a:p>
          <a:p>
            <a:pPr marL="0" indent="0">
              <a:buNone/>
            </a:pPr>
            <a:endParaRPr lang="en-GB" dirty="0"/>
          </a:p>
        </p:txBody>
      </p:sp>
      <p:graphicFrame>
        <p:nvGraphicFramePr>
          <p:cNvPr id="6" name="Table 5"/>
          <p:cNvGraphicFramePr>
            <a:graphicFrameLocks noGrp="1"/>
          </p:cNvGraphicFramePr>
          <p:nvPr>
            <p:extLst>
              <p:ext uri="{D42A27DB-BD31-4B8C-83A1-F6EECF244321}">
                <p14:modId xmlns:p14="http://schemas.microsoft.com/office/powerpoint/2010/main" val="3762135234"/>
              </p:ext>
            </p:extLst>
          </p:nvPr>
        </p:nvGraphicFramePr>
        <p:xfrm>
          <a:off x="2627784" y="4581128"/>
          <a:ext cx="3699768" cy="1463040"/>
        </p:xfrm>
        <a:graphic>
          <a:graphicData uri="http://schemas.openxmlformats.org/drawingml/2006/table">
            <a:tbl>
              <a:tblPr/>
              <a:tblGrid>
                <a:gridCol w="2520281"/>
                <a:gridCol w="1179487"/>
              </a:tblGrid>
              <a:tr h="158750">
                <a:tc>
                  <a:txBody>
                    <a:bodyPr/>
                    <a:lstStyle/>
                    <a:p>
                      <a:pPr algn="ctr" fontAlgn="b"/>
                      <a:r>
                        <a:rPr lang="en-GB" sz="1200" b="0" i="0" u="none" strike="noStrike" dirty="0">
                          <a:effectLst/>
                          <a:latin typeface="+mn-lt"/>
                        </a:rPr>
                        <a:t>Notional SEN Total</a:t>
                      </a:r>
                    </a:p>
                    <a:p>
                      <a:pPr algn="ctr" fontAlgn="b"/>
                      <a:r>
                        <a:rPr lang="en-GB" sz="1200" b="0" i="0" u="none" strike="noStrike" dirty="0">
                          <a:effectLst/>
                          <a:latin typeface="+mn-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GB" sz="1200" b="0" i="0" u="none" strike="noStrike" dirty="0" smtClean="0">
                          <a:solidFill>
                            <a:schemeClr val="tx1"/>
                          </a:solidFill>
                          <a:effectLst/>
                          <a:latin typeface="+mn-lt"/>
                        </a:rPr>
                        <a:t>£40,419</a:t>
                      </a:r>
                      <a:endParaRPr lang="en-GB" sz="1200" b="0" i="0" u="none" strike="noStrike" dirty="0">
                        <a:solidFill>
                          <a:schemeClr val="tx1"/>
                        </a:solidFill>
                        <a:effectLst/>
                        <a:latin typeface="+mn-lt"/>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750">
                <a:tc>
                  <a:txBody>
                    <a:bodyPr/>
                    <a:lstStyle/>
                    <a:p>
                      <a:pPr algn="ctr" fontAlgn="b"/>
                      <a:r>
                        <a:rPr lang="en-GB" sz="1200" b="0" i="0" u="none" strike="noStrike" dirty="0" smtClean="0">
                          <a:effectLst/>
                          <a:latin typeface="+mn-lt"/>
                        </a:rPr>
                        <a:t>30% Notional SEN</a:t>
                      </a:r>
                      <a:endParaRPr lang="en-GB" sz="1200" b="0" i="0" u="none" strike="noStrike" dirty="0">
                        <a:effectLst/>
                        <a:latin typeface="+mn-lt"/>
                      </a:endParaRPr>
                    </a:p>
                    <a:p>
                      <a:pPr algn="ctr" fontAlgn="b"/>
                      <a:r>
                        <a:rPr lang="en-GB" sz="1200" b="0" i="0" u="none" strike="noStrike" dirty="0">
                          <a:effectLst/>
                          <a:latin typeface="+mn-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GB" sz="1200" dirty="0" smtClean="0"/>
                        <a:t>£12,126</a:t>
                      </a:r>
                      <a:endParaRPr lang="en-GB" sz="1200" dirty="0"/>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750">
                <a:tc>
                  <a:txBody>
                    <a:bodyPr/>
                    <a:lstStyle/>
                    <a:p>
                      <a:pPr algn="ctr" fontAlgn="b"/>
                      <a:r>
                        <a:rPr lang="en-US" sz="1200" b="0" i="0" u="none" strike="noStrike" dirty="0">
                          <a:effectLst/>
                          <a:latin typeface="+mn-lt"/>
                        </a:rPr>
                        <a:t>Notional SEN </a:t>
                      </a:r>
                      <a:r>
                        <a:rPr lang="en-US" sz="1200" b="0" i="0" u="none" strike="noStrike" dirty="0" smtClean="0">
                          <a:effectLst/>
                          <a:latin typeface="+mn-lt"/>
                        </a:rPr>
                        <a:t>Required</a:t>
                      </a:r>
                      <a:endParaRPr lang="en-US" sz="1200" b="0" i="0" u="none" strike="noStrike" dirty="0">
                        <a:effectLst/>
                        <a:latin typeface="+mn-lt"/>
                      </a:endParaRPr>
                    </a:p>
                    <a:p>
                      <a:pPr algn="ctr" fontAlgn="b"/>
                      <a:r>
                        <a:rPr lang="en-GB" sz="1200" b="0" i="0" u="none" strike="noStrike" dirty="0">
                          <a:effectLst/>
                          <a:latin typeface="+mn-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GB" sz="1200" dirty="0" smtClean="0"/>
                        <a:t>£12,000</a:t>
                      </a:r>
                      <a:endParaRPr lang="en-GB" sz="1200" dirty="0"/>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58750">
                <a:tc>
                  <a:txBody>
                    <a:bodyPr/>
                    <a:lstStyle/>
                    <a:p>
                      <a:pPr algn="ctr" fontAlgn="b"/>
                      <a:r>
                        <a:rPr lang="en-GB" sz="1200" b="0" i="0" u="none" strike="noStrike" dirty="0">
                          <a:effectLst/>
                          <a:latin typeface="+mn-lt"/>
                        </a:rPr>
                        <a:t>Targeted </a:t>
                      </a:r>
                      <a:r>
                        <a:rPr lang="en-GB" sz="1200" b="0" i="0" u="none" strike="noStrike" dirty="0" smtClean="0">
                          <a:effectLst/>
                          <a:latin typeface="+mn-lt"/>
                        </a:rPr>
                        <a:t>Funding</a:t>
                      </a:r>
                      <a:endParaRPr lang="en-GB" sz="1200" b="0" i="0" u="none" strike="noStrike" dirty="0">
                        <a:effectLst/>
                        <a:latin typeface="+mn-lt"/>
                      </a:endParaRPr>
                    </a:p>
                    <a:p>
                      <a:pPr algn="ctr" fontAlgn="b"/>
                      <a:r>
                        <a:rPr lang="en-GB" sz="1200" b="0" i="0" u="none" strike="noStrike" dirty="0">
                          <a:effectLst/>
                          <a:latin typeface="+mn-lt"/>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a:r>
                        <a:rPr lang="en-GB" sz="1200" dirty="0" smtClean="0"/>
                        <a:t>£0</a:t>
                      </a:r>
                      <a:endParaRPr lang="en-GB" sz="1200" dirty="0"/>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0675" y="2544763"/>
            <a:ext cx="596265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22015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n-GB" dirty="0" smtClean="0"/>
              <a:t>Other Funding</a:t>
            </a:r>
            <a:endParaRPr lang="en-GB" dirty="0"/>
          </a:p>
        </p:txBody>
      </p:sp>
      <p:sp>
        <p:nvSpPr>
          <p:cNvPr id="3" name="Content Placeholder 2"/>
          <p:cNvSpPr>
            <a:spLocks noGrp="1"/>
          </p:cNvSpPr>
          <p:nvPr>
            <p:ph idx="1"/>
          </p:nvPr>
        </p:nvSpPr>
        <p:spPr/>
        <p:txBody>
          <a:bodyPr>
            <a:normAutofit fontScale="55000" lnSpcReduction="20000"/>
          </a:bodyPr>
          <a:lstStyle/>
          <a:p>
            <a:pPr marL="0" lvl="0" indent="0">
              <a:buNone/>
            </a:pPr>
            <a:endParaRPr lang="en-GB" sz="3000" dirty="0">
              <a:solidFill>
                <a:srgbClr val="FF0000"/>
              </a:solidFill>
            </a:endParaRPr>
          </a:p>
          <a:p>
            <a:pPr lvl="0"/>
            <a:r>
              <a:rPr lang="en-GB" sz="3800" dirty="0"/>
              <a:t>Early Years Funding</a:t>
            </a:r>
          </a:p>
          <a:p>
            <a:pPr marL="914400" lvl="2" indent="0">
              <a:buNone/>
            </a:pPr>
            <a:r>
              <a:rPr lang="en-GB" sz="3000" dirty="0" smtClean="0">
                <a:solidFill>
                  <a:srgbClr val="FF0000"/>
                </a:solidFill>
              </a:rPr>
              <a:t>Separate </a:t>
            </a:r>
            <a:r>
              <a:rPr lang="en-GB" sz="3000" dirty="0">
                <a:solidFill>
                  <a:srgbClr val="FF0000"/>
                </a:solidFill>
              </a:rPr>
              <a:t>formula for Independent Nursery Settings – Rates based upon  National Living Wage , and categorised into two types; Significant or Profound  needs</a:t>
            </a:r>
            <a:r>
              <a:rPr lang="en-GB" sz="3000" dirty="0" smtClean="0">
                <a:solidFill>
                  <a:srgbClr val="FF0000"/>
                </a:solidFill>
              </a:rPr>
              <a:t>.</a:t>
            </a:r>
            <a:endParaRPr lang="en-GB" sz="3000" dirty="0">
              <a:solidFill>
                <a:srgbClr val="FF0000"/>
              </a:solidFill>
            </a:endParaRPr>
          </a:p>
          <a:p>
            <a:pPr marL="914400" lvl="2" indent="0">
              <a:buNone/>
            </a:pPr>
            <a:r>
              <a:rPr lang="en-GB" sz="3000" dirty="0" smtClean="0">
                <a:solidFill>
                  <a:srgbClr val="FF0000"/>
                </a:solidFill>
              </a:rPr>
              <a:t>Mainstream School Nursery settings are subject to Higher Needs rates (without any notional deductions) i.e. £11.35 x number of hours attended</a:t>
            </a:r>
          </a:p>
          <a:p>
            <a:pPr marL="914400" lvl="2" indent="0">
              <a:buNone/>
            </a:pPr>
            <a:r>
              <a:rPr lang="en-GB" sz="3000" dirty="0" smtClean="0">
                <a:solidFill>
                  <a:srgbClr val="FF0000"/>
                </a:solidFill>
                <a:hlinkClick r:id="rId2"/>
              </a:rPr>
              <a:t>Carol.Moore@lincolnshire.gov.uk</a:t>
            </a:r>
            <a:endParaRPr lang="en-GB" sz="3000" dirty="0" smtClean="0">
              <a:solidFill>
                <a:srgbClr val="FF0000"/>
              </a:solidFill>
            </a:endParaRPr>
          </a:p>
          <a:p>
            <a:pPr marL="0" lvl="0" indent="0">
              <a:buNone/>
            </a:pPr>
            <a:endParaRPr lang="en-GB" sz="2500" dirty="0">
              <a:solidFill>
                <a:srgbClr val="FF0000"/>
              </a:solidFill>
            </a:endParaRPr>
          </a:p>
          <a:p>
            <a:pPr lvl="0"/>
            <a:r>
              <a:rPr lang="en-GB" sz="3800" dirty="0"/>
              <a:t>Post 16 Funding</a:t>
            </a:r>
          </a:p>
          <a:p>
            <a:pPr marL="914400" lvl="2" indent="0">
              <a:buNone/>
            </a:pPr>
            <a:r>
              <a:rPr lang="en-GB" sz="2900" dirty="0">
                <a:solidFill>
                  <a:srgbClr val="FF0000"/>
                </a:solidFill>
              </a:rPr>
              <a:t>No £6,000 deductions for pupils continuing into 6</a:t>
            </a:r>
            <a:r>
              <a:rPr lang="en-GB" sz="2900" baseline="30000" dirty="0">
                <a:solidFill>
                  <a:srgbClr val="FF0000"/>
                </a:solidFill>
              </a:rPr>
              <a:t>th</a:t>
            </a:r>
            <a:r>
              <a:rPr lang="en-GB" sz="2900" dirty="0">
                <a:solidFill>
                  <a:srgbClr val="FF0000"/>
                </a:solidFill>
              </a:rPr>
              <a:t> form</a:t>
            </a:r>
          </a:p>
          <a:p>
            <a:pPr marL="914400" lvl="2" indent="0">
              <a:buNone/>
            </a:pPr>
            <a:r>
              <a:rPr lang="en-GB" sz="3000" dirty="0">
                <a:solidFill>
                  <a:srgbClr val="FF0000"/>
                </a:solidFill>
              </a:rPr>
              <a:t>Annual figure is agreed at hub meetings for Post 16 College funding (using a standard framework model) </a:t>
            </a:r>
          </a:p>
          <a:p>
            <a:pPr marL="914400" lvl="2" indent="0">
              <a:buNone/>
            </a:pPr>
            <a:r>
              <a:rPr lang="en-GB" sz="3000" dirty="0">
                <a:solidFill>
                  <a:srgbClr val="FF0000"/>
                </a:solidFill>
              </a:rPr>
              <a:t>Element 3 (top-up) funding is calculated and paid to Colleges  via a PO and invoicing route</a:t>
            </a:r>
          </a:p>
          <a:p>
            <a:pPr marL="914400" lvl="2" indent="0">
              <a:buNone/>
            </a:pPr>
            <a:r>
              <a:rPr lang="en-GB" sz="3000" dirty="0">
                <a:solidFill>
                  <a:srgbClr val="FF0000"/>
                </a:solidFill>
              </a:rPr>
              <a:t>We purchase  set number of places through ESFA return in advance of academic year. We would then only pay notional funding direct to colleges if we exceed the number of places purchased as part of the return</a:t>
            </a:r>
          </a:p>
          <a:p>
            <a:pPr marL="0" indent="0">
              <a:buNone/>
            </a:pPr>
            <a:endParaRPr lang="en-GB" dirty="0" smtClean="0"/>
          </a:p>
        </p:txBody>
      </p:sp>
    </p:spTree>
    <p:extLst>
      <p:ext uri="{BB962C8B-B14F-4D97-AF65-F5344CB8AC3E}">
        <p14:creationId xmlns:p14="http://schemas.microsoft.com/office/powerpoint/2010/main" val="9948975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Other Funding </a:t>
            </a:r>
            <a:endParaRPr lang="en-GB" dirty="0"/>
          </a:p>
        </p:txBody>
      </p:sp>
      <p:sp>
        <p:nvSpPr>
          <p:cNvPr id="3" name="Content Placeholder 2"/>
          <p:cNvSpPr>
            <a:spLocks noGrp="1"/>
          </p:cNvSpPr>
          <p:nvPr>
            <p:ph idx="1"/>
          </p:nvPr>
        </p:nvSpPr>
        <p:spPr/>
        <p:txBody>
          <a:bodyPr>
            <a:normAutofit lnSpcReduction="10000"/>
          </a:bodyPr>
          <a:lstStyle/>
          <a:p>
            <a:r>
              <a:rPr lang="en-GB" sz="1800" dirty="0"/>
              <a:t>Out of County Recoupment Funding</a:t>
            </a:r>
          </a:p>
          <a:p>
            <a:pPr marL="0" indent="0">
              <a:buNone/>
            </a:pPr>
            <a:r>
              <a:rPr lang="en-GB" sz="1400" dirty="0"/>
              <a:t>	</a:t>
            </a:r>
            <a:r>
              <a:rPr lang="en-GB" sz="1400" dirty="0">
                <a:solidFill>
                  <a:srgbClr val="FF0000"/>
                </a:solidFill>
              </a:rPr>
              <a:t>Lives in Lincolnshire / attends Out County School – Any funding will be recouped directly 	from LCC, by the relevant school (using OLEA rates)</a:t>
            </a:r>
          </a:p>
          <a:p>
            <a:pPr marL="0" indent="0">
              <a:buNone/>
            </a:pPr>
            <a:r>
              <a:rPr lang="en-GB" sz="1400" dirty="0">
                <a:solidFill>
                  <a:srgbClr val="FF0000"/>
                </a:solidFill>
              </a:rPr>
              <a:t>	Lives Out County / attends Lincolnshire School – School recoup top-up funding direct from OLEA 	(using LCC rates). </a:t>
            </a:r>
          </a:p>
          <a:p>
            <a:pPr marL="0" indent="0">
              <a:buNone/>
            </a:pPr>
            <a:r>
              <a:rPr lang="en-GB" sz="1400" dirty="0">
                <a:solidFill>
                  <a:srgbClr val="FF0000"/>
                </a:solidFill>
              </a:rPr>
              <a:t>	ESFA have introduced an import / export process to account for the transfers of £6,000 notional 	funding </a:t>
            </a:r>
          </a:p>
          <a:p>
            <a:pPr marL="0" indent="0">
              <a:buNone/>
            </a:pPr>
            <a:endParaRPr lang="en-GB" sz="1600" dirty="0">
              <a:solidFill>
                <a:srgbClr val="FF0000"/>
              </a:solidFill>
            </a:endParaRPr>
          </a:p>
          <a:p>
            <a:r>
              <a:rPr lang="en-GB" sz="1800" dirty="0"/>
              <a:t>Special School Funding</a:t>
            </a:r>
          </a:p>
          <a:p>
            <a:pPr marL="0" indent="0">
              <a:buNone/>
            </a:pPr>
            <a:r>
              <a:rPr lang="en-GB" sz="1400" dirty="0"/>
              <a:t>	</a:t>
            </a:r>
            <a:r>
              <a:rPr lang="en-GB" sz="1400" dirty="0">
                <a:solidFill>
                  <a:srgbClr val="FF0000"/>
                </a:solidFill>
              </a:rPr>
              <a:t>Pupils are moderated into bands A-G (based on need) to determine funding levels</a:t>
            </a:r>
          </a:p>
          <a:p>
            <a:pPr marL="0" indent="0">
              <a:buNone/>
            </a:pPr>
            <a:r>
              <a:rPr lang="en-GB" sz="1400" dirty="0">
                <a:solidFill>
                  <a:srgbClr val="FF0000"/>
                </a:solidFill>
              </a:rPr>
              <a:t>	Staffing and Non-Staffing </a:t>
            </a:r>
            <a:r>
              <a:rPr lang="en-GB" sz="1400" dirty="0" smtClean="0">
                <a:solidFill>
                  <a:srgbClr val="FF0000"/>
                </a:solidFill>
              </a:rPr>
              <a:t>Blocks</a:t>
            </a:r>
          </a:p>
          <a:p>
            <a:pPr marL="0" indent="0">
              <a:buNone/>
            </a:pPr>
            <a:r>
              <a:rPr lang="en-GB" sz="1400" dirty="0">
                <a:solidFill>
                  <a:srgbClr val="FF0000"/>
                </a:solidFill>
              </a:rPr>
              <a:t>	</a:t>
            </a:r>
            <a:r>
              <a:rPr lang="en-GB" sz="1400" dirty="0" smtClean="0">
                <a:solidFill>
                  <a:srgbClr val="FF0000"/>
                </a:solidFill>
              </a:rPr>
              <a:t>SEND Strategy Project – Creating over 500 additional (all need) places</a:t>
            </a:r>
            <a:endParaRPr lang="en-GB" sz="1400" dirty="0">
              <a:solidFill>
                <a:srgbClr val="FF0000"/>
              </a:solidFill>
            </a:endParaRPr>
          </a:p>
          <a:p>
            <a:endParaRPr lang="en-GB" sz="1800" dirty="0"/>
          </a:p>
          <a:p>
            <a:r>
              <a:rPr lang="en-GB" sz="1800" dirty="0"/>
              <a:t>Alternative Provision</a:t>
            </a:r>
          </a:p>
          <a:p>
            <a:pPr marL="914400" lvl="2" indent="0">
              <a:buNone/>
            </a:pPr>
            <a:r>
              <a:rPr lang="en-GB" sz="1400" dirty="0">
                <a:solidFill>
                  <a:srgbClr val="FF0000"/>
                </a:solidFill>
              </a:rPr>
              <a:t>Current agreement with </a:t>
            </a:r>
            <a:r>
              <a:rPr lang="en-GB" sz="1400" dirty="0" err="1">
                <a:solidFill>
                  <a:srgbClr val="FF0000"/>
                </a:solidFill>
              </a:rPr>
              <a:t>Springwell</a:t>
            </a:r>
            <a:r>
              <a:rPr lang="en-GB" sz="1400" dirty="0">
                <a:solidFill>
                  <a:srgbClr val="FF0000"/>
                </a:solidFill>
              </a:rPr>
              <a:t> to fund 252 places across 4 different sites </a:t>
            </a:r>
          </a:p>
          <a:p>
            <a:pPr marL="914400" lvl="2" indent="0">
              <a:buNone/>
            </a:pPr>
            <a:r>
              <a:rPr lang="en-GB" sz="1400" dirty="0" smtClean="0">
                <a:solidFill>
                  <a:srgbClr val="FF0000"/>
                </a:solidFill>
              </a:rPr>
              <a:t>In 2021/22 each </a:t>
            </a:r>
            <a:r>
              <a:rPr lang="en-GB" sz="1400" dirty="0">
                <a:solidFill>
                  <a:srgbClr val="FF0000"/>
                </a:solidFill>
              </a:rPr>
              <a:t>place consists of £10,000 place funding, and £</a:t>
            </a:r>
            <a:r>
              <a:rPr lang="en-GB" sz="1400" dirty="0" smtClean="0">
                <a:solidFill>
                  <a:srgbClr val="FF0000"/>
                </a:solidFill>
              </a:rPr>
              <a:t>10,693 </a:t>
            </a:r>
            <a:r>
              <a:rPr lang="en-GB" sz="1400" dirty="0">
                <a:solidFill>
                  <a:srgbClr val="FF0000"/>
                </a:solidFill>
              </a:rPr>
              <a:t>top-up funding</a:t>
            </a:r>
          </a:p>
          <a:p>
            <a:pPr marL="914400" lvl="2" indent="0">
              <a:buNone/>
            </a:pPr>
            <a:r>
              <a:rPr lang="en-GB" sz="1400" dirty="0">
                <a:solidFill>
                  <a:srgbClr val="FF0000"/>
                </a:solidFill>
              </a:rPr>
              <a:t>Funding </a:t>
            </a:r>
            <a:r>
              <a:rPr lang="en-GB" sz="1400" dirty="0" smtClean="0">
                <a:solidFill>
                  <a:srgbClr val="FF0000"/>
                </a:solidFill>
              </a:rPr>
              <a:t>has potential to be </a:t>
            </a:r>
            <a:r>
              <a:rPr lang="en-GB" sz="1400" dirty="0">
                <a:solidFill>
                  <a:srgbClr val="FF0000"/>
                </a:solidFill>
              </a:rPr>
              <a:t>adjusted upwards or downwards depending on actual numbers on roll</a:t>
            </a:r>
          </a:p>
          <a:p>
            <a:endParaRPr lang="en-GB" dirty="0"/>
          </a:p>
        </p:txBody>
      </p:sp>
    </p:spTree>
    <p:extLst>
      <p:ext uri="{BB962C8B-B14F-4D97-AF65-F5344CB8AC3E}">
        <p14:creationId xmlns:p14="http://schemas.microsoft.com/office/powerpoint/2010/main" val="38376519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n-GB" dirty="0" smtClean="0"/>
              <a:t>Other Funding</a:t>
            </a:r>
            <a:endParaRPr lang="en-GB" dirty="0"/>
          </a:p>
        </p:txBody>
      </p:sp>
      <p:sp>
        <p:nvSpPr>
          <p:cNvPr id="3" name="Content Placeholder 2"/>
          <p:cNvSpPr>
            <a:spLocks noGrp="1"/>
          </p:cNvSpPr>
          <p:nvPr>
            <p:ph idx="1"/>
          </p:nvPr>
        </p:nvSpPr>
        <p:spPr/>
        <p:txBody>
          <a:bodyPr/>
          <a:lstStyle/>
          <a:p>
            <a:r>
              <a:rPr lang="en-GB" dirty="0" smtClean="0"/>
              <a:t>CIC </a:t>
            </a:r>
            <a:r>
              <a:rPr lang="en-GB" dirty="0"/>
              <a:t>Pupil Premium / Preventing Exclusion / Hard to Place Funding</a:t>
            </a:r>
          </a:p>
          <a:p>
            <a:pPr marL="0" lvl="1" indent="0">
              <a:buNone/>
            </a:pPr>
            <a:r>
              <a:rPr lang="en-GB" dirty="0"/>
              <a:t>	</a:t>
            </a:r>
            <a:r>
              <a:rPr lang="en-GB" sz="1400" dirty="0" smtClean="0">
                <a:hlinkClick r:id="rId2"/>
              </a:rPr>
              <a:t>Sandra.miller@lincolnshire.gov.uk</a:t>
            </a:r>
            <a:endParaRPr lang="en-GB" dirty="0"/>
          </a:p>
          <a:p>
            <a:r>
              <a:rPr lang="en-GB" dirty="0"/>
              <a:t>Early Years Inclusion Funding</a:t>
            </a:r>
          </a:p>
          <a:p>
            <a:pPr marL="457200" lvl="1" indent="0">
              <a:buNone/>
            </a:pPr>
            <a:r>
              <a:rPr lang="en-GB" dirty="0"/>
              <a:t>	</a:t>
            </a:r>
            <a:r>
              <a:rPr lang="en-GB" sz="1400" dirty="0" smtClean="0">
                <a:hlinkClick r:id="rId3"/>
              </a:rPr>
              <a:t>Carla.snowshall@lincolnshire.gov.uk</a:t>
            </a:r>
            <a:endParaRPr lang="en-GB" sz="1400" dirty="0">
              <a:solidFill>
                <a:srgbClr val="FF0000"/>
              </a:solidFill>
            </a:endParaRPr>
          </a:p>
          <a:p>
            <a:pPr lvl="0"/>
            <a:r>
              <a:rPr lang="en-GB" dirty="0"/>
              <a:t>Other School budget shares funding issues</a:t>
            </a:r>
          </a:p>
          <a:p>
            <a:pPr marL="914400" lvl="2" indent="0">
              <a:buNone/>
            </a:pPr>
            <a:r>
              <a:rPr lang="en-GB" sz="1400" dirty="0" smtClean="0">
                <a:hlinkClick r:id="rId4"/>
              </a:rPr>
              <a:t>Schools_finance@lincolnshire.gov.uk</a:t>
            </a:r>
            <a:endParaRPr lang="en-GB" dirty="0"/>
          </a:p>
          <a:p>
            <a:pPr marL="914400" lvl="2" indent="0">
              <a:buNone/>
            </a:pPr>
            <a:endParaRPr lang="en-GB" sz="1400" dirty="0"/>
          </a:p>
        </p:txBody>
      </p:sp>
    </p:spTree>
    <p:extLst>
      <p:ext uri="{BB962C8B-B14F-4D97-AF65-F5344CB8AC3E}">
        <p14:creationId xmlns:p14="http://schemas.microsoft.com/office/powerpoint/2010/main" val="398945968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GB" dirty="0" smtClean="0"/>
              <a:t>Summary</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949585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99861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Questions</a:t>
            </a:r>
            <a:endParaRPr lang="en-GB" dirty="0"/>
          </a:p>
        </p:txBody>
      </p:sp>
      <p:pic>
        <p:nvPicPr>
          <p:cNvPr id="5122" name="Picture 2" descr="C:\Users\david.leonard\AppData\Local\Microsoft\Windows\INetCache\IE\03IGGIGZ\question_mark_PNG134[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874764" y="1600200"/>
            <a:ext cx="3394472" cy="4525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4573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GB" dirty="0" smtClean="0"/>
              <a:t>Introduction</a:t>
            </a:r>
            <a:endParaRPr lang="en-GB"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1329889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87424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n-GB" dirty="0" smtClean="0"/>
              <a:t>Agenda</a:t>
            </a:r>
            <a:endParaRPr lang="en-GB" dirty="0"/>
          </a:p>
        </p:txBody>
      </p:sp>
      <p:sp>
        <p:nvSpPr>
          <p:cNvPr id="3" name="Content Placeholder 2"/>
          <p:cNvSpPr>
            <a:spLocks noGrp="1"/>
          </p:cNvSpPr>
          <p:nvPr>
            <p:ph idx="1"/>
          </p:nvPr>
        </p:nvSpPr>
        <p:spPr/>
        <p:txBody>
          <a:bodyPr>
            <a:normAutofit/>
          </a:bodyPr>
          <a:lstStyle/>
          <a:p>
            <a:pPr marL="0" indent="0">
              <a:buNone/>
            </a:pPr>
            <a:endParaRPr lang="en-GB" dirty="0" smtClean="0"/>
          </a:p>
          <a:p>
            <a:r>
              <a:rPr lang="en-GB" dirty="0" smtClean="0"/>
              <a:t>Background</a:t>
            </a:r>
          </a:p>
          <a:p>
            <a:r>
              <a:rPr lang="en-GB" dirty="0" smtClean="0"/>
              <a:t>21/22 Formula Changes</a:t>
            </a:r>
            <a:endParaRPr lang="en-GB" dirty="0"/>
          </a:p>
          <a:p>
            <a:r>
              <a:rPr lang="en-GB" dirty="0"/>
              <a:t>Top-Up Funding</a:t>
            </a:r>
          </a:p>
          <a:p>
            <a:r>
              <a:rPr lang="en-GB" dirty="0"/>
              <a:t>Targeted Funding</a:t>
            </a:r>
          </a:p>
          <a:p>
            <a:r>
              <a:rPr lang="en-GB" dirty="0"/>
              <a:t>Other Funding </a:t>
            </a:r>
          </a:p>
          <a:p>
            <a:r>
              <a:rPr lang="en-GB" dirty="0" smtClean="0"/>
              <a:t>Summary</a:t>
            </a:r>
            <a:endParaRPr lang="en-GB" dirty="0"/>
          </a:p>
          <a:p>
            <a:pPr marL="0" indent="0">
              <a:buNone/>
            </a:pPr>
            <a:endParaRPr lang="en-GB" dirty="0"/>
          </a:p>
        </p:txBody>
      </p:sp>
      <p:pic>
        <p:nvPicPr>
          <p:cNvPr id="1027" name="Picture 3" descr="C:\Program Files (x86)\Microsoft Office\MEDIA\CAGCAT10\j0222017.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32040" y="2636912"/>
            <a:ext cx="3300508" cy="33123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8002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Background</a:t>
            </a:r>
            <a:endParaRPr lang="en-GB" dirty="0"/>
          </a:p>
        </p:txBody>
      </p:sp>
      <p:sp>
        <p:nvSpPr>
          <p:cNvPr id="3" name="Content Placeholder 2"/>
          <p:cNvSpPr>
            <a:spLocks noGrp="1"/>
          </p:cNvSpPr>
          <p:nvPr>
            <p:ph idx="1"/>
          </p:nvPr>
        </p:nvSpPr>
        <p:spPr/>
        <p:txBody>
          <a:bodyPr>
            <a:normAutofit fontScale="62500" lnSpcReduction="20000"/>
          </a:bodyPr>
          <a:lstStyle/>
          <a:p>
            <a:r>
              <a:rPr lang="en-GB" dirty="0" smtClean="0"/>
              <a:t>2013/14 – Government introduced notional SEN approach</a:t>
            </a:r>
          </a:p>
          <a:p>
            <a:pPr marL="0" indent="0">
              <a:buNone/>
            </a:pPr>
            <a:endParaRPr lang="en-GB" dirty="0" smtClean="0"/>
          </a:p>
          <a:p>
            <a:r>
              <a:rPr lang="en-GB" dirty="0" smtClean="0"/>
              <a:t>2015/16 – Authority implemented targeted funding. Schools expected to fund the first £6k for a pre-determined number of EHC’s</a:t>
            </a:r>
          </a:p>
          <a:p>
            <a:endParaRPr lang="en-GB" dirty="0"/>
          </a:p>
          <a:p>
            <a:r>
              <a:rPr lang="en-GB" dirty="0" smtClean="0"/>
              <a:t>2015/16 Targeted budget was £892k. In 2020/21, the budget requirement had increased to £7.8m</a:t>
            </a:r>
          </a:p>
          <a:p>
            <a:pPr marL="0" indent="0">
              <a:buNone/>
            </a:pPr>
            <a:endParaRPr lang="en-GB" dirty="0" smtClean="0"/>
          </a:p>
          <a:p>
            <a:r>
              <a:rPr lang="en-GB" dirty="0" smtClean="0"/>
              <a:t>Number of plans increased by 55% since start of SEND Reforms</a:t>
            </a:r>
          </a:p>
          <a:p>
            <a:pPr marL="0" indent="0">
              <a:buNone/>
            </a:pPr>
            <a:endParaRPr lang="en-GB" dirty="0" smtClean="0"/>
          </a:p>
          <a:p>
            <a:r>
              <a:rPr lang="en-GB" dirty="0" smtClean="0"/>
              <a:t>2020/21 High Needs Block  overspend - £2.4m</a:t>
            </a:r>
          </a:p>
          <a:p>
            <a:pPr marL="0" indent="0">
              <a:buNone/>
            </a:pPr>
            <a:endParaRPr lang="en-GB" dirty="0" smtClean="0"/>
          </a:p>
          <a:p>
            <a:r>
              <a:rPr lang="en-GB" dirty="0" smtClean="0"/>
              <a:t>2020/21 SEND overspend - £9.2m</a:t>
            </a:r>
          </a:p>
          <a:p>
            <a:pPr marL="0" indent="0">
              <a:buNone/>
            </a:pPr>
            <a:r>
              <a:rPr lang="en-GB" dirty="0" smtClean="0"/>
              <a:t> 	</a:t>
            </a:r>
            <a:r>
              <a:rPr lang="en-GB" sz="2200" dirty="0" smtClean="0"/>
              <a:t>- Top-up (£4.5m o/s)</a:t>
            </a:r>
          </a:p>
          <a:p>
            <a:pPr marL="0" indent="0">
              <a:buNone/>
            </a:pPr>
            <a:r>
              <a:rPr lang="en-GB" sz="2200" dirty="0"/>
              <a:t>	</a:t>
            </a:r>
            <a:r>
              <a:rPr lang="en-GB" sz="2200" dirty="0" smtClean="0"/>
              <a:t>- Targeted (£3.6m o/s)</a:t>
            </a:r>
            <a:endParaRPr lang="en-GB" sz="2200" dirty="0"/>
          </a:p>
        </p:txBody>
      </p:sp>
      <p:pic>
        <p:nvPicPr>
          <p:cNvPr id="2050" name="Picture 2" descr="C:\Users\david.leonard\AppData\Local\Microsoft\Windows\INetCache\IE\AIY0YFBF\spend[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5013176"/>
            <a:ext cx="3175000" cy="14476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88220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21/22 Formula Changes</a:t>
            </a:r>
            <a:endParaRPr lang="en-GB" dirty="0"/>
          </a:p>
        </p:txBody>
      </p:sp>
      <p:sp>
        <p:nvSpPr>
          <p:cNvPr id="3" name="Content Placeholder 2"/>
          <p:cNvSpPr>
            <a:spLocks noGrp="1"/>
          </p:cNvSpPr>
          <p:nvPr>
            <p:ph idx="1"/>
          </p:nvPr>
        </p:nvSpPr>
        <p:spPr/>
        <p:txBody>
          <a:bodyPr>
            <a:normAutofit fontScale="85000" lnSpcReduction="20000"/>
          </a:bodyPr>
          <a:lstStyle/>
          <a:p>
            <a:pPr lvl="0"/>
            <a:r>
              <a:rPr lang="en-GB" sz="2600" dirty="0" smtClean="0"/>
              <a:t>NFF has brought in increased funding to Lincolnshire since 2018/19, increasing the value of its formula factors that make up the notional SEN. </a:t>
            </a:r>
          </a:p>
          <a:p>
            <a:pPr marL="0" lvl="0" indent="0">
              <a:buNone/>
            </a:pPr>
            <a:endParaRPr lang="en-GB" sz="2600" dirty="0" smtClean="0"/>
          </a:p>
          <a:p>
            <a:pPr lvl="0"/>
            <a:r>
              <a:rPr lang="en-GB" sz="2600" dirty="0"/>
              <a:t>T</a:t>
            </a:r>
            <a:r>
              <a:rPr lang="en-GB" sz="2600" dirty="0" smtClean="0"/>
              <a:t>argeted thresholds have remained the same throughout, resulting in double funding</a:t>
            </a:r>
          </a:p>
          <a:p>
            <a:pPr marL="0" lvl="0" indent="0">
              <a:buNone/>
            </a:pPr>
            <a:endParaRPr lang="en-GB" sz="2600" dirty="0" smtClean="0"/>
          </a:p>
          <a:p>
            <a:pPr marL="0" lvl="0" indent="0">
              <a:buNone/>
            </a:pPr>
            <a:r>
              <a:rPr lang="en-GB" sz="2300" dirty="0">
                <a:solidFill>
                  <a:srgbClr val="FF0000"/>
                </a:solidFill>
              </a:rPr>
              <a:t>	</a:t>
            </a:r>
            <a:r>
              <a:rPr lang="en-GB" sz="2300" dirty="0" smtClean="0">
                <a:solidFill>
                  <a:srgbClr val="FF0000"/>
                </a:solidFill>
              </a:rPr>
              <a:t>- Hourly </a:t>
            </a:r>
            <a:r>
              <a:rPr lang="en-GB" sz="2300" dirty="0">
                <a:solidFill>
                  <a:srgbClr val="FF0000"/>
                </a:solidFill>
              </a:rPr>
              <a:t>rate </a:t>
            </a:r>
            <a:r>
              <a:rPr lang="en-GB" sz="2300" dirty="0" smtClean="0">
                <a:solidFill>
                  <a:srgbClr val="FF0000"/>
                </a:solidFill>
              </a:rPr>
              <a:t>increased </a:t>
            </a:r>
            <a:r>
              <a:rPr lang="en-GB" sz="2300" dirty="0">
                <a:solidFill>
                  <a:srgbClr val="FF0000"/>
                </a:solidFill>
              </a:rPr>
              <a:t>from £10.61 to £</a:t>
            </a:r>
            <a:r>
              <a:rPr lang="en-GB" sz="2300" dirty="0" smtClean="0">
                <a:solidFill>
                  <a:srgbClr val="FF0000"/>
                </a:solidFill>
              </a:rPr>
              <a:t>11.35</a:t>
            </a:r>
          </a:p>
          <a:p>
            <a:pPr marL="0" lvl="0" indent="0">
              <a:buNone/>
            </a:pPr>
            <a:r>
              <a:rPr lang="en-GB" sz="2300" dirty="0" smtClean="0">
                <a:solidFill>
                  <a:srgbClr val="FF0000"/>
                </a:solidFill>
              </a:rPr>
              <a:t> </a:t>
            </a:r>
            <a:endParaRPr lang="en-GB" sz="2300" dirty="0">
              <a:solidFill>
                <a:srgbClr val="FF0000"/>
              </a:solidFill>
            </a:endParaRPr>
          </a:p>
          <a:p>
            <a:pPr marL="0" lvl="0" indent="0">
              <a:buNone/>
            </a:pPr>
            <a:r>
              <a:rPr lang="en-GB" sz="2300" dirty="0" smtClean="0">
                <a:solidFill>
                  <a:srgbClr val="FF0000"/>
                </a:solidFill>
              </a:rPr>
              <a:t>	- Targeted </a:t>
            </a:r>
            <a:r>
              <a:rPr lang="en-GB" sz="2300" dirty="0">
                <a:solidFill>
                  <a:srgbClr val="FF0000"/>
                </a:solidFill>
              </a:rPr>
              <a:t>funding </a:t>
            </a:r>
            <a:r>
              <a:rPr lang="en-GB" sz="2300" dirty="0" smtClean="0">
                <a:solidFill>
                  <a:srgbClr val="FF0000"/>
                </a:solidFill>
              </a:rPr>
              <a:t>only </a:t>
            </a:r>
            <a:r>
              <a:rPr lang="en-GB" sz="2300" dirty="0">
                <a:solidFill>
                  <a:srgbClr val="FF0000"/>
                </a:solidFill>
              </a:rPr>
              <a:t>triggered once the notional EHC </a:t>
            </a:r>
            <a:r>
              <a:rPr lang="en-GB" sz="2300" dirty="0" smtClean="0">
                <a:solidFill>
                  <a:srgbClr val="FF0000"/>
                </a:solidFill>
              </a:rPr>
              <a:t>	requirements </a:t>
            </a:r>
            <a:r>
              <a:rPr lang="en-GB" sz="2300" dirty="0">
                <a:solidFill>
                  <a:srgbClr val="FF0000"/>
                </a:solidFill>
              </a:rPr>
              <a:t>exceed the value equivalent to 30% of the notional </a:t>
            </a:r>
            <a:r>
              <a:rPr lang="en-GB" sz="2300" dirty="0" smtClean="0">
                <a:solidFill>
                  <a:srgbClr val="FF0000"/>
                </a:solidFill>
              </a:rPr>
              <a:t>	SEN </a:t>
            </a:r>
            <a:r>
              <a:rPr lang="en-GB" sz="2300" dirty="0">
                <a:solidFill>
                  <a:srgbClr val="FF0000"/>
                </a:solidFill>
              </a:rPr>
              <a:t>figure </a:t>
            </a:r>
            <a:endParaRPr lang="en-GB" sz="2300" dirty="0" smtClean="0">
              <a:solidFill>
                <a:srgbClr val="FF0000"/>
              </a:solidFill>
            </a:endParaRPr>
          </a:p>
          <a:p>
            <a:pPr marL="0" lvl="0" indent="0">
              <a:buNone/>
            </a:pPr>
            <a:endParaRPr lang="en-GB" sz="2300" dirty="0">
              <a:solidFill>
                <a:srgbClr val="FF0000"/>
              </a:solidFill>
            </a:endParaRPr>
          </a:p>
          <a:p>
            <a:pPr marL="0" lvl="0" indent="0">
              <a:buNone/>
            </a:pPr>
            <a:r>
              <a:rPr lang="en-GB" sz="2300" dirty="0" smtClean="0">
                <a:solidFill>
                  <a:srgbClr val="FF0000"/>
                </a:solidFill>
              </a:rPr>
              <a:t>	- Transitional </a:t>
            </a:r>
            <a:r>
              <a:rPr lang="en-GB" sz="2300" dirty="0">
                <a:solidFill>
                  <a:srgbClr val="FF0000"/>
                </a:solidFill>
              </a:rPr>
              <a:t>protection has been applied to ensure schools have </a:t>
            </a:r>
            <a:r>
              <a:rPr lang="en-GB" sz="2300" dirty="0" smtClean="0">
                <a:solidFill>
                  <a:srgbClr val="FF0000"/>
                </a:solidFill>
              </a:rPr>
              <a:t>	received </a:t>
            </a:r>
            <a:r>
              <a:rPr lang="en-GB" sz="2300" dirty="0">
                <a:solidFill>
                  <a:srgbClr val="FF0000"/>
                </a:solidFill>
              </a:rPr>
              <a:t>MFG protection at +0.5% per pupil.</a:t>
            </a:r>
          </a:p>
          <a:p>
            <a:endParaRPr lang="en-GB" dirty="0"/>
          </a:p>
        </p:txBody>
      </p:sp>
    </p:spTree>
    <p:extLst>
      <p:ext uri="{BB962C8B-B14F-4D97-AF65-F5344CB8AC3E}">
        <p14:creationId xmlns:p14="http://schemas.microsoft.com/office/powerpoint/2010/main" val="3734090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lstStyle/>
          <a:p>
            <a:r>
              <a:rPr lang="en-GB" dirty="0" smtClean="0"/>
              <a:t>Top-Up Funding</a:t>
            </a:r>
            <a:endParaRPr lang="en-GB" dirty="0"/>
          </a:p>
        </p:txBody>
      </p:sp>
      <p:sp>
        <p:nvSpPr>
          <p:cNvPr id="3" name="Content Placeholder 2"/>
          <p:cNvSpPr>
            <a:spLocks noGrp="1"/>
          </p:cNvSpPr>
          <p:nvPr>
            <p:ph idx="1"/>
          </p:nvPr>
        </p:nvSpPr>
        <p:spPr/>
        <p:txBody>
          <a:bodyPr>
            <a:normAutofit fontScale="92500" lnSpcReduction="20000"/>
          </a:bodyPr>
          <a:lstStyle/>
          <a:p>
            <a:r>
              <a:rPr lang="en-GB" sz="1800" dirty="0"/>
              <a:t>What is top-up funding? </a:t>
            </a:r>
          </a:p>
          <a:p>
            <a:pPr marL="0" indent="0">
              <a:buNone/>
            </a:pPr>
            <a:r>
              <a:rPr lang="en-GB" sz="2000" dirty="0"/>
              <a:t> 	</a:t>
            </a:r>
            <a:r>
              <a:rPr lang="en-GB" sz="1800" dirty="0">
                <a:solidFill>
                  <a:srgbClr val="FF0000"/>
                </a:solidFill>
              </a:rPr>
              <a:t>The total cost of the EHC, less the £6,000 notional funding</a:t>
            </a:r>
            <a:endParaRPr lang="en-GB" sz="2000" dirty="0">
              <a:solidFill>
                <a:srgbClr val="FF0000"/>
              </a:solidFill>
            </a:endParaRPr>
          </a:p>
          <a:p>
            <a:r>
              <a:rPr lang="en-GB" sz="1800" dirty="0"/>
              <a:t>How is top-up funding calculated?</a:t>
            </a:r>
          </a:p>
          <a:p>
            <a:pPr marL="0" indent="0">
              <a:buNone/>
            </a:pPr>
            <a:r>
              <a:rPr lang="en-GB" sz="1800" dirty="0"/>
              <a:t>	</a:t>
            </a:r>
            <a:r>
              <a:rPr lang="en-GB" sz="1800" dirty="0">
                <a:solidFill>
                  <a:srgbClr val="FF0000"/>
                </a:solidFill>
              </a:rPr>
              <a:t>Per Pupil </a:t>
            </a:r>
            <a:r>
              <a:rPr lang="en-GB" sz="1800" dirty="0"/>
              <a:t>- </a:t>
            </a:r>
            <a:r>
              <a:rPr lang="en-GB" sz="1800" dirty="0">
                <a:solidFill>
                  <a:srgbClr val="FF0000"/>
                </a:solidFill>
              </a:rPr>
              <a:t>Hourly rate </a:t>
            </a:r>
            <a:r>
              <a:rPr lang="en-GB" sz="1800" dirty="0" smtClean="0">
                <a:solidFill>
                  <a:srgbClr val="FF0000"/>
                </a:solidFill>
              </a:rPr>
              <a:t>x </a:t>
            </a:r>
            <a:r>
              <a:rPr lang="en-GB" sz="1800" dirty="0">
                <a:solidFill>
                  <a:srgbClr val="FF0000"/>
                </a:solidFill>
              </a:rPr>
              <a:t>weeks in a </a:t>
            </a:r>
            <a:r>
              <a:rPr lang="en-GB" sz="1800" dirty="0" smtClean="0">
                <a:solidFill>
                  <a:srgbClr val="FF0000"/>
                </a:solidFill>
              </a:rPr>
              <a:t>year x </a:t>
            </a:r>
            <a:r>
              <a:rPr lang="en-GB" sz="1800" dirty="0">
                <a:solidFill>
                  <a:srgbClr val="FF0000"/>
                </a:solidFill>
              </a:rPr>
              <a:t>number of hours </a:t>
            </a:r>
            <a:r>
              <a:rPr lang="en-GB" sz="1800" dirty="0" smtClean="0">
                <a:solidFill>
                  <a:srgbClr val="FF0000"/>
                </a:solidFill>
              </a:rPr>
              <a:t>support, less notional </a:t>
            </a:r>
            <a:r>
              <a:rPr lang="en-GB" sz="1800" dirty="0">
                <a:solidFill>
                  <a:srgbClr val="FF0000"/>
                </a:solidFill>
              </a:rPr>
              <a:t>	funding </a:t>
            </a:r>
            <a:endParaRPr lang="en-GB" sz="1800" dirty="0" smtClean="0">
              <a:solidFill>
                <a:srgbClr val="FF0000"/>
              </a:solidFill>
            </a:endParaRPr>
          </a:p>
          <a:p>
            <a:pPr marL="0" indent="0">
              <a:buNone/>
            </a:pPr>
            <a:endParaRPr lang="en-GB" sz="1800" dirty="0">
              <a:solidFill>
                <a:srgbClr val="FF0000"/>
              </a:solidFill>
            </a:endParaRPr>
          </a:p>
          <a:p>
            <a:pPr marL="0" indent="0">
              <a:buNone/>
            </a:pPr>
            <a:r>
              <a:rPr lang="en-GB" sz="1800" dirty="0" smtClean="0">
                <a:solidFill>
                  <a:srgbClr val="FF0000"/>
                </a:solidFill>
              </a:rPr>
              <a:t>	e.g</a:t>
            </a:r>
            <a:r>
              <a:rPr lang="en-GB" sz="1800" dirty="0">
                <a:solidFill>
                  <a:srgbClr val="FF0000"/>
                </a:solidFill>
              </a:rPr>
              <a:t>. </a:t>
            </a:r>
            <a:r>
              <a:rPr lang="en-GB" sz="1800" dirty="0" smtClean="0">
                <a:solidFill>
                  <a:srgbClr val="FF0000"/>
                </a:solidFill>
              </a:rPr>
              <a:t>(£11.35 </a:t>
            </a:r>
            <a:r>
              <a:rPr lang="en-GB" sz="1800" dirty="0">
                <a:solidFill>
                  <a:srgbClr val="FF0000"/>
                </a:solidFill>
              </a:rPr>
              <a:t>x </a:t>
            </a:r>
            <a:r>
              <a:rPr lang="en-GB" sz="1800" dirty="0" smtClean="0">
                <a:solidFill>
                  <a:srgbClr val="FF0000"/>
                </a:solidFill>
              </a:rPr>
              <a:t>52.14wks </a:t>
            </a:r>
            <a:r>
              <a:rPr lang="en-GB" sz="1800" dirty="0">
                <a:solidFill>
                  <a:srgbClr val="FF0000"/>
                </a:solidFill>
              </a:rPr>
              <a:t>x 32.5hrs) - £6,000 = £</a:t>
            </a:r>
            <a:r>
              <a:rPr lang="en-GB" sz="1800" dirty="0" smtClean="0">
                <a:solidFill>
                  <a:srgbClr val="FF0000"/>
                </a:solidFill>
              </a:rPr>
              <a:t>13,233</a:t>
            </a:r>
            <a:endParaRPr lang="en-GB" sz="1800" dirty="0">
              <a:solidFill>
                <a:srgbClr val="FF0000"/>
              </a:solidFill>
            </a:endParaRPr>
          </a:p>
          <a:p>
            <a:pPr marL="0" indent="0">
              <a:buNone/>
            </a:pPr>
            <a:r>
              <a:rPr lang="en-GB" sz="1800" dirty="0">
                <a:solidFill>
                  <a:srgbClr val="FF0000"/>
                </a:solidFill>
              </a:rPr>
              <a:t>		</a:t>
            </a:r>
          </a:p>
          <a:p>
            <a:pPr marL="0" indent="0">
              <a:buNone/>
            </a:pPr>
            <a:r>
              <a:rPr lang="en-GB" sz="1800" dirty="0">
                <a:solidFill>
                  <a:srgbClr val="FF0000"/>
                </a:solidFill>
              </a:rPr>
              <a:t>	Per School </a:t>
            </a:r>
            <a:r>
              <a:rPr lang="en-GB" sz="1800" dirty="0" smtClean="0">
                <a:solidFill>
                  <a:srgbClr val="FF0000"/>
                </a:solidFill>
              </a:rPr>
              <a:t>– Caseworkers </a:t>
            </a:r>
            <a:r>
              <a:rPr lang="en-GB" sz="1800" dirty="0">
                <a:solidFill>
                  <a:srgbClr val="FF0000"/>
                </a:solidFill>
              </a:rPr>
              <a:t>issue provision forms to finance, provision is </a:t>
            </a:r>
            <a:r>
              <a:rPr lang="en-GB" sz="1800" dirty="0" smtClean="0">
                <a:solidFill>
                  <a:srgbClr val="FF0000"/>
                </a:solidFill>
              </a:rPr>
              <a:t>entered 	onto </a:t>
            </a:r>
            <a:r>
              <a:rPr lang="en-GB" sz="1800" dirty="0">
                <a:solidFill>
                  <a:srgbClr val="FF0000"/>
                </a:solidFill>
              </a:rPr>
              <a:t>pupil </a:t>
            </a:r>
            <a:r>
              <a:rPr lang="en-GB" sz="1800" dirty="0" smtClean="0">
                <a:solidFill>
                  <a:srgbClr val="FF0000"/>
                </a:solidFill>
              </a:rPr>
              <a:t>database</a:t>
            </a:r>
            <a:r>
              <a:rPr lang="en-GB" sz="1800" dirty="0">
                <a:solidFill>
                  <a:srgbClr val="FF0000"/>
                </a:solidFill>
              </a:rPr>
              <a:t>,  and report is ran on a termly basis </a:t>
            </a:r>
            <a:r>
              <a:rPr lang="en-GB" sz="1800" dirty="0" smtClean="0">
                <a:solidFill>
                  <a:srgbClr val="FF0000"/>
                </a:solidFill>
              </a:rPr>
              <a:t>to summarise </a:t>
            </a:r>
            <a:r>
              <a:rPr lang="en-GB" sz="1800" dirty="0">
                <a:solidFill>
                  <a:srgbClr val="FF0000"/>
                </a:solidFill>
              </a:rPr>
              <a:t>annual </a:t>
            </a:r>
            <a:r>
              <a:rPr lang="en-GB" sz="1800" dirty="0" smtClean="0">
                <a:solidFill>
                  <a:srgbClr val="FF0000"/>
                </a:solidFill>
              </a:rPr>
              <a:t>	entitlements</a:t>
            </a:r>
            <a:r>
              <a:rPr lang="en-GB" sz="1800" dirty="0">
                <a:solidFill>
                  <a:srgbClr val="FF0000"/>
                </a:solidFill>
              </a:rPr>
              <a:t>, and </a:t>
            </a:r>
            <a:r>
              <a:rPr lang="en-GB" sz="1800" dirty="0" smtClean="0">
                <a:solidFill>
                  <a:srgbClr val="FF0000"/>
                </a:solidFill>
              </a:rPr>
              <a:t>calculate  </a:t>
            </a:r>
            <a:r>
              <a:rPr lang="en-GB" sz="1800" dirty="0">
                <a:solidFill>
                  <a:srgbClr val="FF0000"/>
                </a:solidFill>
              </a:rPr>
              <a:t>funding adjustments to be made. </a:t>
            </a:r>
            <a:endParaRPr lang="en-GB" sz="1800" dirty="0" smtClean="0">
              <a:solidFill>
                <a:srgbClr val="FF0000"/>
              </a:solidFill>
            </a:endParaRPr>
          </a:p>
          <a:p>
            <a:pPr marL="0" indent="0">
              <a:buNone/>
            </a:pPr>
            <a:endParaRPr lang="en-GB" sz="1800" dirty="0">
              <a:solidFill>
                <a:srgbClr val="FF0000"/>
              </a:solidFill>
            </a:endParaRPr>
          </a:p>
          <a:p>
            <a:r>
              <a:rPr lang="en-GB" sz="1800" dirty="0"/>
              <a:t>Where can I find details of top-up funding?</a:t>
            </a:r>
          </a:p>
          <a:p>
            <a:pPr marL="0" indent="0">
              <a:buNone/>
            </a:pPr>
            <a:r>
              <a:rPr lang="en-GB" sz="1800" dirty="0"/>
              <a:t>	</a:t>
            </a:r>
            <a:r>
              <a:rPr lang="en-GB" sz="1800" dirty="0">
                <a:solidFill>
                  <a:srgbClr val="FF0000"/>
                </a:solidFill>
              </a:rPr>
              <a:t>Budget Shares Front Sheet (published 1</a:t>
            </a:r>
            <a:r>
              <a:rPr lang="en-GB" sz="1800" baseline="30000" dirty="0">
                <a:solidFill>
                  <a:srgbClr val="FF0000"/>
                </a:solidFill>
              </a:rPr>
              <a:t>st</a:t>
            </a:r>
            <a:r>
              <a:rPr lang="en-GB" sz="1800" dirty="0">
                <a:solidFill>
                  <a:srgbClr val="FF0000"/>
                </a:solidFill>
              </a:rPr>
              <a:t> March) - </a:t>
            </a:r>
            <a:r>
              <a:rPr lang="en-GB" sz="1800" dirty="0" smtClean="0">
                <a:solidFill>
                  <a:srgbClr val="FF0000"/>
                </a:solidFill>
                <a:hlinkClick r:id="rId2"/>
              </a:rPr>
              <a:t>http</a:t>
            </a:r>
            <a:r>
              <a:rPr lang="en-GB" sz="1800" dirty="0">
                <a:solidFill>
                  <a:srgbClr val="FF0000"/>
                </a:solidFill>
                <a:hlinkClick r:id="rId2"/>
              </a:rPr>
              <a:t>://www.lincolnshire.gov.uk</a:t>
            </a:r>
            <a:endParaRPr lang="en-GB" sz="1800" dirty="0">
              <a:solidFill>
                <a:srgbClr val="FF0000"/>
              </a:solidFill>
            </a:endParaRPr>
          </a:p>
          <a:p>
            <a:pPr marL="0" indent="0">
              <a:buNone/>
            </a:pPr>
            <a:r>
              <a:rPr lang="en-GB" sz="1800" dirty="0">
                <a:solidFill>
                  <a:srgbClr val="FF0000"/>
                </a:solidFill>
              </a:rPr>
              <a:t>	Pupil breakdowns are uploaded onto Perspective </a:t>
            </a:r>
            <a:r>
              <a:rPr lang="en-GB" sz="1800" dirty="0" err="1" smtClean="0">
                <a:solidFill>
                  <a:srgbClr val="FF0000"/>
                </a:solidFill>
              </a:rPr>
              <a:t>Lite</a:t>
            </a:r>
            <a:r>
              <a:rPr lang="en-GB" sz="1800" dirty="0" smtClean="0">
                <a:solidFill>
                  <a:srgbClr val="FF0000"/>
                </a:solidFill>
              </a:rPr>
              <a:t> </a:t>
            </a:r>
            <a:endParaRPr lang="en-GB" sz="1800" dirty="0">
              <a:solidFill>
                <a:srgbClr val="FF0000"/>
              </a:solidFill>
            </a:endParaRPr>
          </a:p>
          <a:p>
            <a:pPr marL="0" indent="0">
              <a:buNone/>
            </a:pPr>
            <a:r>
              <a:rPr lang="en-GB" sz="1800" dirty="0">
                <a:solidFill>
                  <a:srgbClr val="FF0000"/>
                </a:solidFill>
              </a:rPr>
              <a:t>	Contact </a:t>
            </a:r>
            <a:r>
              <a:rPr lang="en-GB" sz="1800" dirty="0">
                <a:solidFill>
                  <a:srgbClr val="FF0000"/>
                </a:solidFill>
                <a:hlinkClick r:id="rId3"/>
              </a:rPr>
              <a:t>Schoolperformancedata@lincolnshire.gov.uk</a:t>
            </a:r>
            <a:r>
              <a:rPr lang="en-GB" sz="1800" dirty="0">
                <a:solidFill>
                  <a:srgbClr val="FF0000"/>
                </a:solidFill>
              </a:rPr>
              <a:t> for any log-on issues or </a:t>
            </a:r>
            <a:r>
              <a:rPr lang="en-GB" sz="1800" dirty="0" smtClean="0">
                <a:solidFill>
                  <a:srgbClr val="FF0000"/>
                </a:solidFill>
              </a:rPr>
              <a:t>	licence requests</a:t>
            </a:r>
            <a:r>
              <a:rPr lang="en-GB" sz="1800" dirty="0">
                <a:solidFill>
                  <a:srgbClr val="FF0000"/>
                </a:solidFill>
              </a:rPr>
              <a:t>.</a:t>
            </a:r>
          </a:p>
          <a:p>
            <a:pPr algn="just"/>
            <a:endParaRPr lang="en-GB" sz="1800" dirty="0"/>
          </a:p>
        </p:txBody>
      </p:sp>
    </p:spTree>
    <p:extLst>
      <p:ext uri="{BB962C8B-B14F-4D97-AF65-F5344CB8AC3E}">
        <p14:creationId xmlns:p14="http://schemas.microsoft.com/office/powerpoint/2010/main" val="1903663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Top-Up Funding</a:t>
            </a:r>
            <a:endParaRPr lang="en-GB" dirty="0"/>
          </a:p>
        </p:txBody>
      </p:sp>
      <p:sp>
        <p:nvSpPr>
          <p:cNvPr id="3" name="Content Placeholder 2"/>
          <p:cNvSpPr>
            <a:spLocks noGrp="1"/>
          </p:cNvSpPr>
          <p:nvPr>
            <p:ph idx="1"/>
          </p:nvPr>
        </p:nvSpPr>
        <p:spPr/>
        <p:txBody>
          <a:bodyPr/>
          <a:lstStyle/>
          <a:p>
            <a:pPr marL="0" indent="0">
              <a:buNone/>
            </a:pPr>
            <a:r>
              <a:rPr lang="en-GB" dirty="0" smtClean="0"/>
              <a:t>Perspective </a:t>
            </a:r>
            <a:r>
              <a:rPr lang="en-GB" dirty="0" err="1" smtClean="0"/>
              <a:t>Lite</a:t>
            </a:r>
            <a:r>
              <a:rPr lang="en-GB" dirty="0" smtClean="0"/>
              <a:t> Example:</a:t>
            </a:r>
          </a:p>
          <a:p>
            <a:endParaRPr lang="en-GB" dirty="0"/>
          </a:p>
          <a:p>
            <a:endParaRPr lang="en-GB" dirty="0"/>
          </a:p>
        </p:txBody>
      </p:sp>
      <p:graphicFrame>
        <p:nvGraphicFramePr>
          <p:cNvPr id="5" name="Table 4"/>
          <p:cNvGraphicFramePr>
            <a:graphicFrameLocks noGrp="1"/>
          </p:cNvGraphicFramePr>
          <p:nvPr/>
        </p:nvGraphicFramePr>
        <p:xfrm>
          <a:off x="1593850" y="3013234"/>
          <a:ext cx="5956300" cy="1699895"/>
        </p:xfrm>
        <a:graphic>
          <a:graphicData uri="http://schemas.openxmlformats.org/drawingml/2006/table">
            <a:tbl>
              <a:tblPr/>
              <a:tblGrid>
                <a:gridCol w="723900"/>
                <a:gridCol w="723900"/>
                <a:gridCol w="723900"/>
                <a:gridCol w="723900"/>
                <a:gridCol w="914400"/>
                <a:gridCol w="914400"/>
                <a:gridCol w="1231900"/>
              </a:tblGrid>
              <a:tr h="989330">
                <a:tc>
                  <a:txBody>
                    <a:bodyPr/>
                    <a:lstStyle/>
                    <a:p>
                      <a:pPr algn="ctr" fontAlgn="ctr"/>
                      <a:r>
                        <a:rPr lang="en-GB" sz="900" b="1" i="0" u="none" strike="noStrike" dirty="0">
                          <a:solidFill>
                            <a:srgbClr val="000000"/>
                          </a:solidFill>
                          <a:effectLst/>
                          <a:latin typeface="Arial"/>
                        </a:rPr>
                        <a:t>Service Start</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dirty="0">
                          <a:solidFill>
                            <a:srgbClr val="000000"/>
                          </a:solidFill>
                          <a:effectLst/>
                          <a:latin typeface="Arial"/>
                        </a:rPr>
                        <a:t>Service End</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a:solidFill>
                            <a:srgbClr val="000000"/>
                          </a:solidFill>
                          <a:effectLst/>
                          <a:latin typeface="Arial"/>
                        </a:rPr>
                        <a:t>Funded Hours Per Week</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a:solidFill>
                            <a:srgbClr val="000000"/>
                          </a:solidFill>
                          <a:effectLst/>
                          <a:latin typeface="Arial"/>
                        </a:rPr>
                        <a:t>Funded Months in 21/22</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a:solidFill>
                            <a:srgbClr val="000000"/>
                          </a:solidFill>
                          <a:effectLst/>
                          <a:latin typeface="Arial"/>
                        </a:rPr>
                        <a:t>Notional Funding</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a:solidFill>
                            <a:srgbClr val="000000"/>
                          </a:solidFill>
                          <a:effectLst/>
                          <a:latin typeface="Arial"/>
                        </a:rPr>
                        <a:t>Total Funding</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c>
                  <a:txBody>
                    <a:bodyPr/>
                    <a:lstStyle/>
                    <a:p>
                      <a:pPr algn="ctr" fontAlgn="ctr"/>
                      <a:r>
                        <a:rPr lang="en-GB" sz="900" b="1" i="0" u="none" strike="noStrike">
                          <a:solidFill>
                            <a:srgbClr val="000000"/>
                          </a:solidFill>
                          <a:effectLst/>
                          <a:latin typeface="Arial"/>
                        </a:rPr>
                        <a:t>Top-up Funding</a:t>
                      </a:r>
                    </a:p>
                  </a:txBody>
                  <a:tcPr marL="0" marR="0" marT="0" marB="0" anchor="ctr">
                    <a:lnL w="6350" cap="flat" cmpd="sng" algn="ctr">
                      <a:solidFill>
                        <a:srgbClr val="3877A6"/>
                      </a:solidFill>
                      <a:prstDash val="solid"/>
                      <a:round/>
                      <a:headEnd type="none" w="med" len="med"/>
                      <a:tailEnd type="none" w="med" len="med"/>
                    </a:lnL>
                    <a:lnR w="6350" cap="flat" cmpd="sng" algn="ctr">
                      <a:solidFill>
                        <a:srgbClr val="3877A6"/>
                      </a:solidFill>
                      <a:prstDash val="solid"/>
                      <a:round/>
                      <a:headEnd type="none" w="med" len="med"/>
                      <a:tailEnd type="none" w="med" len="med"/>
                    </a:lnR>
                    <a:lnT w="6350" cap="flat" cmpd="sng" algn="ctr">
                      <a:solidFill>
                        <a:srgbClr val="3877A6"/>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99CC00"/>
                    </a:solidFill>
                  </a:tcPr>
                </a:tc>
              </a:tr>
              <a:tr h="243205">
                <a:tc>
                  <a:txBody>
                    <a:bodyPr/>
                    <a:lstStyle/>
                    <a:p>
                      <a:pPr algn="ctr" fontAlgn="b"/>
                      <a:r>
                        <a:rPr lang="en-GB" sz="900" b="0" i="0" u="none" strike="noStrike">
                          <a:solidFill>
                            <a:srgbClr val="333333"/>
                          </a:solidFill>
                          <a:effectLst/>
                          <a:latin typeface="Arial"/>
                        </a:rPr>
                        <a:t>01/04/2019</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31/08/2024</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20</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12</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£6,000.00</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dirty="0">
                          <a:solidFill>
                            <a:srgbClr val="333333"/>
                          </a:solidFill>
                          <a:effectLst/>
                          <a:latin typeface="Arial"/>
                        </a:rPr>
                        <a:t>£11,835.78</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£5,835.78</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8FBFC"/>
                    </a:solidFill>
                  </a:tcPr>
                </a:tc>
              </a:tr>
              <a:tr h="243205">
                <a:tc>
                  <a:txBody>
                    <a:bodyPr/>
                    <a:lstStyle/>
                    <a:p>
                      <a:pPr algn="ctr" fontAlgn="b"/>
                      <a:r>
                        <a:rPr lang="en-GB" sz="900" b="0" i="0" u="none" strike="noStrike">
                          <a:solidFill>
                            <a:srgbClr val="333333"/>
                          </a:solidFill>
                          <a:effectLst/>
                          <a:latin typeface="Arial"/>
                        </a:rPr>
                        <a:t>01/04/2020</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c>
                  <a:txBody>
                    <a:bodyPr/>
                    <a:lstStyle/>
                    <a:p>
                      <a:pPr algn="ctr" fontAlgn="b"/>
                      <a:r>
                        <a:rPr lang="en-GB" sz="900" b="0" i="0" u="none" strike="noStrike">
                          <a:solidFill>
                            <a:srgbClr val="333333"/>
                          </a:solidFill>
                          <a:effectLst/>
                          <a:latin typeface="Arial"/>
                        </a:rPr>
                        <a:t>31/08/2022</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c>
                  <a:txBody>
                    <a:bodyPr/>
                    <a:lstStyle/>
                    <a:p>
                      <a:pPr algn="ctr" fontAlgn="b"/>
                      <a:r>
                        <a:rPr lang="en-GB" sz="900" b="0" i="0" u="none" strike="noStrike">
                          <a:solidFill>
                            <a:srgbClr val="333333"/>
                          </a:solidFill>
                          <a:effectLst/>
                          <a:latin typeface="Arial"/>
                        </a:rPr>
                        <a:t>25</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c>
                  <a:txBody>
                    <a:bodyPr/>
                    <a:lstStyle/>
                    <a:p>
                      <a:pPr algn="ctr" fontAlgn="b"/>
                      <a:r>
                        <a:rPr lang="en-GB" sz="900" b="0" i="0" u="none" strike="noStrike">
                          <a:solidFill>
                            <a:srgbClr val="333333"/>
                          </a:solidFill>
                          <a:effectLst/>
                          <a:latin typeface="Arial"/>
                        </a:rPr>
                        <a:t>12</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c>
                  <a:txBody>
                    <a:bodyPr/>
                    <a:lstStyle/>
                    <a:p>
                      <a:pPr algn="ctr" fontAlgn="b"/>
                      <a:r>
                        <a:rPr lang="en-GB" sz="900" b="0" i="0" u="none" strike="noStrike">
                          <a:solidFill>
                            <a:srgbClr val="333333"/>
                          </a:solidFill>
                          <a:effectLst/>
                          <a:latin typeface="Arial"/>
                        </a:rPr>
                        <a:t>£6,000.00</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c>
                  <a:txBody>
                    <a:bodyPr/>
                    <a:lstStyle/>
                    <a:p>
                      <a:pPr algn="ctr" fontAlgn="b"/>
                      <a:r>
                        <a:rPr lang="en-GB" sz="900" b="0" i="0" u="none" strike="noStrike">
                          <a:solidFill>
                            <a:srgbClr val="333333"/>
                          </a:solidFill>
                          <a:effectLst/>
                          <a:latin typeface="Arial"/>
                        </a:rPr>
                        <a:t>£14,794.73</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8FBFC"/>
                    </a:solidFill>
                  </a:tcPr>
                </a:tc>
                <a:tc>
                  <a:txBody>
                    <a:bodyPr/>
                    <a:lstStyle/>
                    <a:p>
                      <a:pPr algn="ctr" fontAlgn="b"/>
                      <a:r>
                        <a:rPr lang="en-GB" sz="900" b="0" i="0" u="none" strike="noStrike">
                          <a:solidFill>
                            <a:srgbClr val="333333"/>
                          </a:solidFill>
                          <a:effectLst/>
                          <a:latin typeface="Arial"/>
                        </a:rPr>
                        <a:t>£8,794.73</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EBEBEB"/>
                      </a:solidFill>
                      <a:prstDash val="solid"/>
                      <a:round/>
                      <a:headEnd type="none" w="med" len="med"/>
                      <a:tailEnd type="none" w="med" len="med"/>
                    </a:lnT>
                    <a:lnB w="6350" cap="flat" cmpd="sng" algn="ctr">
                      <a:solidFill>
                        <a:srgbClr val="CAC9D9"/>
                      </a:solidFill>
                      <a:prstDash val="solid"/>
                      <a:round/>
                      <a:headEnd type="none" w="med" len="med"/>
                      <a:tailEnd type="none" w="med" len="med"/>
                    </a:lnB>
                    <a:solidFill>
                      <a:srgbClr val="FFFFFF"/>
                    </a:solidFill>
                  </a:tcPr>
                </a:tc>
              </a:tr>
              <a:tr h="224155">
                <a:tc>
                  <a:txBody>
                    <a:bodyPr/>
                    <a:lstStyle/>
                    <a:p>
                      <a:pPr algn="ctr" fontAlgn="b"/>
                      <a:r>
                        <a:rPr lang="en-GB" sz="900" b="1" i="0" u="none" strike="noStrike">
                          <a:solidFill>
                            <a:srgbClr val="333333"/>
                          </a:solidFill>
                          <a:effectLst/>
                          <a:latin typeface="Arial"/>
                        </a:rPr>
                        <a:t> </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a:solidFill>
                            <a:srgbClr val="333333"/>
                          </a:solidFill>
                          <a:effectLst/>
                          <a:latin typeface="Arial"/>
                        </a:rPr>
                        <a:t> </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a:solidFill>
                            <a:srgbClr val="333333"/>
                          </a:solidFill>
                          <a:effectLst/>
                          <a:latin typeface="Arial"/>
                        </a:rPr>
                        <a:t> </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a:solidFill>
                            <a:srgbClr val="333333"/>
                          </a:solidFill>
                          <a:effectLst/>
                          <a:latin typeface="Arial"/>
                        </a:rPr>
                        <a:t>Sum:</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a:solidFill>
                            <a:srgbClr val="333333"/>
                          </a:solidFill>
                          <a:effectLst/>
                          <a:latin typeface="Arial"/>
                        </a:rPr>
                        <a:t>£12,000.00</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a:solidFill>
                            <a:srgbClr val="333333"/>
                          </a:solidFill>
                          <a:effectLst/>
                          <a:latin typeface="Arial"/>
                        </a:rPr>
                        <a:t>£26,630.51</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c>
                  <a:txBody>
                    <a:bodyPr/>
                    <a:lstStyle/>
                    <a:p>
                      <a:pPr algn="ctr" fontAlgn="b"/>
                      <a:r>
                        <a:rPr lang="en-GB" sz="900" b="1" i="0" u="none" strike="noStrike" dirty="0">
                          <a:solidFill>
                            <a:srgbClr val="333333"/>
                          </a:solidFill>
                          <a:effectLst/>
                          <a:latin typeface="Arial"/>
                        </a:rPr>
                        <a:t>£14,630.51</a:t>
                      </a:r>
                    </a:p>
                  </a:txBody>
                  <a:tcPr marL="0" marR="0" marT="0" marB="0" anchor="b">
                    <a:lnL w="6350" cap="flat" cmpd="sng" algn="ctr">
                      <a:solidFill>
                        <a:srgbClr val="EBEBEB"/>
                      </a:solidFill>
                      <a:prstDash val="solid"/>
                      <a:round/>
                      <a:headEnd type="none" w="med" len="med"/>
                      <a:tailEnd type="none" w="med" len="med"/>
                    </a:lnL>
                    <a:lnR w="6350" cap="flat" cmpd="sng" algn="ctr">
                      <a:solidFill>
                        <a:srgbClr val="EBEBEB"/>
                      </a:solidFill>
                      <a:prstDash val="solid"/>
                      <a:round/>
                      <a:headEnd type="none" w="med" len="med"/>
                      <a:tailEnd type="none" w="med" len="med"/>
                    </a:lnR>
                    <a:lnT w="6350" cap="flat" cmpd="sng" algn="ctr">
                      <a:solidFill>
                        <a:srgbClr val="CAC9D9"/>
                      </a:solidFill>
                      <a:prstDash val="solid"/>
                      <a:round/>
                      <a:headEnd type="none" w="med" len="med"/>
                      <a:tailEnd type="none" w="med" len="med"/>
                    </a:lnT>
                    <a:lnB w="6350" cap="flat" cmpd="sng" algn="ctr">
                      <a:solidFill>
                        <a:srgbClr val="EBEBEB"/>
                      </a:solidFill>
                      <a:prstDash val="solid"/>
                      <a:round/>
                      <a:headEnd type="none" w="med" len="med"/>
                      <a:tailEnd type="none" w="med" len="med"/>
                    </a:lnB>
                    <a:solidFill>
                      <a:srgbClr val="FFFFFF"/>
                    </a:solidFill>
                  </a:tcPr>
                </a:tc>
              </a:tr>
            </a:tbl>
          </a:graphicData>
        </a:graphic>
      </p:graphicFrame>
    </p:spTree>
    <p:extLst>
      <p:ext uri="{BB962C8B-B14F-4D97-AF65-F5344CB8AC3E}">
        <p14:creationId xmlns:p14="http://schemas.microsoft.com/office/powerpoint/2010/main" val="8256345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Top-Up Funding</a:t>
            </a:r>
            <a:endParaRPr lang="en-GB" dirty="0"/>
          </a:p>
        </p:txBody>
      </p:sp>
      <p:sp>
        <p:nvSpPr>
          <p:cNvPr id="3" name="Content Placeholder 2"/>
          <p:cNvSpPr>
            <a:spLocks noGrp="1"/>
          </p:cNvSpPr>
          <p:nvPr>
            <p:ph idx="1"/>
          </p:nvPr>
        </p:nvSpPr>
        <p:spPr/>
        <p:txBody>
          <a:bodyPr>
            <a:normAutofit/>
          </a:bodyPr>
          <a:lstStyle/>
          <a:p>
            <a:r>
              <a:rPr lang="en-GB" sz="2800" dirty="0"/>
              <a:t>How are the allocations made?</a:t>
            </a:r>
          </a:p>
          <a:p>
            <a:pPr marL="0" indent="0">
              <a:buNone/>
            </a:pPr>
            <a:r>
              <a:rPr lang="en-GB" sz="2000" dirty="0"/>
              <a:t>	</a:t>
            </a:r>
            <a:r>
              <a:rPr lang="en-GB" sz="1400" dirty="0" smtClean="0">
                <a:solidFill>
                  <a:srgbClr val="FF0000"/>
                </a:solidFill>
              </a:rPr>
              <a:t>Monthly – Separate allocations for top-up / targeted</a:t>
            </a:r>
            <a:endParaRPr lang="en-GB" sz="1400" dirty="0"/>
          </a:p>
          <a:p>
            <a:r>
              <a:rPr lang="en-GB" sz="2800" dirty="0"/>
              <a:t>When are updates to allocations made?</a:t>
            </a:r>
          </a:p>
          <a:p>
            <a:pPr marL="0" indent="0">
              <a:buNone/>
            </a:pPr>
            <a:r>
              <a:rPr lang="en-GB" sz="2800" dirty="0"/>
              <a:t>	</a:t>
            </a:r>
            <a:r>
              <a:rPr lang="en-GB" sz="1400" dirty="0">
                <a:solidFill>
                  <a:srgbClr val="FF0000"/>
                </a:solidFill>
              </a:rPr>
              <a:t>Termly – Apr </a:t>
            </a:r>
            <a:r>
              <a:rPr lang="en-GB" sz="1400" dirty="0" smtClean="0">
                <a:solidFill>
                  <a:srgbClr val="FF0000"/>
                </a:solidFill>
              </a:rPr>
              <a:t>21 </a:t>
            </a:r>
            <a:r>
              <a:rPr lang="en-GB" sz="1400" dirty="0">
                <a:solidFill>
                  <a:srgbClr val="FF0000"/>
                </a:solidFill>
              </a:rPr>
              <a:t>/ Sep </a:t>
            </a:r>
            <a:r>
              <a:rPr lang="en-GB" sz="1400" dirty="0" smtClean="0">
                <a:solidFill>
                  <a:srgbClr val="FF0000"/>
                </a:solidFill>
              </a:rPr>
              <a:t>21 </a:t>
            </a:r>
            <a:r>
              <a:rPr lang="en-GB" sz="1400" dirty="0">
                <a:solidFill>
                  <a:srgbClr val="FF0000"/>
                </a:solidFill>
              </a:rPr>
              <a:t>/ </a:t>
            </a:r>
            <a:r>
              <a:rPr lang="en-GB" sz="1400" b="1" u="sng" dirty="0" smtClean="0">
                <a:solidFill>
                  <a:srgbClr val="FF0000"/>
                </a:solidFill>
              </a:rPr>
              <a:t>Jan 22 </a:t>
            </a:r>
            <a:r>
              <a:rPr lang="en-GB" sz="1400" dirty="0">
                <a:solidFill>
                  <a:srgbClr val="FF0000"/>
                </a:solidFill>
              </a:rPr>
              <a:t>/ </a:t>
            </a:r>
            <a:r>
              <a:rPr lang="en-GB" sz="1400" dirty="0" smtClean="0">
                <a:solidFill>
                  <a:srgbClr val="FF0000"/>
                </a:solidFill>
              </a:rPr>
              <a:t>Mar 22 / Jun 22</a:t>
            </a:r>
            <a:endParaRPr lang="en-GB" sz="1400" dirty="0"/>
          </a:p>
          <a:p>
            <a:r>
              <a:rPr lang="en-GB" sz="2700" dirty="0"/>
              <a:t>What do I do if the information is incorrect?</a:t>
            </a:r>
          </a:p>
          <a:p>
            <a:pPr marL="0" indent="0">
              <a:buNone/>
            </a:pPr>
            <a:r>
              <a:rPr lang="en-GB" sz="2700" dirty="0"/>
              <a:t>	</a:t>
            </a:r>
            <a:r>
              <a:rPr lang="en-GB" sz="1400" dirty="0">
                <a:solidFill>
                  <a:srgbClr val="FF0000"/>
                </a:solidFill>
              </a:rPr>
              <a:t>Child missing off list</a:t>
            </a:r>
          </a:p>
          <a:p>
            <a:pPr marL="0" indent="0">
              <a:buNone/>
            </a:pPr>
            <a:r>
              <a:rPr lang="en-GB" sz="1400" dirty="0">
                <a:solidFill>
                  <a:srgbClr val="FF0000"/>
                </a:solidFill>
              </a:rPr>
              <a:t>	Child has now left school so funding needs to be retracted </a:t>
            </a:r>
          </a:p>
          <a:p>
            <a:pPr marL="0" indent="0">
              <a:buNone/>
            </a:pPr>
            <a:r>
              <a:rPr lang="en-GB" sz="1400" dirty="0">
                <a:solidFill>
                  <a:srgbClr val="FF0000"/>
                </a:solidFill>
              </a:rPr>
              <a:t>	Disagreements over EHC start date</a:t>
            </a:r>
          </a:p>
          <a:p>
            <a:pPr marL="457200" lvl="1" indent="0">
              <a:buNone/>
            </a:pPr>
            <a:r>
              <a:rPr lang="en-GB" sz="2300" dirty="0"/>
              <a:t>	</a:t>
            </a:r>
            <a:r>
              <a:rPr lang="en-GB" sz="1400" dirty="0" smtClean="0">
                <a:hlinkClick r:id="rId2"/>
              </a:rPr>
              <a:t>SENFinanceProject@lincolnshire.gov.uk</a:t>
            </a:r>
            <a:endParaRPr lang="en-GB" sz="1400" dirty="0">
              <a:solidFill>
                <a:srgbClr val="FF0000"/>
              </a:solidFill>
            </a:endParaRPr>
          </a:p>
          <a:p>
            <a:pPr marL="457200" lvl="1" indent="0">
              <a:buNone/>
            </a:pPr>
            <a:r>
              <a:rPr lang="en-GB" sz="1400" dirty="0"/>
              <a:t>	</a:t>
            </a:r>
            <a:endParaRPr lang="en-GB" dirty="0"/>
          </a:p>
        </p:txBody>
      </p:sp>
    </p:spTree>
    <p:extLst>
      <p:ext uri="{BB962C8B-B14F-4D97-AF65-F5344CB8AC3E}">
        <p14:creationId xmlns:p14="http://schemas.microsoft.com/office/powerpoint/2010/main" val="13889769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3"/>
          </a:fillRef>
          <a:effectRef idx="1">
            <a:schemeClr val="accent3"/>
          </a:effectRef>
          <a:fontRef idx="minor">
            <a:schemeClr val="lt1"/>
          </a:fontRef>
        </p:style>
        <p:txBody>
          <a:bodyPr/>
          <a:lstStyle/>
          <a:p>
            <a:r>
              <a:rPr lang="en-GB" dirty="0" smtClean="0"/>
              <a:t>Top-up Funding</a:t>
            </a:r>
            <a:endParaRPr lang="en-GB" dirty="0"/>
          </a:p>
        </p:txBody>
      </p:sp>
      <p:sp>
        <p:nvSpPr>
          <p:cNvPr id="3" name="Content Placeholder 2"/>
          <p:cNvSpPr>
            <a:spLocks noGrp="1"/>
          </p:cNvSpPr>
          <p:nvPr>
            <p:ph idx="1"/>
          </p:nvPr>
        </p:nvSpPr>
        <p:spPr/>
        <p:txBody>
          <a:bodyPr>
            <a:normAutofit/>
          </a:bodyPr>
          <a:lstStyle/>
          <a:p>
            <a:pPr marL="0" indent="0">
              <a:buNone/>
            </a:pPr>
            <a:r>
              <a:rPr lang="en-GB" sz="2400" dirty="0"/>
              <a:t>How is the funding allocated? ………</a:t>
            </a:r>
          </a:p>
          <a:p>
            <a:pPr marL="914400" lvl="2" indent="0">
              <a:buNone/>
            </a:pPr>
            <a:endParaRPr lang="en-GB" sz="1400" dirty="0" smtClean="0">
              <a:solidFill>
                <a:srgbClr val="FF0000"/>
              </a:solidFill>
            </a:endParaRPr>
          </a:p>
          <a:p>
            <a:pPr marL="914400" lvl="2" indent="0">
              <a:buNone/>
            </a:pPr>
            <a:endParaRPr lang="en-GB" sz="1400" dirty="0">
              <a:solidFill>
                <a:srgbClr val="FF0000"/>
              </a:solidFill>
            </a:endParaRPr>
          </a:p>
          <a:p>
            <a:pPr marL="914400" lvl="2" indent="0">
              <a:buNone/>
            </a:pPr>
            <a:endParaRPr lang="en-GB" sz="1400" dirty="0" smtClean="0">
              <a:solidFill>
                <a:srgbClr val="FF0000"/>
              </a:solidFill>
            </a:endParaRPr>
          </a:p>
          <a:p>
            <a:pPr marL="914400" lvl="2" indent="0">
              <a:buNone/>
            </a:pPr>
            <a:endParaRPr lang="en-GB" sz="1400" dirty="0">
              <a:solidFill>
                <a:srgbClr val="FF0000"/>
              </a:solidFill>
            </a:endParaRPr>
          </a:p>
          <a:p>
            <a:pPr marL="914400" lvl="2" indent="0">
              <a:buNone/>
            </a:pPr>
            <a:endParaRPr lang="en-GB" sz="1400" dirty="0" smtClean="0">
              <a:solidFill>
                <a:srgbClr val="FF0000"/>
              </a:solidFill>
            </a:endParaRPr>
          </a:p>
          <a:p>
            <a:pPr marL="914400" lvl="2" indent="0">
              <a:buNone/>
            </a:pPr>
            <a:endParaRPr lang="en-GB" sz="1400" dirty="0">
              <a:solidFill>
                <a:srgbClr val="FF0000"/>
              </a:solidFill>
            </a:endParaRPr>
          </a:p>
          <a:p>
            <a:pPr marL="914400" lvl="2" indent="0">
              <a:buNone/>
            </a:pPr>
            <a:endParaRPr lang="en-GB" sz="1400" dirty="0" smtClean="0">
              <a:solidFill>
                <a:srgbClr val="FF0000"/>
              </a:solidFill>
            </a:endParaRPr>
          </a:p>
          <a:p>
            <a:pPr marL="914400" lvl="2" indent="0">
              <a:buNone/>
            </a:pPr>
            <a:endParaRPr lang="en-GB" sz="1400" dirty="0">
              <a:solidFill>
                <a:srgbClr val="FF0000"/>
              </a:solidFill>
            </a:endParaRPr>
          </a:p>
          <a:p>
            <a:pPr marL="914400" lvl="2" indent="0">
              <a:buNone/>
            </a:pPr>
            <a:endParaRPr lang="en-GB" sz="1400" dirty="0" smtClean="0">
              <a:solidFill>
                <a:srgbClr val="FF0000"/>
              </a:solidFill>
            </a:endParaRPr>
          </a:p>
          <a:p>
            <a:pPr marL="914400" lvl="2" indent="0">
              <a:buNone/>
            </a:pPr>
            <a:endParaRPr lang="en-GB" sz="1400" dirty="0">
              <a:solidFill>
                <a:srgbClr val="FF0000"/>
              </a:solidFill>
            </a:endParaRPr>
          </a:p>
          <a:p>
            <a:pPr marL="914400" lvl="2" indent="0">
              <a:buNone/>
            </a:pPr>
            <a:r>
              <a:rPr lang="en-GB" sz="1400" dirty="0" smtClean="0">
                <a:solidFill>
                  <a:srgbClr val="FF0000"/>
                </a:solidFill>
              </a:rPr>
              <a:t>Apr </a:t>
            </a:r>
            <a:r>
              <a:rPr lang="en-GB" sz="1400" dirty="0">
                <a:solidFill>
                  <a:srgbClr val="FF0000"/>
                </a:solidFill>
              </a:rPr>
              <a:t>– Aug = </a:t>
            </a:r>
            <a:r>
              <a:rPr lang="en-GB" sz="1400" dirty="0" smtClean="0">
                <a:solidFill>
                  <a:srgbClr val="FF0000"/>
                </a:solidFill>
              </a:rPr>
              <a:t>£14,630.51 </a:t>
            </a:r>
            <a:r>
              <a:rPr lang="en-GB" sz="1400" dirty="0">
                <a:solidFill>
                  <a:srgbClr val="FF0000"/>
                </a:solidFill>
              </a:rPr>
              <a:t>/ 12 = </a:t>
            </a:r>
            <a:r>
              <a:rPr lang="en-GB" sz="1400" dirty="0" smtClean="0">
                <a:solidFill>
                  <a:srgbClr val="FF0000"/>
                </a:solidFill>
              </a:rPr>
              <a:t>£1,219.21 </a:t>
            </a:r>
            <a:r>
              <a:rPr lang="en-GB" sz="1400" dirty="0">
                <a:solidFill>
                  <a:srgbClr val="FF0000"/>
                </a:solidFill>
              </a:rPr>
              <a:t>x 5 i.e. </a:t>
            </a:r>
            <a:r>
              <a:rPr lang="en-GB" sz="1400" dirty="0" smtClean="0">
                <a:solidFill>
                  <a:srgbClr val="FF0000"/>
                </a:solidFill>
              </a:rPr>
              <a:t>£6,096.05</a:t>
            </a:r>
            <a:endParaRPr lang="en-GB" sz="1400" dirty="0">
              <a:solidFill>
                <a:srgbClr val="FF0000"/>
              </a:solidFill>
            </a:endParaRPr>
          </a:p>
          <a:p>
            <a:pPr marL="914400" lvl="2" indent="0">
              <a:buNone/>
            </a:pPr>
            <a:r>
              <a:rPr lang="en-GB" sz="1400" dirty="0">
                <a:solidFill>
                  <a:srgbClr val="FF0000"/>
                </a:solidFill>
              </a:rPr>
              <a:t>Sep – </a:t>
            </a:r>
            <a:r>
              <a:rPr lang="en-GB" sz="1400" dirty="0" smtClean="0">
                <a:solidFill>
                  <a:srgbClr val="FF0000"/>
                </a:solidFill>
              </a:rPr>
              <a:t>Dec </a:t>
            </a:r>
            <a:r>
              <a:rPr lang="en-GB" sz="1400" dirty="0">
                <a:solidFill>
                  <a:srgbClr val="FF0000"/>
                </a:solidFill>
              </a:rPr>
              <a:t>= Revised Total less </a:t>
            </a:r>
            <a:r>
              <a:rPr lang="en-GB" sz="1400" dirty="0" smtClean="0">
                <a:solidFill>
                  <a:srgbClr val="FF0000"/>
                </a:solidFill>
              </a:rPr>
              <a:t>£6,096.05, </a:t>
            </a:r>
            <a:r>
              <a:rPr lang="en-GB" sz="1400" dirty="0">
                <a:solidFill>
                  <a:srgbClr val="FF0000"/>
                </a:solidFill>
              </a:rPr>
              <a:t>divided by 7 remaining months</a:t>
            </a:r>
          </a:p>
          <a:p>
            <a:pPr marL="914400" lvl="2" indent="0">
              <a:buNone/>
            </a:pPr>
            <a:r>
              <a:rPr lang="en-GB" sz="1400" dirty="0" smtClean="0">
                <a:solidFill>
                  <a:srgbClr val="FF0000"/>
                </a:solidFill>
              </a:rPr>
              <a:t>Jan – Feb = Revised total less funding already allocated for Apr - Dec</a:t>
            </a:r>
          </a:p>
          <a:p>
            <a:pPr marL="914400" lvl="2" indent="0">
              <a:buNone/>
            </a:pPr>
            <a:r>
              <a:rPr lang="en-GB" sz="1400" dirty="0" smtClean="0">
                <a:solidFill>
                  <a:srgbClr val="FF0000"/>
                </a:solidFill>
              </a:rPr>
              <a:t>Mar </a:t>
            </a:r>
            <a:r>
              <a:rPr lang="en-GB" sz="1400" dirty="0">
                <a:solidFill>
                  <a:srgbClr val="FF0000"/>
                </a:solidFill>
              </a:rPr>
              <a:t>= Revised Total less funding given for Apr – Feb</a:t>
            </a:r>
          </a:p>
          <a:p>
            <a:pPr marL="914400" lvl="2" indent="0">
              <a:buNone/>
            </a:pPr>
            <a:r>
              <a:rPr lang="en-GB" sz="1400" dirty="0">
                <a:solidFill>
                  <a:srgbClr val="FF0000"/>
                </a:solidFill>
              </a:rPr>
              <a:t>Jun = Revised total less Apr – Mar allocations</a:t>
            </a:r>
          </a:p>
          <a:p>
            <a:pPr marL="0" indent="0">
              <a:buNone/>
            </a:pPr>
            <a:endParaRPr lang="en-GB" dirty="0">
              <a:solidFill>
                <a:srgbClr val="FF0000"/>
              </a:solidFill>
            </a:endParaRPr>
          </a:p>
          <a:p>
            <a:endParaRPr lang="en-GB"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0675" y="2544763"/>
            <a:ext cx="5962650" cy="1768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11257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1470</TotalTime>
  <Words>1087</Words>
  <Application>Microsoft Office PowerPoint</Application>
  <PresentationFormat>On-screen Show (4:3)</PresentationFormat>
  <Paragraphs>243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Higher Needs Funding</vt:lpstr>
      <vt:lpstr>Introduction</vt:lpstr>
      <vt:lpstr>Agenda</vt:lpstr>
      <vt:lpstr>Background</vt:lpstr>
      <vt:lpstr>21/22 Formula Changes</vt:lpstr>
      <vt:lpstr>Top-Up Funding</vt:lpstr>
      <vt:lpstr>Top-Up Funding</vt:lpstr>
      <vt:lpstr>Top-Up Funding</vt:lpstr>
      <vt:lpstr>Top-up Funding</vt:lpstr>
      <vt:lpstr>Targeted Funding – Old Formula</vt:lpstr>
      <vt:lpstr>Targeted Funding – New Formula</vt:lpstr>
      <vt:lpstr>Targeted Funding – New Formula</vt:lpstr>
      <vt:lpstr>Targeted Funding – New Formula</vt:lpstr>
      <vt:lpstr>Other Funding</vt:lpstr>
      <vt:lpstr>Other Funding </vt:lpstr>
      <vt:lpstr>Other Funding</vt:lpstr>
      <vt:lpstr>Summary</vt:lpstr>
      <vt:lpstr>Questions</vt:lpstr>
    </vt:vector>
  </TitlesOfParts>
  <Company>Lincolnshire County Council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Services/Strategy</dc:title>
  <dc:creator>Claire Ellis</dc:creator>
  <cp:lastModifiedBy>Nicola Carter</cp:lastModifiedBy>
  <cp:revision>50</cp:revision>
  <dcterms:created xsi:type="dcterms:W3CDTF">2021-05-10T07:43:07Z</dcterms:created>
  <dcterms:modified xsi:type="dcterms:W3CDTF">2021-05-17T07:35:27Z</dcterms:modified>
</cp:coreProperties>
</file>