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1" r:id="rId4"/>
  </p:sldMasterIdLst>
  <p:notesMasterIdLst>
    <p:notesMasterId r:id="rId23"/>
  </p:notesMasterIdLst>
  <p:sldIdLst>
    <p:sldId id="1755" r:id="rId5"/>
    <p:sldId id="1753" r:id="rId6"/>
    <p:sldId id="1275" r:id="rId7"/>
    <p:sldId id="1201" r:id="rId8"/>
    <p:sldId id="1739" r:id="rId9"/>
    <p:sldId id="1760" r:id="rId10"/>
    <p:sldId id="1745" r:id="rId11"/>
    <p:sldId id="1757" r:id="rId12"/>
    <p:sldId id="1761" r:id="rId13"/>
    <p:sldId id="1255" r:id="rId14"/>
    <p:sldId id="1272" r:id="rId15"/>
    <p:sldId id="1758" r:id="rId16"/>
    <p:sldId id="1756" r:id="rId17"/>
    <p:sldId id="1759" r:id="rId18"/>
    <p:sldId id="1762" r:id="rId19"/>
    <p:sldId id="1752" r:id="rId20"/>
    <p:sldId id="1763" r:id="rId21"/>
    <p:sldId id="174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minic Luscombe" initials="DL" lastIdx="35" clrIdx="0">
    <p:extLst/>
  </p:cmAuthor>
  <p:cmAuthor id="2" name="Leo Jones" initials="LJ" lastIdx="7" clrIdx="1">
    <p:extLst/>
  </p:cmAuthor>
  <p:cmAuthor id="3" name="Dominic Luscombe" initials="DL [2]" lastIdx="16"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E6E6E6"/>
    <a:srgbClr val="B4B4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22" autoAdjust="0"/>
    <p:restoredTop sz="86181" autoAdjust="0"/>
  </p:normalViewPr>
  <p:slideViewPr>
    <p:cSldViewPr snapToGrid="0" snapToObjects="1">
      <p:cViewPr>
        <p:scale>
          <a:sx n="124" d="100"/>
          <a:sy n="124" d="100"/>
        </p:scale>
        <p:origin x="-1443" y="-1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dLbls>
          <c:showLegendKey val="0"/>
          <c:showVal val="0"/>
          <c:showCatName val="0"/>
          <c:showSerName val="0"/>
          <c:showPercent val="1"/>
          <c:showBubbleSize val="0"/>
          <c:showLeaderLines val="0"/>
        </c:dLbls>
        <c:firstSliceAng val="0"/>
        <c:holeSize val="30"/>
      </c:doughnutChart>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A82773-EE71-FA46-87C8-A8E1918D1B87}" type="datetimeFigureOut">
              <a:rPr lang="en-US" smtClean="0"/>
              <a:t>5/28/2021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81ED90-971C-4442-B879-FDE8BECDC66C}" type="slidenum">
              <a:rPr lang="en-US" smtClean="0"/>
              <a:t>‹#›</a:t>
            </a:fld>
            <a:endParaRPr lang="en-US"/>
          </a:p>
        </p:txBody>
      </p:sp>
    </p:spTree>
    <p:extLst>
      <p:ext uri="{BB962C8B-B14F-4D97-AF65-F5344CB8AC3E}">
        <p14:creationId xmlns:p14="http://schemas.microsoft.com/office/powerpoint/2010/main" val="703621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Thank you for having us in your meeting today. </a:t>
            </a:r>
          </a:p>
          <a:p>
            <a:r>
              <a:rPr lang="en-GB" sz="1200" kern="1200" dirty="0">
                <a:solidFill>
                  <a:schemeClr val="tx1"/>
                </a:solidFill>
                <a:effectLst/>
                <a:latin typeface="+mn-lt"/>
                <a:ea typeface="+mn-ea"/>
                <a:cs typeface="+mn-cs"/>
              </a:rPr>
              <a:t>We are here to offer you some guidance in how to develop the use of Valuing SEND in your schools, showing you how to get the most out of the tool, including when and how to use it. Valuing SEND was rolled out to </a:t>
            </a:r>
            <a:r>
              <a:rPr lang="en-GB" sz="1200" kern="1200" dirty="0" err="1">
                <a:solidFill>
                  <a:schemeClr val="tx1"/>
                </a:solidFill>
                <a:effectLst/>
                <a:latin typeface="+mn-lt"/>
                <a:ea typeface="+mn-ea"/>
                <a:cs typeface="+mn-cs"/>
              </a:rPr>
              <a:t>SENDcos</a:t>
            </a:r>
            <a:r>
              <a:rPr lang="en-GB" sz="1200" kern="1200" dirty="0">
                <a:solidFill>
                  <a:schemeClr val="tx1"/>
                </a:solidFill>
                <a:effectLst/>
                <a:latin typeface="+mn-lt"/>
                <a:ea typeface="+mn-ea"/>
                <a:cs typeface="+mn-cs"/>
              </a:rPr>
              <a:t> across Lincolnshire last year, now we are looking to embed that use of the tool in order to maximise what you can get out of it in school.</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Valuing SEND was developed by IMPOWER through engagement and partnership with three counties; Hertfordshire, Norfolk and Oxfordshire. These three counties shared an ambition for improving children’s outcomes but also improving the experience of the system for children, families and professionals. The tool was coproduced with parents, carers and practitioners to capture, understand and track holistic needs – to inform planning and provision of the right support at the right time </a:t>
            </a:r>
          </a:p>
          <a:p>
            <a:pPr lvl="0"/>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 a practitioner, there are two things that make the tool unique to me: </a:t>
            </a:r>
          </a:p>
          <a:p>
            <a:pPr marL="228600" indent="-228600">
              <a:buAutoNum type="arabicPeriod"/>
            </a:pPr>
            <a:r>
              <a:rPr lang="en-GB" sz="1200" kern="1200" dirty="0">
                <a:solidFill>
                  <a:schemeClr val="tx1"/>
                </a:solidFill>
                <a:effectLst/>
                <a:latin typeface="+mn-lt"/>
                <a:ea typeface="+mn-ea"/>
                <a:cs typeface="+mn-cs"/>
              </a:rPr>
              <a:t>It is simple. Jargon free, quick and easy</a:t>
            </a:r>
          </a:p>
          <a:p>
            <a:pPr marL="228600" indent="-228600">
              <a:buAutoNum type="arabicPeriod"/>
            </a:pPr>
            <a:r>
              <a:rPr lang="en-GB" sz="1200" kern="1200" dirty="0">
                <a:solidFill>
                  <a:schemeClr val="tx1"/>
                </a:solidFill>
                <a:effectLst/>
                <a:latin typeface="+mn-lt"/>
                <a:ea typeface="+mn-ea"/>
                <a:cs typeface="+mn-cs"/>
              </a:rPr>
              <a:t>It brings everything together into one place, the three critical things we need to think about in order to support SEND in one </a:t>
            </a:r>
            <a:r>
              <a:rPr lang="en-GB" sz="1200" kern="1200" dirty="0" err="1">
                <a:solidFill>
                  <a:schemeClr val="tx1"/>
                </a:solidFill>
                <a:effectLst/>
                <a:latin typeface="+mn-lt"/>
                <a:ea typeface="+mn-ea"/>
                <a:cs typeface="+mn-cs"/>
              </a:rPr>
              <a:t>pictoral</a:t>
            </a:r>
            <a:r>
              <a:rPr lang="en-GB" sz="1200" kern="1200" dirty="0">
                <a:solidFill>
                  <a:schemeClr val="tx1"/>
                </a:solidFill>
                <a:effectLst/>
                <a:latin typeface="+mn-lt"/>
                <a:ea typeface="+mn-ea"/>
                <a:cs typeface="+mn-cs"/>
              </a:rPr>
              <a:t> representation, making this the most effective tool for conversation and discussion around need I’ve ever used.</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1ED90-971C-4442-B879-FDE8BECDC6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2391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Extract from Guidance to SENCOs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1200" b="1" i="0" u="none" strike="noStrike" baseline="0" dirty="0">
                <a:solidFill>
                  <a:srgbClr val="000000"/>
                </a:solidFill>
                <a:latin typeface="Calibri" panose="020F0502020204030204" pitchFamily="34" charset="0"/>
              </a:rPr>
              <a:t>The tool is suggesting we are meeting the child’s needs comfortably within school, however I believe this is only because my settings is providing support over and above notional funding, which is unsustainable. How do I ensure this is reflected when requesting additional support? </a:t>
            </a:r>
            <a:endParaRPr lang="en-GB" sz="1200" b="0" i="0" u="none" strike="noStrike" baseline="0" dirty="0">
              <a:solidFill>
                <a:srgbClr val="000000"/>
              </a:solidFill>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7381ED90-971C-4442-B879-FDE8BECDC66C}" type="slidenum">
              <a:rPr lang="en-US" smtClean="0"/>
              <a:t>16</a:t>
            </a:fld>
            <a:endParaRPr lang="en-US"/>
          </a:p>
        </p:txBody>
      </p:sp>
    </p:spTree>
    <p:extLst>
      <p:ext uri="{BB962C8B-B14F-4D97-AF65-F5344CB8AC3E}">
        <p14:creationId xmlns:p14="http://schemas.microsoft.com/office/powerpoint/2010/main" val="885303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Extract from Guidance to SENCOs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1200" b="1" i="0" u="none" strike="noStrike" baseline="0" dirty="0">
                <a:solidFill>
                  <a:srgbClr val="000000"/>
                </a:solidFill>
                <a:latin typeface="Calibri" panose="020F0502020204030204" pitchFamily="34" charset="0"/>
              </a:rPr>
              <a:t>The tool is suggesting we are meeting the child’s needs comfortably within school, however I believe this is only because my settings is providing support over and above notional funding, which is unsustainable. How do I ensure this is reflected when requesting additional support? </a:t>
            </a:r>
            <a:endParaRPr lang="en-GB" sz="1200" b="0" i="0" u="none" strike="noStrike" baseline="0" dirty="0">
              <a:solidFill>
                <a:srgbClr val="000000"/>
              </a:solidFill>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7381ED90-971C-4442-B879-FDE8BECDC66C}" type="slidenum">
              <a:rPr lang="en-US" smtClean="0"/>
              <a:t>17</a:t>
            </a:fld>
            <a:endParaRPr lang="en-US"/>
          </a:p>
        </p:txBody>
      </p:sp>
    </p:spTree>
    <p:extLst>
      <p:ext uri="{BB962C8B-B14F-4D97-AF65-F5344CB8AC3E}">
        <p14:creationId xmlns:p14="http://schemas.microsoft.com/office/powerpoint/2010/main" val="4073748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81ED90-971C-4442-B879-FDE8BECDC66C}" type="slidenum">
              <a:rPr lang="en-US" smtClean="0"/>
              <a:t>18</a:t>
            </a:fld>
            <a:endParaRPr lang="en-US"/>
          </a:p>
        </p:txBody>
      </p:sp>
    </p:spTree>
    <p:extLst>
      <p:ext uri="{BB962C8B-B14F-4D97-AF65-F5344CB8AC3E}">
        <p14:creationId xmlns:p14="http://schemas.microsoft.com/office/powerpoint/2010/main" val="335781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most of you will know, The Valuing SEND tool produces a radar chart that maps three things simultaneously on a scale of 0-10. As you can see, the radar chart is split into 5 key areas of need:</a:t>
            </a:r>
          </a:p>
          <a:p>
            <a:r>
              <a:rPr lang="en-GB" dirty="0"/>
              <a:t>Communication &amp; Interaction</a:t>
            </a:r>
          </a:p>
          <a:p>
            <a:r>
              <a:rPr lang="en-GB" dirty="0"/>
              <a:t>Cognition and Learning</a:t>
            </a:r>
          </a:p>
          <a:p>
            <a:r>
              <a:rPr lang="en-GB" dirty="0"/>
              <a:t>Social Emotional and Mental Health</a:t>
            </a:r>
          </a:p>
          <a:p>
            <a:r>
              <a:rPr lang="en-GB" dirty="0"/>
              <a:t>Sensory and Physical</a:t>
            </a:r>
          </a:p>
          <a:p>
            <a:r>
              <a:rPr lang="en-GB" dirty="0"/>
              <a:t>Independence</a:t>
            </a:r>
          </a:p>
          <a:p>
            <a:endParaRPr lang="en-GB" dirty="0"/>
          </a:p>
          <a:p>
            <a:r>
              <a:rPr lang="en-GB" dirty="0"/>
              <a:t>If you look first at the blue line on the chart you can see that the first thing we map across the five key areas of need is the child’s needs. This means that whatever else we do, the child’s needs are always up front and centre, keeping conversations needs focused. In order to map this part of the chart we use a set of iterative needs descriptors which are unique to Lincolnshire. The higher the number the more profound the needs.</a:t>
            </a:r>
          </a:p>
          <a:p>
            <a:endParaRPr lang="en-GB" dirty="0"/>
          </a:p>
          <a:p>
            <a:r>
              <a:rPr lang="en-GB" dirty="0"/>
              <a:t>Next, looking at the yellow line we map the school’s readiness to meet these needs. This judgement is made by the school themselves by using a set of support prompts. This is a really useful part of the tool and the part I used most as a practitioner, but Phil will talk more about this later. The higher the number the better equipped the school feel they are to meet need.</a:t>
            </a:r>
          </a:p>
          <a:p>
            <a:endParaRPr lang="en-GB" dirty="0"/>
          </a:p>
          <a:p>
            <a:r>
              <a:rPr lang="en-GB" dirty="0"/>
              <a:t>Finally, when we were coproducing this with the three counties, a parent gave us the challenge of ‘how can you possibly have a whole picture of the child without considering the home environment?’ and so with the help of parents, carers and families we developed the home confidence part of the tool which you can see mapped here in pink. This is completed with the parent or carer through conversation using a set of prompts to determine how confident they feel in meeting the needs of their child at home.</a:t>
            </a:r>
          </a:p>
          <a:p>
            <a:endParaRPr lang="en-GB" dirty="0"/>
          </a:p>
          <a:p>
            <a:r>
              <a:rPr lang="en-GB" dirty="0"/>
              <a:t>So what can this specific radar chart tell us? In the areas of Cognition and Learning, and Sensory and Physical the school can easily meet the needs of this child. It looks at the moment like even though the school have rated themselves at a 6 for SEMH, the child’s needs are actually at a 7 showing the school is struggling. It is interesting to see that parents and carers also really struggle in this area and don’t feel confident at all. Clearly this is an area to focus on for the school and family, and accessing support through the local offer and Ask SALL could be a good place to start. It also shows that in the areas of </a:t>
            </a:r>
            <a:r>
              <a:rPr lang="en-GB" dirty="0" err="1"/>
              <a:t>Independnce</a:t>
            </a:r>
            <a:r>
              <a:rPr lang="en-GB" dirty="0"/>
              <a:t> and Communication and Interaction, the school rate themselves quite low, but the parent feels confident in meeting need. Is this an opportunity for school to learn from what the parent does at home or potentially a workforce development issue? </a:t>
            </a:r>
          </a:p>
          <a:p>
            <a:endParaRPr lang="en-GB" dirty="0"/>
          </a:p>
          <a:p>
            <a:r>
              <a:rPr lang="en-GB" dirty="0"/>
              <a:t>The key is, this is one chart, that everyone can look at, that facilitates a conversation and unpicks what is going right but also what needs to change to meet the needs of children going forward.</a:t>
            </a:r>
          </a:p>
          <a:p>
            <a:endParaRPr lang="en-GB" dirty="0"/>
          </a:p>
        </p:txBody>
      </p:sp>
      <p:sp>
        <p:nvSpPr>
          <p:cNvPr id="4" name="Slide Number Placeholder 3"/>
          <p:cNvSpPr>
            <a:spLocks noGrp="1"/>
          </p:cNvSpPr>
          <p:nvPr>
            <p:ph type="sldNum" sz="quarter" idx="5"/>
          </p:nvPr>
        </p:nvSpPr>
        <p:spPr/>
        <p:txBody>
          <a:bodyPr/>
          <a:lstStyle/>
          <a:p>
            <a:fld id="{7381ED90-971C-4442-B879-FDE8BECDC66C}" type="slidenum">
              <a:rPr lang="en-US" smtClean="0"/>
              <a:t>4</a:t>
            </a:fld>
            <a:endParaRPr lang="en-US"/>
          </a:p>
        </p:txBody>
      </p:sp>
    </p:spTree>
    <p:extLst>
      <p:ext uri="{BB962C8B-B14F-4D97-AF65-F5344CB8AC3E}">
        <p14:creationId xmlns:p14="http://schemas.microsoft.com/office/powerpoint/2010/main" val="2929564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Poll?</a:t>
            </a:r>
          </a:p>
          <a:p>
            <a:r>
              <a:rPr lang="en-GB"/>
              <a:t>In </a:t>
            </a:r>
            <a:r>
              <a:rPr lang="en-GB" dirty="0"/>
              <a:t>order for us to better understand the use of VSEND in your schools it’s over to you. We would be really interested to hear what’s currently going well and what challenges are you facing. You can put your hand up if you’d like to contribute these or put them into the chat if you would prefer.</a:t>
            </a:r>
          </a:p>
        </p:txBody>
      </p:sp>
      <p:sp>
        <p:nvSpPr>
          <p:cNvPr id="4" name="Slide Number Placeholder 3"/>
          <p:cNvSpPr>
            <a:spLocks noGrp="1"/>
          </p:cNvSpPr>
          <p:nvPr>
            <p:ph type="sldNum" sz="quarter" idx="5"/>
          </p:nvPr>
        </p:nvSpPr>
        <p:spPr/>
        <p:txBody>
          <a:bodyPr/>
          <a:lstStyle/>
          <a:p>
            <a:fld id="{7381ED90-971C-4442-B879-FDE8BECDC66C}" type="slidenum">
              <a:rPr lang="en-US" smtClean="0"/>
              <a:t>5</a:t>
            </a:fld>
            <a:endParaRPr lang="en-US"/>
          </a:p>
        </p:txBody>
      </p:sp>
    </p:spTree>
    <p:extLst>
      <p:ext uri="{BB962C8B-B14F-4D97-AF65-F5344CB8AC3E}">
        <p14:creationId xmlns:p14="http://schemas.microsoft.com/office/powerpoint/2010/main" val="3345401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have used your FAQs  to inform my session today. We are still collecting and please keep sending in your questions.</a:t>
            </a:r>
          </a:p>
        </p:txBody>
      </p:sp>
      <p:sp>
        <p:nvSpPr>
          <p:cNvPr id="4" name="Slide Number Placeholder 3"/>
          <p:cNvSpPr>
            <a:spLocks noGrp="1"/>
          </p:cNvSpPr>
          <p:nvPr>
            <p:ph type="sldNum" sz="quarter" idx="5"/>
          </p:nvPr>
        </p:nvSpPr>
        <p:spPr/>
        <p:txBody>
          <a:bodyPr/>
          <a:lstStyle/>
          <a:p>
            <a:fld id="{7381ED90-971C-4442-B879-FDE8BECDC66C}" type="slidenum">
              <a:rPr lang="en-US" smtClean="0"/>
              <a:t>6</a:t>
            </a:fld>
            <a:endParaRPr lang="en-US"/>
          </a:p>
        </p:txBody>
      </p:sp>
    </p:spTree>
    <p:extLst>
      <p:ext uri="{BB962C8B-B14F-4D97-AF65-F5344CB8AC3E}">
        <p14:creationId xmlns:p14="http://schemas.microsoft.com/office/powerpoint/2010/main" val="1774432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The tool has been designed for use for any child/ young person with additional needs, from birth through to age 25, whether in a mainstream or specialist setting and whether the child/ young person is subject of an Education, Health and Care plan or identified as needing SEN support. </a:t>
            </a:r>
          </a:p>
          <a:p>
            <a:r>
              <a:rPr lang="en-GB" sz="1200" b="1" dirty="0"/>
              <a:t>Assess: </a:t>
            </a:r>
            <a:r>
              <a:rPr lang="en-GB" sz="1200" b="0" dirty="0"/>
              <a:t>Use the tool to identify needs</a:t>
            </a:r>
          </a:p>
          <a:p>
            <a:r>
              <a:rPr lang="en-GB" sz="1200" b="1" dirty="0"/>
              <a:t>Plan: </a:t>
            </a:r>
            <a:r>
              <a:rPr lang="en-GB" sz="1200" b="0" dirty="0"/>
              <a:t>Use the tool to plan support</a:t>
            </a:r>
          </a:p>
          <a:p>
            <a:r>
              <a:rPr lang="en-GB" sz="1200" b="1" dirty="0"/>
              <a:t>Do: </a:t>
            </a:r>
            <a:r>
              <a:rPr lang="en-GB" sz="1200" b="0" dirty="0"/>
              <a:t>Use the tool to monitor needs as interventions are delivered</a:t>
            </a:r>
          </a:p>
          <a:p>
            <a:r>
              <a:rPr lang="en-GB" sz="1200" b="1" dirty="0"/>
              <a:t>Review: </a:t>
            </a:r>
            <a:r>
              <a:rPr lang="en-GB" sz="1200" b="0" dirty="0"/>
              <a:t>Use the to understand where needs have changed and support should too</a:t>
            </a:r>
          </a:p>
          <a:p>
            <a:endParaRPr lang="en-GB" dirty="0"/>
          </a:p>
        </p:txBody>
      </p:sp>
      <p:sp>
        <p:nvSpPr>
          <p:cNvPr id="4" name="Slide Number Placeholder 3"/>
          <p:cNvSpPr>
            <a:spLocks noGrp="1"/>
          </p:cNvSpPr>
          <p:nvPr>
            <p:ph type="sldNum" sz="quarter" idx="5"/>
          </p:nvPr>
        </p:nvSpPr>
        <p:spPr/>
        <p:txBody>
          <a:bodyPr/>
          <a:lstStyle/>
          <a:p>
            <a:fld id="{7381ED90-971C-4442-B879-FDE8BECDC66C}" type="slidenum">
              <a:rPr lang="en-US" smtClean="0"/>
              <a:t>10</a:t>
            </a:fld>
            <a:endParaRPr lang="en-US"/>
          </a:p>
        </p:txBody>
      </p:sp>
    </p:spTree>
    <p:extLst>
      <p:ext uri="{BB962C8B-B14F-4D97-AF65-F5344CB8AC3E}">
        <p14:creationId xmlns:p14="http://schemas.microsoft.com/office/powerpoint/2010/main" val="741306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Further detail on: </a:t>
            </a:r>
          </a:p>
          <a:p>
            <a:r>
              <a:rPr lang="en-GB" dirty="0"/>
              <a:t>Identifying need</a:t>
            </a:r>
          </a:p>
          <a:p>
            <a:r>
              <a:rPr lang="en-GB" dirty="0"/>
              <a:t>Planning support</a:t>
            </a:r>
          </a:p>
          <a:p>
            <a:r>
              <a:rPr lang="en-GB" dirty="0"/>
              <a:t>Monitoring need</a:t>
            </a:r>
          </a:p>
          <a:p>
            <a:r>
              <a:rPr lang="en-GB" dirty="0"/>
              <a:t>Reviewing support</a:t>
            </a:r>
          </a:p>
          <a:p>
            <a:r>
              <a:rPr lang="en-GB" dirty="0"/>
              <a:t>Communicating need and support plans ???</a:t>
            </a:r>
          </a:p>
        </p:txBody>
      </p:sp>
      <p:sp>
        <p:nvSpPr>
          <p:cNvPr id="4" name="Slide Number Placeholder 3"/>
          <p:cNvSpPr>
            <a:spLocks noGrp="1"/>
          </p:cNvSpPr>
          <p:nvPr>
            <p:ph type="sldNum" sz="quarter" idx="5"/>
          </p:nvPr>
        </p:nvSpPr>
        <p:spPr/>
        <p:txBody>
          <a:bodyPr/>
          <a:lstStyle/>
          <a:p>
            <a:fld id="{7381ED90-971C-4442-B879-FDE8BECDC66C}" type="slidenum">
              <a:rPr lang="en-US" smtClean="0"/>
              <a:t>11</a:t>
            </a:fld>
            <a:endParaRPr lang="en-US"/>
          </a:p>
        </p:txBody>
      </p:sp>
    </p:spTree>
    <p:extLst>
      <p:ext uri="{BB962C8B-B14F-4D97-AF65-F5344CB8AC3E}">
        <p14:creationId xmlns:p14="http://schemas.microsoft.com/office/powerpoint/2010/main" val="3691170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Reflects the </a:t>
            </a:r>
            <a:r>
              <a:rPr lang="en-GB" sz="1200" b="1" dirty="0"/>
              <a:t>evidence based programmes</a:t>
            </a:r>
            <a:r>
              <a:rPr lang="en-GB" sz="1200" dirty="0"/>
              <a:t>, approaches and resources available in the readiness section</a:t>
            </a:r>
          </a:p>
          <a:p>
            <a:pPr marL="457200" indent="-457200">
              <a:buFont typeface="Arial" panose="020B0604020202020204" pitchFamily="34" charset="0"/>
              <a:buChar char="•"/>
            </a:pPr>
            <a:endParaRPr lang="en-GB" sz="1200" dirty="0"/>
          </a:p>
          <a:p>
            <a:endParaRPr lang="en-GB" dirty="0"/>
          </a:p>
        </p:txBody>
      </p:sp>
      <p:sp>
        <p:nvSpPr>
          <p:cNvPr id="4" name="Slide Number Placeholder 3"/>
          <p:cNvSpPr>
            <a:spLocks noGrp="1"/>
          </p:cNvSpPr>
          <p:nvPr>
            <p:ph type="sldNum" sz="quarter" idx="5"/>
          </p:nvPr>
        </p:nvSpPr>
        <p:spPr/>
        <p:txBody>
          <a:bodyPr/>
          <a:lstStyle/>
          <a:p>
            <a:fld id="{7381ED90-971C-4442-B879-FDE8BECDC66C}" type="slidenum">
              <a:rPr lang="en-US" smtClean="0"/>
              <a:t>12</a:t>
            </a:fld>
            <a:endParaRPr lang="en-US"/>
          </a:p>
        </p:txBody>
      </p:sp>
    </p:spTree>
    <p:extLst>
      <p:ext uri="{BB962C8B-B14F-4D97-AF65-F5344CB8AC3E}">
        <p14:creationId xmlns:p14="http://schemas.microsoft.com/office/powerpoint/2010/main" val="1200367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Reflects the </a:t>
            </a:r>
            <a:r>
              <a:rPr lang="en-GB" sz="1200" b="1" dirty="0"/>
              <a:t>evidence based programmes</a:t>
            </a:r>
            <a:r>
              <a:rPr lang="en-GB" sz="1200" dirty="0"/>
              <a:t>, approaches and resources available in the readiness section</a:t>
            </a:r>
          </a:p>
          <a:p>
            <a:pPr marL="457200" indent="-457200">
              <a:buFont typeface="Arial" panose="020B0604020202020204" pitchFamily="34" charset="0"/>
              <a:buChar char="•"/>
            </a:pPr>
            <a:endParaRPr lang="en-GB" sz="1200" dirty="0"/>
          </a:p>
          <a:p>
            <a:endParaRPr lang="en-GB" dirty="0"/>
          </a:p>
        </p:txBody>
      </p:sp>
      <p:sp>
        <p:nvSpPr>
          <p:cNvPr id="4" name="Slide Number Placeholder 3"/>
          <p:cNvSpPr>
            <a:spLocks noGrp="1"/>
          </p:cNvSpPr>
          <p:nvPr>
            <p:ph type="sldNum" sz="quarter" idx="5"/>
          </p:nvPr>
        </p:nvSpPr>
        <p:spPr/>
        <p:txBody>
          <a:bodyPr/>
          <a:lstStyle/>
          <a:p>
            <a:fld id="{7381ED90-971C-4442-B879-FDE8BECDC66C}" type="slidenum">
              <a:rPr lang="en-US" smtClean="0"/>
              <a:t>13</a:t>
            </a:fld>
            <a:endParaRPr lang="en-US"/>
          </a:p>
        </p:txBody>
      </p:sp>
    </p:spTree>
    <p:extLst>
      <p:ext uri="{BB962C8B-B14F-4D97-AF65-F5344CB8AC3E}">
        <p14:creationId xmlns:p14="http://schemas.microsoft.com/office/powerpoint/2010/main" val="2325708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Extract from Guidance to SENCOs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1200" b="1" i="0" u="none" strike="noStrike" baseline="0" dirty="0">
                <a:solidFill>
                  <a:srgbClr val="000000"/>
                </a:solidFill>
                <a:latin typeface="Calibri" panose="020F0502020204030204" pitchFamily="34" charset="0"/>
              </a:rPr>
              <a:t>The tool is suggesting we are meeting the child’s needs comfortably within school, however I believe this is only because my settings is providing support over and above notional funding, which is unsustainable. How do I ensure this is reflected when requesting additional support? </a:t>
            </a:r>
            <a:endParaRPr lang="en-GB" sz="1200" b="0" i="0" u="none" strike="noStrike" baseline="0" dirty="0">
              <a:solidFill>
                <a:srgbClr val="000000"/>
              </a:solidFill>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7381ED90-971C-4442-B879-FDE8BECDC66C}" type="slidenum">
              <a:rPr lang="en-US" smtClean="0"/>
              <a:t>15</a:t>
            </a:fld>
            <a:endParaRPr lang="en-US"/>
          </a:p>
        </p:txBody>
      </p:sp>
    </p:spTree>
    <p:extLst>
      <p:ext uri="{BB962C8B-B14F-4D97-AF65-F5344CB8AC3E}">
        <p14:creationId xmlns:p14="http://schemas.microsoft.com/office/powerpoint/2010/main" val="33548946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xml"/><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Bl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1C2CA151-B3C0-F74A-B015-7F46ABD36D3D}"/>
              </a:ext>
            </a:extLst>
          </p:cNvPr>
          <p:cNvSpPr/>
          <p:nvPr userDrawn="1"/>
        </p:nvSpPr>
        <p:spPr>
          <a:xfrm>
            <a:off x="0" y="0"/>
            <a:ext cx="9153525" cy="6858000"/>
          </a:xfrm>
          <a:prstGeom prst="rect">
            <a:avLst/>
          </a:prstGeom>
          <a:gradFill flip="none" rotWithShape="1">
            <a:gsLst>
              <a:gs pos="65000">
                <a:srgbClr val="0C72A9"/>
              </a:gs>
              <a:gs pos="0">
                <a:schemeClr val="accent4"/>
              </a:gs>
              <a:gs pos="100000">
                <a:schemeClr val="accent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00514" y="1722919"/>
            <a:ext cx="8104471" cy="452387"/>
          </a:xfrm>
          <a:prstGeom prst="rect">
            <a:avLst/>
          </a:prstGeom>
        </p:spPr>
        <p:txBody>
          <a:bodyPr lIns="0" tIns="0" rIns="0" bIns="0" anchor="t" anchorCtr="0">
            <a:noAutofit/>
          </a:bodyPr>
          <a:lstStyle>
            <a:lvl1pPr algn="l">
              <a:defRPr sz="32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500513" y="2129373"/>
            <a:ext cx="8104471" cy="373196"/>
          </a:xfrm>
          <a:prstGeom prst="rect">
            <a:avLst/>
          </a:prstGeom>
        </p:spPr>
        <p:txBody>
          <a:bodyPr lIns="0" tIns="0" rIns="0" bIns="0">
            <a:noAutofit/>
          </a:bodyPr>
          <a:lstStyle>
            <a:lvl1pPr marL="0" indent="0" algn="l">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8" name="Straight Connector 7">
            <a:extLst>
              <a:ext uri="{FF2B5EF4-FFF2-40B4-BE49-F238E27FC236}">
                <a16:creationId xmlns:a16="http://schemas.microsoft.com/office/drawing/2014/main" xmlns="" id="{736C8FE8-2692-DD4A-B605-5756B295F03F}"/>
              </a:ext>
            </a:extLst>
          </p:cNvPr>
          <p:cNvCxnSpPr/>
          <p:nvPr userDrawn="1"/>
        </p:nvCxnSpPr>
        <p:spPr>
          <a:xfrm>
            <a:off x="0" y="2714321"/>
            <a:ext cx="914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xmlns="" id="{11AE76D4-F0D9-414A-B249-F021BCFF3C84}"/>
              </a:ext>
            </a:extLst>
          </p:cNvPr>
          <p:cNvSpPr>
            <a:spLocks noGrp="1"/>
          </p:cNvSpPr>
          <p:nvPr>
            <p:ph type="body" sz="quarter" idx="13"/>
          </p:nvPr>
        </p:nvSpPr>
        <p:spPr>
          <a:xfrm>
            <a:off x="500063" y="2886941"/>
            <a:ext cx="4081462" cy="568526"/>
          </a:xfrm>
          <a:prstGeom prst="rect">
            <a:avLst/>
          </a:prstGeom>
        </p:spPr>
        <p:txBody>
          <a:bodyPr wrap="none" lIns="0" tIns="0" rIns="0" bIns="0">
            <a:noAutofit/>
          </a:bodyPr>
          <a:lstStyle>
            <a:lvl1pPr marL="0" indent="0">
              <a:lnSpc>
                <a:spcPts val="1800"/>
              </a:lnSpc>
              <a:spcBef>
                <a:spcPts val="0"/>
              </a:spcBef>
              <a:buNone/>
              <a:defRPr sz="1800" b="1">
                <a:solidFill>
                  <a:schemeClr val="bg1"/>
                </a:solidFill>
              </a:defRPr>
            </a:lvl1pPr>
            <a:lvl2pPr marL="0" indent="0">
              <a:lnSpc>
                <a:spcPts val="1800"/>
              </a:lnSpc>
              <a:buNone/>
              <a:defRPr sz="1800">
                <a:solidFill>
                  <a:schemeClr val="bg1"/>
                </a:solidFill>
              </a:defRPr>
            </a:lvl2pPr>
          </a:lstStyle>
          <a:p>
            <a:pPr lvl="0"/>
            <a:r>
              <a:rPr lang="en-US" dirty="0"/>
              <a:t>Edit Master text styles</a:t>
            </a:r>
          </a:p>
          <a:p>
            <a:pPr lvl="1"/>
            <a:r>
              <a:rPr lang="en-US" dirty="0"/>
              <a:t>Second level</a:t>
            </a:r>
          </a:p>
        </p:txBody>
      </p:sp>
      <p:sp>
        <p:nvSpPr>
          <p:cNvPr id="14" name="Text Placeholder 12">
            <a:extLst>
              <a:ext uri="{FF2B5EF4-FFF2-40B4-BE49-F238E27FC236}">
                <a16:creationId xmlns:a16="http://schemas.microsoft.com/office/drawing/2014/main" xmlns="" id="{79DD7FB9-FC2F-7F4A-86CE-E4B9DAB76340}"/>
              </a:ext>
            </a:extLst>
          </p:cNvPr>
          <p:cNvSpPr>
            <a:spLocks noGrp="1"/>
          </p:cNvSpPr>
          <p:nvPr>
            <p:ph type="body" sz="quarter" idx="14"/>
          </p:nvPr>
        </p:nvSpPr>
        <p:spPr>
          <a:xfrm>
            <a:off x="4764055" y="2886941"/>
            <a:ext cx="3840929" cy="289392"/>
          </a:xfrm>
          <a:prstGeom prst="rect">
            <a:avLst/>
          </a:prstGeom>
        </p:spPr>
        <p:txBody>
          <a:bodyPr vert="horz" wrap="none" lIns="0" tIns="0" rIns="0" bIns="0" anchor="t" anchorCtr="0">
            <a:noAutofit/>
          </a:bodyPr>
          <a:lstStyle>
            <a:lvl1pPr marL="0" indent="0" algn="r">
              <a:lnSpc>
                <a:spcPts val="1800"/>
              </a:lnSpc>
              <a:spcBef>
                <a:spcPts val="0"/>
              </a:spcBef>
              <a:buNone/>
              <a:defRPr sz="1800" b="0">
                <a:solidFill>
                  <a:schemeClr val="bg1"/>
                </a:solidFill>
              </a:defRPr>
            </a:lvl1pPr>
            <a:lvl2pPr marL="0" indent="0">
              <a:lnSpc>
                <a:spcPts val="1800"/>
              </a:lnSpc>
              <a:buNone/>
              <a:defRPr sz="1800">
                <a:solidFill>
                  <a:schemeClr val="bg1"/>
                </a:solidFill>
              </a:defRPr>
            </a:lvl2pPr>
          </a:lstStyle>
          <a:p>
            <a:pPr lvl="0"/>
            <a:r>
              <a:rPr lang="en-US" dirty="0"/>
              <a:t>Edit Master text styles</a:t>
            </a:r>
          </a:p>
        </p:txBody>
      </p:sp>
      <p:pic>
        <p:nvPicPr>
          <p:cNvPr id="19" name="Picture 18">
            <a:extLst>
              <a:ext uri="{FF2B5EF4-FFF2-40B4-BE49-F238E27FC236}">
                <a16:creationId xmlns:a16="http://schemas.microsoft.com/office/drawing/2014/main" xmlns="" id="{DE2E8AC0-3D3E-3C4A-990A-5698141119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96463" y="506656"/>
            <a:ext cx="815924" cy="359212"/>
          </a:xfrm>
          <a:prstGeom prst="rect">
            <a:avLst/>
          </a:prstGeom>
        </p:spPr>
      </p:pic>
      <p:pic>
        <p:nvPicPr>
          <p:cNvPr id="9" name="Picture 8">
            <a:extLst>
              <a:ext uri="{FF2B5EF4-FFF2-40B4-BE49-F238E27FC236}">
                <a16:creationId xmlns:a16="http://schemas.microsoft.com/office/drawing/2014/main" xmlns="" id="{C453E73C-AB5D-144E-8573-5B8338A398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3498573"/>
            <a:ext cx="9144000" cy="3276600"/>
          </a:xfrm>
          <a:prstGeom prst="rect">
            <a:avLst/>
          </a:prstGeom>
        </p:spPr>
      </p:pic>
      <p:pic>
        <p:nvPicPr>
          <p:cNvPr id="11" name="Picture 10">
            <a:extLst>
              <a:ext uri="{FF2B5EF4-FFF2-40B4-BE49-F238E27FC236}">
                <a16:creationId xmlns:a16="http://schemas.microsoft.com/office/drawing/2014/main" xmlns="" id="{89487CCE-FAF3-B94B-866E-1CD4EDD0B34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0064" y="496517"/>
            <a:ext cx="1618698" cy="412457"/>
          </a:xfrm>
          <a:prstGeom prst="rect">
            <a:avLst/>
          </a:prstGeom>
        </p:spPr>
      </p:pic>
    </p:spTree>
    <p:extLst>
      <p:ext uri="{BB962C8B-B14F-4D97-AF65-F5344CB8AC3E}">
        <p14:creationId xmlns:p14="http://schemas.microsoft.com/office/powerpoint/2010/main" val="4248097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White - Cli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CAA8BBA0-D1EA-3148-BBF3-5D853CA726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96463" y="506656"/>
            <a:ext cx="816846" cy="359618"/>
          </a:xfrm>
          <a:prstGeom prst="rect">
            <a:avLst/>
          </a:prstGeom>
        </p:spPr>
      </p:pic>
      <p:pic>
        <p:nvPicPr>
          <p:cNvPr id="11" name="Picture 10">
            <a:extLst>
              <a:ext uri="{FF2B5EF4-FFF2-40B4-BE49-F238E27FC236}">
                <a16:creationId xmlns:a16="http://schemas.microsoft.com/office/drawing/2014/main" xmlns="" id="{2457DDD7-0162-0F49-B101-2405C4BD80F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762" y="501375"/>
            <a:ext cx="1620000" cy="407563"/>
          </a:xfrm>
          <a:prstGeom prst="rect">
            <a:avLst/>
          </a:prstGeom>
        </p:spPr>
      </p:pic>
      <p:pic>
        <p:nvPicPr>
          <p:cNvPr id="10" name="Picture 9">
            <a:extLst>
              <a:ext uri="{FF2B5EF4-FFF2-40B4-BE49-F238E27FC236}">
                <a16:creationId xmlns:a16="http://schemas.microsoft.com/office/drawing/2014/main" xmlns="" id="{014550C9-5169-9B4D-89F4-1D3EEB289481}"/>
              </a:ext>
            </a:extLst>
          </p:cNvPr>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498762" y="3185960"/>
            <a:ext cx="8106222" cy="2904730"/>
          </a:xfrm>
          <a:prstGeom prst="rect">
            <a:avLst/>
          </a:prstGeom>
        </p:spPr>
      </p:pic>
      <p:sp>
        <p:nvSpPr>
          <p:cNvPr id="12" name="Title 1">
            <a:extLst>
              <a:ext uri="{FF2B5EF4-FFF2-40B4-BE49-F238E27FC236}">
                <a16:creationId xmlns:a16="http://schemas.microsoft.com/office/drawing/2014/main" xmlns="" id="{59AAB451-16EC-A34B-AF1A-9CD124B105A3}"/>
              </a:ext>
            </a:extLst>
          </p:cNvPr>
          <p:cNvSpPr>
            <a:spLocks noGrp="1"/>
          </p:cNvSpPr>
          <p:nvPr>
            <p:ph type="ctrTitle"/>
          </p:nvPr>
        </p:nvSpPr>
        <p:spPr>
          <a:xfrm>
            <a:off x="500514" y="1443787"/>
            <a:ext cx="8104471" cy="452387"/>
          </a:xfrm>
          <a:prstGeom prst="rect">
            <a:avLst/>
          </a:prstGeom>
        </p:spPr>
        <p:txBody>
          <a:bodyPr lIns="0" tIns="0" rIns="0" bIns="0" anchor="t" anchorCtr="0">
            <a:noAutofit/>
          </a:bodyPr>
          <a:lstStyle>
            <a:lvl1pPr algn="l">
              <a:defRPr sz="3200" b="1">
                <a:solidFill>
                  <a:schemeClr val="accent4"/>
                </a:solidFill>
                <a:latin typeface="+mn-lt"/>
              </a:defRPr>
            </a:lvl1pPr>
          </a:lstStyle>
          <a:p>
            <a:r>
              <a:rPr lang="en-US" dirty="0"/>
              <a:t>Click to edit Master title style</a:t>
            </a:r>
          </a:p>
        </p:txBody>
      </p:sp>
      <p:sp>
        <p:nvSpPr>
          <p:cNvPr id="17" name="Subtitle 2">
            <a:extLst>
              <a:ext uri="{FF2B5EF4-FFF2-40B4-BE49-F238E27FC236}">
                <a16:creationId xmlns:a16="http://schemas.microsoft.com/office/drawing/2014/main" xmlns="" id="{A44FCBB3-9B3B-2F4E-8103-8B1FA453755D}"/>
              </a:ext>
            </a:extLst>
          </p:cNvPr>
          <p:cNvSpPr>
            <a:spLocks noGrp="1"/>
          </p:cNvSpPr>
          <p:nvPr>
            <p:ph type="subTitle" idx="1"/>
          </p:nvPr>
        </p:nvSpPr>
        <p:spPr>
          <a:xfrm>
            <a:off x="500513" y="1850241"/>
            <a:ext cx="8104471" cy="373196"/>
          </a:xfrm>
          <a:prstGeom prst="rect">
            <a:avLst/>
          </a:prstGeom>
        </p:spPr>
        <p:txBody>
          <a:bodyPr lIns="0" tIns="0" rIns="0" bIns="0">
            <a:noAutofit/>
          </a:bodyPr>
          <a:lstStyle>
            <a:lvl1pPr marL="0" indent="0" algn="l">
              <a:buNone/>
              <a:defRPr sz="32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8" name="Straight Connector 17">
            <a:extLst>
              <a:ext uri="{FF2B5EF4-FFF2-40B4-BE49-F238E27FC236}">
                <a16:creationId xmlns:a16="http://schemas.microsoft.com/office/drawing/2014/main" xmlns="" id="{5DE93320-D5F4-D14A-BF59-1C36C46C803E}"/>
              </a:ext>
            </a:extLst>
          </p:cNvPr>
          <p:cNvCxnSpPr/>
          <p:nvPr userDrawn="1"/>
        </p:nvCxnSpPr>
        <p:spPr>
          <a:xfrm>
            <a:off x="0" y="2435189"/>
            <a:ext cx="9144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Text Placeholder 12">
            <a:extLst>
              <a:ext uri="{FF2B5EF4-FFF2-40B4-BE49-F238E27FC236}">
                <a16:creationId xmlns:a16="http://schemas.microsoft.com/office/drawing/2014/main" xmlns="" id="{1E68236B-06B8-8D45-8C6B-0251DBDA26F0}"/>
              </a:ext>
            </a:extLst>
          </p:cNvPr>
          <p:cNvSpPr>
            <a:spLocks noGrp="1"/>
          </p:cNvSpPr>
          <p:nvPr>
            <p:ph type="body" sz="quarter" idx="13"/>
          </p:nvPr>
        </p:nvSpPr>
        <p:spPr>
          <a:xfrm>
            <a:off x="500063" y="2607809"/>
            <a:ext cx="4081462" cy="568526"/>
          </a:xfrm>
          <a:prstGeom prst="rect">
            <a:avLst/>
          </a:prstGeom>
        </p:spPr>
        <p:txBody>
          <a:bodyPr wrap="none" lIns="0" tIns="0" rIns="0" bIns="0">
            <a:noAutofit/>
          </a:bodyPr>
          <a:lstStyle>
            <a:lvl1pPr marL="0" indent="0">
              <a:lnSpc>
                <a:spcPts val="1800"/>
              </a:lnSpc>
              <a:spcBef>
                <a:spcPts val="0"/>
              </a:spcBef>
              <a:buNone/>
              <a:defRPr sz="1800" b="1">
                <a:solidFill>
                  <a:schemeClr val="accent4"/>
                </a:solidFill>
              </a:defRPr>
            </a:lvl1pPr>
            <a:lvl2pPr marL="0" indent="0">
              <a:lnSpc>
                <a:spcPts val="1800"/>
              </a:lnSpc>
              <a:buNone/>
              <a:defRPr sz="1800">
                <a:solidFill>
                  <a:schemeClr val="accent4"/>
                </a:solidFill>
              </a:defRPr>
            </a:lvl2pPr>
          </a:lstStyle>
          <a:p>
            <a:pPr lvl="0"/>
            <a:r>
              <a:rPr lang="en-US" dirty="0"/>
              <a:t>Edit Master text styles</a:t>
            </a:r>
          </a:p>
          <a:p>
            <a:pPr lvl="1"/>
            <a:r>
              <a:rPr lang="en-US" dirty="0"/>
              <a:t>Second level</a:t>
            </a:r>
          </a:p>
        </p:txBody>
      </p:sp>
      <p:sp>
        <p:nvSpPr>
          <p:cNvPr id="20" name="Text Placeholder 12">
            <a:extLst>
              <a:ext uri="{FF2B5EF4-FFF2-40B4-BE49-F238E27FC236}">
                <a16:creationId xmlns:a16="http://schemas.microsoft.com/office/drawing/2014/main" xmlns="" id="{C2717508-F821-2B48-8853-402FFD089E55}"/>
              </a:ext>
            </a:extLst>
          </p:cNvPr>
          <p:cNvSpPr>
            <a:spLocks noGrp="1"/>
          </p:cNvSpPr>
          <p:nvPr>
            <p:ph type="body" sz="quarter" idx="14"/>
          </p:nvPr>
        </p:nvSpPr>
        <p:spPr>
          <a:xfrm>
            <a:off x="4764055" y="2607809"/>
            <a:ext cx="3840929" cy="289392"/>
          </a:xfrm>
          <a:prstGeom prst="rect">
            <a:avLst/>
          </a:prstGeom>
        </p:spPr>
        <p:txBody>
          <a:bodyPr vert="horz" wrap="none" lIns="0" tIns="0" rIns="0" bIns="0" anchor="t" anchorCtr="0">
            <a:noAutofit/>
          </a:bodyPr>
          <a:lstStyle>
            <a:lvl1pPr marL="0" indent="0" algn="r">
              <a:lnSpc>
                <a:spcPts val="1800"/>
              </a:lnSpc>
              <a:spcBef>
                <a:spcPts val="0"/>
              </a:spcBef>
              <a:buNone/>
              <a:defRPr sz="1800" b="0">
                <a:solidFill>
                  <a:schemeClr val="accent4"/>
                </a:solidFill>
              </a:defRPr>
            </a:lvl1pPr>
            <a:lvl2pPr marL="0" indent="0">
              <a:lnSpc>
                <a:spcPts val="1800"/>
              </a:lnSpc>
              <a:buNone/>
              <a:defRPr sz="1800">
                <a:solidFill>
                  <a:schemeClr val="bg1"/>
                </a:solidFill>
              </a:defRPr>
            </a:lvl2pPr>
          </a:lstStyle>
          <a:p>
            <a:pPr lvl="0"/>
            <a:r>
              <a:rPr lang="en-US" dirty="0"/>
              <a:t>Edit Master text styles</a:t>
            </a:r>
          </a:p>
        </p:txBody>
      </p:sp>
      <p:pic>
        <p:nvPicPr>
          <p:cNvPr id="21" name="Picture 20">
            <a:extLst>
              <a:ext uri="{FF2B5EF4-FFF2-40B4-BE49-F238E27FC236}">
                <a16:creationId xmlns:a16="http://schemas.microsoft.com/office/drawing/2014/main" xmlns="" id="{09B2CEE7-8E07-C343-988E-CDE7EFAAE7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96463" y="506656"/>
            <a:ext cx="816846" cy="359618"/>
          </a:xfrm>
          <a:prstGeom prst="rect">
            <a:avLst/>
          </a:prstGeom>
        </p:spPr>
      </p:pic>
      <p:pic>
        <p:nvPicPr>
          <p:cNvPr id="22" name="Picture 21">
            <a:extLst>
              <a:ext uri="{FF2B5EF4-FFF2-40B4-BE49-F238E27FC236}">
                <a16:creationId xmlns:a16="http://schemas.microsoft.com/office/drawing/2014/main" xmlns="" id="{5293B735-326F-8A4B-911D-68AF3DA8077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762" y="501375"/>
            <a:ext cx="1620000" cy="407563"/>
          </a:xfrm>
          <a:prstGeom prst="rect">
            <a:avLst/>
          </a:prstGeom>
        </p:spPr>
      </p:pic>
    </p:spTree>
    <p:extLst>
      <p:ext uri="{BB962C8B-B14F-4D97-AF65-F5344CB8AC3E}">
        <p14:creationId xmlns:p14="http://schemas.microsoft.com/office/powerpoint/2010/main" val="222432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 Whit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C762BA6A-6F6D-A346-B090-297ACCA721C8}"/>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xmlns="" id="{091414F5-EBC5-4847-A54F-6CB5DAC9C0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96463" y="507062"/>
            <a:ext cx="815924" cy="359212"/>
          </a:xfrm>
          <a:prstGeom prst="rect">
            <a:avLst/>
          </a:prstGeom>
        </p:spPr>
      </p:pic>
      <p:sp>
        <p:nvSpPr>
          <p:cNvPr id="2" name="Title 1"/>
          <p:cNvSpPr>
            <a:spLocks noGrp="1"/>
          </p:cNvSpPr>
          <p:nvPr>
            <p:ph type="ctrTitle" hasCustomPrompt="1"/>
          </p:nvPr>
        </p:nvSpPr>
        <p:spPr>
          <a:xfrm>
            <a:off x="500515" y="1722919"/>
            <a:ext cx="3634164" cy="1094460"/>
          </a:xfrm>
          <a:prstGeom prst="rect">
            <a:avLst/>
          </a:prstGeom>
        </p:spPr>
        <p:txBody>
          <a:bodyPr lIns="0" tIns="0" rIns="0" bIns="0" anchor="t" anchorCtr="0">
            <a:noAutofit/>
          </a:bodyPr>
          <a:lstStyle>
            <a:lvl1pPr algn="l">
              <a:defRPr sz="3200" b="1">
                <a:solidFill>
                  <a:schemeClr val="accent4"/>
                </a:solidFill>
                <a:latin typeface="+mn-lt"/>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500513" y="3055804"/>
            <a:ext cx="3634165" cy="373196"/>
          </a:xfrm>
          <a:prstGeom prst="rect">
            <a:avLst/>
          </a:prstGeom>
        </p:spPr>
        <p:txBody>
          <a:bodyPr lIns="0" tIns="0" rIns="0" bIns="0">
            <a:noAutofit/>
          </a:bodyPr>
          <a:lstStyle>
            <a:lvl1pPr marL="0" indent="0" algn="l">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a:extLst>
              <a:ext uri="{FF2B5EF4-FFF2-40B4-BE49-F238E27FC236}">
                <a16:creationId xmlns:a16="http://schemas.microsoft.com/office/drawing/2014/main" xmlns="" id="{48D4B7CA-41EB-0541-8D51-62BB164632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34800" y="1371600"/>
            <a:ext cx="3773868" cy="5590800"/>
          </a:xfrm>
          <a:prstGeom prst="rect">
            <a:avLst/>
          </a:prstGeom>
        </p:spPr>
      </p:pic>
      <p:pic>
        <p:nvPicPr>
          <p:cNvPr id="11" name="Picture 10">
            <a:extLst>
              <a:ext uri="{FF2B5EF4-FFF2-40B4-BE49-F238E27FC236}">
                <a16:creationId xmlns:a16="http://schemas.microsoft.com/office/drawing/2014/main" xmlns="" id="{6194D1DF-19FE-C14F-BB2B-B45727168A0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96463" y="506656"/>
            <a:ext cx="816846" cy="359618"/>
          </a:xfrm>
          <a:prstGeom prst="rect">
            <a:avLst/>
          </a:prstGeom>
        </p:spPr>
      </p:pic>
      <p:pic>
        <p:nvPicPr>
          <p:cNvPr id="9" name="Picture 8">
            <a:extLst>
              <a:ext uri="{FF2B5EF4-FFF2-40B4-BE49-F238E27FC236}">
                <a16:creationId xmlns:a16="http://schemas.microsoft.com/office/drawing/2014/main" xmlns="" id="{90748223-6953-3E4C-BAD2-806DD4C18EC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98762" y="501375"/>
            <a:ext cx="1620000" cy="407563"/>
          </a:xfrm>
          <a:prstGeom prst="rect">
            <a:avLst/>
          </a:prstGeom>
        </p:spPr>
      </p:pic>
    </p:spTree>
    <p:extLst>
      <p:ext uri="{BB962C8B-B14F-4D97-AF65-F5344CB8AC3E}">
        <p14:creationId xmlns:p14="http://schemas.microsoft.com/office/powerpoint/2010/main" val="64870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C96AAF4C-47A7-A34E-8832-0EAC85175E78}"/>
              </a:ext>
            </a:extLst>
          </p:cNvPr>
          <p:cNvSpPr/>
          <p:nvPr userDrawn="1"/>
        </p:nvSpPr>
        <p:spPr>
          <a:xfrm>
            <a:off x="0" y="0"/>
            <a:ext cx="9144000" cy="1029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160C3909-AFB7-0C49-BF57-71022A8E59B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70528" y="6278816"/>
            <a:ext cx="641859" cy="282580"/>
          </a:xfrm>
          <a:prstGeom prst="rect">
            <a:avLst/>
          </a:prstGeom>
        </p:spPr>
      </p:pic>
      <p:sp>
        <p:nvSpPr>
          <p:cNvPr id="8" name="Text Placeholder 7">
            <a:extLst>
              <a:ext uri="{FF2B5EF4-FFF2-40B4-BE49-F238E27FC236}">
                <a16:creationId xmlns:a16="http://schemas.microsoft.com/office/drawing/2014/main" xmlns="" id="{9012E3E7-5047-8144-89A0-6116714CAEFA}"/>
              </a:ext>
            </a:extLst>
          </p:cNvPr>
          <p:cNvSpPr>
            <a:spLocks noGrp="1"/>
          </p:cNvSpPr>
          <p:nvPr>
            <p:ph type="body" sz="quarter" idx="12"/>
          </p:nvPr>
        </p:nvSpPr>
        <p:spPr>
          <a:xfrm>
            <a:off x="509588" y="0"/>
            <a:ext cx="8047271" cy="1029903"/>
          </a:xfrm>
          <a:prstGeom prst="rect">
            <a:avLst/>
          </a:prstGeom>
        </p:spPr>
        <p:txBody>
          <a:bodyPr lIns="0" tIns="0" rIns="0" bIns="0" anchor="ctr">
            <a:normAutofit/>
          </a:bodyPr>
          <a:lstStyle>
            <a:lvl1pPr marL="0" indent="0" algn="l" rtl="0">
              <a:spcBef>
                <a:spcPts val="0"/>
              </a:spcBef>
              <a:buFontTx/>
              <a:buNone/>
              <a:defRPr sz="3600" b="1">
                <a:solidFill>
                  <a:schemeClr val="accent4"/>
                </a:solidFill>
              </a:defRPr>
            </a:lvl1pPr>
            <a:lvl2pPr marL="0" indent="0" algn="l" rtl="0">
              <a:spcBef>
                <a:spcPts val="0"/>
              </a:spcBef>
              <a:buFontTx/>
              <a:buNone/>
              <a:defRPr>
                <a:solidFill>
                  <a:schemeClr val="bg1"/>
                </a:solidFill>
              </a:defRPr>
            </a:lvl2pPr>
          </a:lstStyle>
          <a:p>
            <a:pPr lvl="0"/>
            <a:r>
              <a:rPr lang="en-US" dirty="0"/>
              <a:t>Edit Master text styles</a:t>
            </a:r>
          </a:p>
        </p:txBody>
      </p:sp>
      <p:sp>
        <p:nvSpPr>
          <p:cNvPr id="15" name="Text Placeholder 5">
            <a:extLst>
              <a:ext uri="{FF2B5EF4-FFF2-40B4-BE49-F238E27FC236}">
                <a16:creationId xmlns:a16="http://schemas.microsoft.com/office/drawing/2014/main" xmlns="" id="{D89E18C5-4281-A14A-8C25-A10134EC1E87}"/>
              </a:ext>
            </a:extLst>
          </p:cNvPr>
          <p:cNvSpPr>
            <a:spLocks noGrp="1"/>
          </p:cNvSpPr>
          <p:nvPr>
            <p:ph type="body" sz="quarter" idx="14"/>
          </p:nvPr>
        </p:nvSpPr>
        <p:spPr>
          <a:xfrm>
            <a:off x="485775" y="1720735"/>
            <a:ext cx="8126611" cy="4347555"/>
          </a:xfrm>
          <a:prstGeom prst="rect">
            <a:avLst/>
          </a:prstGeom>
        </p:spPr>
        <p:txBody>
          <a:bodyPr lIns="0" tIns="0" rIns="0" bIns="0"/>
          <a:lstStyle>
            <a:lvl1pPr marL="0" indent="0">
              <a:buNone/>
              <a:defRPr sz="2000">
                <a:solidFill>
                  <a:schemeClr val="accent4"/>
                </a:solidFill>
              </a:defRPr>
            </a:lvl1pPr>
            <a:lvl2pPr marL="361800" indent="-180000" defTabSz="698400">
              <a:buClr>
                <a:schemeClr val="accent1"/>
              </a:buClr>
              <a:buFont typeface="Arial" panose="020B0604020202020204" pitchFamily="34" charset="0"/>
              <a:buChar char="•"/>
              <a:defRPr sz="2000">
                <a:solidFill>
                  <a:schemeClr val="accent4"/>
                </a:solidFill>
              </a:defRPr>
            </a:lvl2pPr>
            <a:lvl3pPr marL="540000" indent="-180000">
              <a:buClr>
                <a:schemeClr val="bg1">
                  <a:lumMod val="75000"/>
                </a:schemeClr>
              </a:buClr>
              <a:defRPr sz="2000">
                <a:solidFill>
                  <a:schemeClr val="accent4"/>
                </a:solidFill>
              </a:defRPr>
            </a:lvl3pPr>
            <a:lvl4pPr>
              <a:defRPr sz="2000">
                <a:solidFill>
                  <a:schemeClr val="accent4"/>
                </a:solidFill>
              </a:defRPr>
            </a:lvl4pPr>
            <a:lvl5pPr>
              <a:defRPr sz="2000">
                <a:solidFill>
                  <a:schemeClr val="accent4"/>
                </a:solidFill>
              </a:defRPr>
            </a:lvl5pPr>
          </a:lstStyle>
          <a:p>
            <a:pPr lvl="0"/>
            <a:r>
              <a:rPr lang="en-US" dirty="0"/>
              <a:t>Edit Master text styles</a:t>
            </a:r>
          </a:p>
          <a:p>
            <a:pPr lvl="1"/>
            <a:r>
              <a:rPr lang="en-US" dirty="0"/>
              <a:t>Second level</a:t>
            </a:r>
          </a:p>
          <a:p>
            <a:pPr lvl="2"/>
            <a:r>
              <a:rPr lang="en-US" dirty="0"/>
              <a:t>Third level</a:t>
            </a:r>
          </a:p>
        </p:txBody>
      </p:sp>
      <p:cxnSp>
        <p:nvCxnSpPr>
          <p:cNvPr id="16" name="Straight Connector 15">
            <a:extLst>
              <a:ext uri="{FF2B5EF4-FFF2-40B4-BE49-F238E27FC236}">
                <a16:creationId xmlns:a16="http://schemas.microsoft.com/office/drawing/2014/main" xmlns="" id="{5B765E1D-5BFD-EA4E-9C7E-28F8B1E966B1}"/>
              </a:ext>
            </a:extLst>
          </p:cNvPr>
          <p:cNvCxnSpPr>
            <a:cxnSpLocks/>
          </p:cNvCxnSpPr>
          <p:nvPr userDrawn="1"/>
        </p:nvCxnSpPr>
        <p:spPr>
          <a:xfrm>
            <a:off x="471487" y="6073540"/>
            <a:ext cx="814090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xmlns="" id="{D9A650D7-663E-A949-9ECA-6944F348A9BA}"/>
              </a:ext>
            </a:extLst>
          </p:cNvPr>
          <p:cNvCxnSpPr/>
          <p:nvPr userDrawn="1"/>
        </p:nvCxnSpPr>
        <p:spPr>
          <a:xfrm>
            <a:off x="0" y="1029903"/>
            <a:ext cx="9144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xmlns="" id="{CE6DE211-D850-4343-9071-4672142D416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9588" y="6277936"/>
            <a:ext cx="1126707" cy="283459"/>
          </a:xfrm>
          <a:prstGeom prst="rect">
            <a:avLst/>
          </a:prstGeom>
        </p:spPr>
      </p:pic>
    </p:spTree>
    <p:extLst>
      <p:ext uri="{BB962C8B-B14F-4D97-AF65-F5344CB8AC3E}">
        <p14:creationId xmlns:p14="http://schemas.microsoft.com/office/powerpoint/2010/main" val="3600408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gram slide - pie">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xmlns="" id="{FB0717A9-5ED9-C542-81BF-404F915C7936}"/>
              </a:ext>
            </a:extLst>
          </p:cNvPr>
          <p:cNvGraphicFramePr/>
          <p:nvPr userDrawn="1">
            <p:extLst>
              <p:ext uri="{D42A27DB-BD31-4B8C-83A1-F6EECF244321}">
                <p14:modId xmlns:p14="http://schemas.microsoft.com/office/powerpoint/2010/main" val="3990867225"/>
              </p:ext>
            </p:extLst>
          </p:nvPr>
        </p:nvGraphicFramePr>
        <p:xfrm>
          <a:off x="4331368" y="1739077"/>
          <a:ext cx="4485371" cy="4271025"/>
        </p:xfrm>
        <a:graphic>
          <a:graphicData uri="http://schemas.openxmlformats.org/drawingml/2006/chart">
            <c:chart xmlns:c="http://schemas.openxmlformats.org/drawingml/2006/chart" xmlns:r="http://schemas.openxmlformats.org/officeDocument/2006/relationships" r:id="rId2"/>
          </a:graphicData>
        </a:graphic>
      </p:graphicFrame>
      <p:pic>
        <p:nvPicPr>
          <p:cNvPr id="12" name="Picture 11">
            <a:extLst>
              <a:ext uri="{FF2B5EF4-FFF2-40B4-BE49-F238E27FC236}">
                <a16:creationId xmlns:a16="http://schemas.microsoft.com/office/drawing/2014/main" xmlns="" id="{7C1B02E2-DC4C-1044-93AD-C7A63F6906A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70528" y="6278816"/>
            <a:ext cx="641859" cy="282580"/>
          </a:xfrm>
          <a:prstGeom prst="rect">
            <a:avLst/>
          </a:prstGeom>
        </p:spPr>
      </p:pic>
      <p:sp>
        <p:nvSpPr>
          <p:cNvPr id="5" name="Chart Placeholder 4">
            <a:extLst>
              <a:ext uri="{FF2B5EF4-FFF2-40B4-BE49-F238E27FC236}">
                <a16:creationId xmlns:a16="http://schemas.microsoft.com/office/drawing/2014/main" xmlns="" id="{D7E535E8-E317-BE44-81E2-FF0AA64648BB}"/>
              </a:ext>
            </a:extLst>
          </p:cNvPr>
          <p:cNvSpPr>
            <a:spLocks noGrp="1"/>
          </p:cNvSpPr>
          <p:nvPr>
            <p:ph type="chart" sz="quarter" idx="12"/>
          </p:nvPr>
        </p:nvSpPr>
        <p:spPr>
          <a:xfrm>
            <a:off x="4331366" y="1715486"/>
            <a:ext cx="4280821" cy="4152460"/>
          </a:xfrm>
          <a:prstGeom prst="rect">
            <a:avLst/>
          </a:prstGeom>
        </p:spPr>
        <p:txBody>
          <a:bodyPr/>
          <a:lstStyle/>
          <a:p>
            <a:endParaRPr lang="en-US"/>
          </a:p>
        </p:txBody>
      </p:sp>
      <p:cxnSp>
        <p:nvCxnSpPr>
          <p:cNvPr id="16" name="Straight Connector 15">
            <a:extLst>
              <a:ext uri="{FF2B5EF4-FFF2-40B4-BE49-F238E27FC236}">
                <a16:creationId xmlns:a16="http://schemas.microsoft.com/office/drawing/2014/main" xmlns="" id="{18A7593F-70C7-674E-93AC-E3981FFFC1D2}"/>
              </a:ext>
            </a:extLst>
          </p:cNvPr>
          <p:cNvCxnSpPr>
            <a:cxnSpLocks/>
          </p:cNvCxnSpPr>
          <p:nvPr userDrawn="1"/>
        </p:nvCxnSpPr>
        <p:spPr>
          <a:xfrm>
            <a:off x="471487" y="6073540"/>
            <a:ext cx="814090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5">
            <a:extLst>
              <a:ext uri="{FF2B5EF4-FFF2-40B4-BE49-F238E27FC236}">
                <a16:creationId xmlns:a16="http://schemas.microsoft.com/office/drawing/2014/main" xmlns="" id="{CA42EA96-21A9-6D40-BB0B-6C179D5FDE14}"/>
              </a:ext>
            </a:extLst>
          </p:cNvPr>
          <p:cNvSpPr>
            <a:spLocks noGrp="1"/>
          </p:cNvSpPr>
          <p:nvPr>
            <p:ph type="body" sz="quarter" idx="14"/>
          </p:nvPr>
        </p:nvSpPr>
        <p:spPr>
          <a:xfrm>
            <a:off x="485775" y="1720735"/>
            <a:ext cx="3845591" cy="4147211"/>
          </a:xfrm>
          <a:prstGeom prst="rect">
            <a:avLst/>
          </a:prstGeom>
        </p:spPr>
        <p:txBody>
          <a:bodyPr lIns="0" tIns="0" rIns="0" bIns="0"/>
          <a:lstStyle>
            <a:lvl1pPr marL="0" indent="0">
              <a:buNone/>
              <a:defRPr sz="2000">
                <a:solidFill>
                  <a:schemeClr val="accent4"/>
                </a:solidFill>
              </a:defRPr>
            </a:lvl1pPr>
            <a:lvl2pPr marL="361800" indent="-180000" defTabSz="698400">
              <a:buClr>
                <a:schemeClr val="accent1"/>
              </a:buClr>
              <a:buFont typeface="Arial" panose="020B0604020202020204" pitchFamily="34" charset="0"/>
              <a:buChar char="•"/>
              <a:defRPr sz="2000">
                <a:solidFill>
                  <a:schemeClr val="accent4"/>
                </a:solidFill>
              </a:defRPr>
            </a:lvl2pPr>
            <a:lvl3pPr marL="540000" indent="-180000">
              <a:buClr>
                <a:schemeClr val="bg1">
                  <a:lumMod val="75000"/>
                </a:schemeClr>
              </a:buClr>
              <a:defRPr sz="2000">
                <a:solidFill>
                  <a:schemeClr val="accent4"/>
                </a:solidFill>
              </a:defRPr>
            </a:lvl3pPr>
            <a:lvl4pPr>
              <a:defRPr sz="2000">
                <a:solidFill>
                  <a:schemeClr val="accent4"/>
                </a:solidFill>
              </a:defRPr>
            </a:lvl4pPr>
            <a:lvl5pPr>
              <a:defRPr sz="2000">
                <a:solidFill>
                  <a:schemeClr val="accent4"/>
                </a:solidFill>
              </a:defRPr>
            </a:lvl5pPr>
          </a:lstStyle>
          <a:p>
            <a:pPr lvl="0"/>
            <a:r>
              <a:rPr lang="en-US" dirty="0"/>
              <a:t>Edit Master text styles</a:t>
            </a:r>
          </a:p>
          <a:p>
            <a:pPr lvl="1"/>
            <a:r>
              <a:rPr lang="en-US" dirty="0"/>
              <a:t>Second level</a:t>
            </a:r>
          </a:p>
          <a:p>
            <a:pPr lvl="2"/>
            <a:r>
              <a:rPr lang="en-US" dirty="0"/>
              <a:t>Third level</a:t>
            </a:r>
          </a:p>
        </p:txBody>
      </p:sp>
      <p:pic>
        <p:nvPicPr>
          <p:cNvPr id="10" name="Picture 9">
            <a:extLst>
              <a:ext uri="{FF2B5EF4-FFF2-40B4-BE49-F238E27FC236}">
                <a16:creationId xmlns:a16="http://schemas.microsoft.com/office/drawing/2014/main" xmlns="" id="{5E05E960-EE45-AA46-A82E-EE977544D0C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9588" y="6277936"/>
            <a:ext cx="1126707" cy="283459"/>
          </a:xfrm>
          <a:prstGeom prst="rect">
            <a:avLst/>
          </a:prstGeom>
        </p:spPr>
      </p:pic>
      <p:sp>
        <p:nvSpPr>
          <p:cNvPr id="13" name="Rectangle 12">
            <a:extLst>
              <a:ext uri="{FF2B5EF4-FFF2-40B4-BE49-F238E27FC236}">
                <a16:creationId xmlns:a16="http://schemas.microsoft.com/office/drawing/2014/main" xmlns="" id="{E4AAF854-B0CD-E940-A9AB-FFA237AE4061}"/>
              </a:ext>
            </a:extLst>
          </p:cNvPr>
          <p:cNvSpPr/>
          <p:nvPr userDrawn="1"/>
        </p:nvSpPr>
        <p:spPr>
          <a:xfrm>
            <a:off x="0" y="0"/>
            <a:ext cx="9144000" cy="1029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7">
            <a:extLst>
              <a:ext uri="{FF2B5EF4-FFF2-40B4-BE49-F238E27FC236}">
                <a16:creationId xmlns:a16="http://schemas.microsoft.com/office/drawing/2014/main" xmlns="" id="{18C661FD-203A-E348-B628-5895B52CE9DA}"/>
              </a:ext>
            </a:extLst>
          </p:cNvPr>
          <p:cNvSpPr>
            <a:spLocks noGrp="1"/>
          </p:cNvSpPr>
          <p:nvPr>
            <p:ph type="body" sz="quarter" idx="15"/>
          </p:nvPr>
        </p:nvSpPr>
        <p:spPr>
          <a:xfrm>
            <a:off x="509588" y="0"/>
            <a:ext cx="8047271" cy="1029903"/>
          </a:xfrm>
          <a:prstGeom prst="rect">
            <a:avLst/>
          </a:prstGeom>
        </p:spPr>
        <p:txBody>
          <a:bodyPr lIns="0" tIns="0" rIns="0" bIns="0" anchor="ctr">
            <a:normAutofit/>
          </a:bodyPr>
          <a:lstStyle>
            <a:lvl1pPr marL="0" indent="0" algn="l" rtl="0">
              <a:spcBef>
                <a:spcPts val="0"/>
              </a:spcBef>
              <a:buFontTx/>
              <a:buNone/>
              <a:defRPr sz="3600" b="1">
                <a:solidFill>
                  <a:schemeClr val="accent4"/>
                </a:solidFill>
              </a:defRPr>
            </a:lvl1pPr>
            <a:lvl2pPr marL="0" indent="0" algn="l" rtl="0">
              <a:spcBef>
                <a:spcPts val="0"/>
              </a:spcBef>
              <a:buFontTx/>
              <a:buNone/>
              <a:defRPr>
                <a:solidFill>
                  <a:schemeClr val="bg1"/>
                </a:solidFill>
              </a:defRPr>
            </a:lvl2pPr>
          </a:lstStyle>
          <a:p>
            <a:pPr lvl="0"/>
            <a:r>
              <a:rPr lang="en-US" dirty="0"/>
              <a:t>Edit Master text styles</a:t>
            </a:r>
          </a:p>
        </p:txBody>
      </p:sp>
      <p:cxnSp>
        <p:nvCxnSpPr>
          <p:cNvPr id="17" name="Straight Connector 16">
            <a:extLst>
              <a:ext uri="{FF2B5EF4-FFF2-40B4-BE49-F238E27FC236}">
                <a16:creationId xmlns:a16="http://schemas.microsoft.com/office/drawing/2014/main" xmlns="" id="{EB6E7EB1-82DB-2345-94FD-72EA0BBC355A}"/>
              </a:ext>
            </a:extLst>
          </p:cNvPr>
          <p:cNvCxnSpPr/>
          <p:nvPr userDrawn="1"/>
        </p:nvCxnSpPr>
        <p:spPr>
          <a:xfrm>
            <a:off x="0" y="1029903"/>
            <a:ext cx="9144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344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48F8808-4114-4D3D-8B49-5579A6578CC5}"/>
              </a:ext>
            </a:extLst>
          </p:cNvPr>
          <p:cNvSpPr txBox="1"/>
          <p:nvPr userDrawn="1"/>
        </p:nvSpPr>
        <p:spPr>
          <a:xfrm>
            <a:off x="8763648" y="6445507"/>
            <a:ext cx="501650" cy="276999"/>
          </a:xfrm>
          <a:prstGeom prst="rect">
            <a:avLst/>
          </a:prstGeom>
          <a:noFill/>
        </p:spPr>
        <p:txBody>
          <a:bodyPr wrap="square" rtlCol="0">
            <a:spAutoFit/>
          </a:bodyPr>
          <a:lstStyle/>
          <a:p>
            <a:fld id="{A5636FFE-3589-4FD3-A52D-AACE07FDB92D}" type="slidenum">
              <a:rPr lang="en-GB" sz="1200" smtClean="0">
                <a:solidFill>
                  <a:schemeClr val="bg1">
                    <a:lumMod val="50000"/>
                  </a:schemeClr>
                </a:solidFill>
              </a:rPr>
              <a:t>‹#›</a:t>
            </a:fld>
            <a:endParaRPr lang="en-GB" sz="1200" dirty="0">
              <a:solidFill>
                <a:schemeClr val="bg1">
                  <a:lumMod val="50000"/>
                </a:schemeClr>
              </a:solidFill>
            </a:endParaRPr>
          </a:p>
        </p:txBody>
      </p:sp>
    </p:spTree>
    <p:extLst>
      <p:ext uri="{BB962C8B-B14F-4D97-AF65-F5344CB8AC3E}">
        <p14:creationId xmlns:p14="http://schemas.microsoft.com/office/powerpoint/2010/main" val="27577666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4.svg"/><Relationship Id="rId5" Type="http://schemas.openxmlformats.org/officeDocument/2006/relationships/image" Target="../media/image12.png"/><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47A1C9-3F65-4DF0-980B-E1B5EE136E35}"/>
              </a:ext>
            </a:extLst>
          </p:cNvPr>
          <p:cNvSpPr>
            <a:spLocks noGrp="1"/>
          </p:cNvSpPr>
          <p:nvPr>
            <p:ph type="ctrTitle"/>
          </p:nvPr>
        </p:nvSpPr>
        <p:spPr>
          <a:xfrm>
            <a:off x="500514" y="1896174"/>
            <a:ext cx="8104471" cy="452387"/>
          </a:xfrm>
        </p:spPr>
        <p:txBody>
          <a:bodyPr/>
          <a:lstStyle/>
          <a:p>
            <a:r>
              <a:rPr lang="en-GB" dirty="0"/>
              <a:t>Valuing SEND: Graduated Approach</a:t>
            </a:r>
          </a:p>
        </p:txBody>
      </p:sp>
      <p:sp>
        <p:nvSpPr>
          <p:cNvPr id="4" name="Text Placeholder 3">
            <a:extLst>
              <a:ext uri="{FF2B5EF4-FFF2-40B4-BE49-F238E27FC236}">
                <a16:creationId xmlns:a16="http://schemas.microsoft.com/office/drawing/2014/main" xmlns="" id="{9187727E-71BD-43F5-9682-35482A656C00}"/>
              </a:ext>
            </a:extLst>
          </p:cNvPr>
          <p:cNvSpPr>
            <a:spLocks noGrp="1"/>
          </p:cNvSpPr>
          <p:nvPr>
            <p:ph type="body" sz="quarter" idx="13"/>
          </p:nvPr>
        </p:nvSpPr>
        <p:spPr/>
        <p:txBody>
          <a:bodyPr/>
          <a:lstStyle/>
          <a:p>
            <a:r>
              <a:rPr lang="en-GB" b="0" dirty="0"/>
              <a:t>Getting the most out of the VSEND tool</a:t>
            </a:r>
          </a:p>
        </p:txBody>
      </p:sp>
      <p:sp>
        <p:nvSpPr>
          <p:cNvPr id="5" name="Text Placeholder 4">
            <a:extLst>
              <a:ext uri="{FF2B5EF4-FFF2-40B4-BE49-F238E27FC236}">
                <a16:creationId xmlns:a16="http://schemas.microsoft.com/office/drawing/2014/main" xmlns="" id="{F315A48C-D069-4BDC-8E0C-994995F6E06B}"/>
              </a:ext>
            </a:extLst>
          </p:cNvPr>
          <p:cNvSpPr>
            <a:spLocks noGrp="1"/>
          </p:cNvSpPr>
          <p:nvPr>
            <p:ph type="body" sz="quarter" idx="14"/>
          </p:nvPr>
        </p:nvSpPr>
        <p:spPr/>
        <p:txBody>
          <a:bodyPr/>
          <a:lstStyle/>
          <a:p>
            <a:r>
              <a:rPr lang="en-GB" dirty="0"/>
              <a:t>May 2021</a:t>
            </a:r>
          </a:p>
        </p:txBody>
      </p:sp>
    </p:spTree>
    <p:extLst>
      <p:ext uri="{BB962C8B-B14F-4D97-AF65-F5344CB8AC3E}">
        <p14:creationId xmlns:p14="http://schemas.microsoft.com/office/powerpoint/2010/main" val="3131746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F2488915-96E7-4875-91E5-294F09524F97}"/>
              </a:ext>
            </a:extLst>
          </p:cNvPr>
          <p:cNvSpPr txBox="1"/>
          <p:nvPr/>
        </p:nvSpPr>
        <p:spPr>
          <a:xfrm>
            <a:off x="0" y="2395697"/>
            <a:ext cx="9144000" cy="3693319"/>
          </a:xfrm>
          <a:prstGeom prst="rect">
            <a:avLst/>
          </a:prstGeom>
          <a:solidFill>
            <a:schemeClr val="bg1">
              <a:lumMod val="95000"/>
            </a:schemeClr>
          </a:solidFill>
        </p:spPr>
        <p:txBody>
          <a:bodyPr wrap="square" rtlCol="0">
            <a:spAutoFit/>
          </a:bodyPr>
          <a:lstStyle/>
          <a:p>
            <a:r>
              <a:rPr lang="en-GB" b="1" dirty="0">
                <a:solidFill>
                  <a:schemeClr val="accent4"/>
                </a:solidFill>
              </a:rPr>
              <a:t>Child/ young person level</a:t>
            </a:r>
            <a:endParaRPr lang="en-GB" dirty="0">
              <a:solidFill>
                <a:schemeClr val="accent4"/>
              </a:solidFill>
            </a:endParaRPr>
          </a:p>
          <a:p>
            <a:endParaRPr lang="en-GB" dirty="0">
              <a:solidFill>
                <a:schemeClr val="accent4"/>
              </a:solidFill>
            </a:endParaRPr>
          </a:p>
          <a:p>
            <a:endParaRPr lang="en-GB" dirty="0">
              <a:solidFill>
                <a:schemeClr val="accent4"/>
              </a:solidFill>
            </a:endParaRPr>
          </a:p>
          <a:p>
            <a:endParaRPr lang="en-GB" dirty="0">
              <a:solidFill>
                <a:schemeClr val="accent4"/>
              </a:solidFill>
            </a:endParaRPr>
          </a:p>
          <a:p>
            <a:endParaRPr lang="en-GB" dirty="0">
              <a:solidFill>
                <a:schemeClr val="accent4"/>
              </a:solidFill>
            </a:endParaRPr>
          </a:p>
          <a:p>
            <a:endParaRPr lang="en-GB" dirty="0">
              <a:solidFill>
                <a:schemeClr val="accent4"/>
              </a:solidFill>
            </a:endParaRPr>
          </a:p>
          <a:p>
            <a:endParaRPr lang="en-GB" dirty="0">
              <a:solidFill>
                <a:schemeClr val="accent4"/>
              </a:solidFill>
            </a:endParaRPr>
          </a:p>
          <a:p>
            <a:endParaRPr lang="en-GB" dirty="0">
              <a:solidFill>
                <a:schemeClr val="accent4"/>
              </a:solidFill>
            </a:endParaRPr>
          </a:p>
          <a:p>
            <a:endParaRPr lang="en-GB" dirty="0">
              <a:solidFill>
                <a:schemeClr val="accent4"/>
              </a:solidFill>
            </a:endParaRPr>
          </a:p>
          <a:p>
            <a:endParaRPr lang="en-GB" dirty="0">
              <a:solidFill>
                <a:schemeClr val="accent4"/>
              </a:solidFill>
            </a:endParaRPr>
          </a:p>
          <a:p>
            <a:endParaRPr lang="en-GB" dirty="0">
              <a:solidFill>
                <a:schemeClr val="accent4"/>
              </a:solidFill>
            </a:endParaRPr>
          </a:p>
          <a:p>
            <a:endParaRPr lang="en-GB" dirty="0">
              <a:solidFill>
                <a:schemeClr val="accent4"/>
              </a:solidFill>
            </a:endParaRPr>
          </a:p>
          <a:p>
            <a:endParaRPr lang="en-GB" dirty="0">
              <a:solidFill>
                <a:schemeClr val="accent4"/>
              </a:solidFill>
            </a:endParaRPr>
          </a:p>
        </p:txBody>
      </p:sp>
      <p:sp>
        <p:nvSpPr>
          <p:cNvPr id="13" name="Arrow: Right 12">
            <a:extLst>
              <a:ext uri="{FF2B5EF4-FFF2-40B4-BE49-F238E27FC236}">
                <a16:creationId xmlns:a16="http://schemas.microsoft.com/office/drawing/2014/main" xmlns="" id="{C77A4E9D-4711-40F6-833C-AC5F140111DB}"/>
              </a:ext>
            </a:extLst>
          </p:cNvPr>
          <p:cNvSpPr/>
          <p:nvPr/>
        </p:nvSpPr>
        <p:spPr>
          <a:xfrm>
            <a:off x="3270901" y="3077221"/>
            <a:ext cx="884974" cy="298863"/>
          </a:xfrm>
          <a:prstGeom prst="rightArrow">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Right 15">
            <a:extLst>
              <a:ext uri="{FF2B5EF4-FFF2-40B4-BE49-F238E27FC236}">
                <a16:creationId xmlns:a16="http://schemas.microsoft.com/office/drawing/2014/main" xmlns="" id="{934AE300-C80E-4FEA-B9E7-E66C6FE1EB1E}"/>
              </a:ext>
            </a:extLst>
          </p:cNvPr>
          <p:cNvSpPr/>
          <p:nvPr/>
        </p:nvSpPr>
        <p:spPr>
          <a:xfrm>
            <a:off x="6134627" y="5397898"/>
            <a:ext cx="752621" cy="298182"/>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xmlns="" id="{FABC6854-A2CF-4866-B7C5-902A89C4EF63}"/>
              </a:ext>
            </a:extLst>
          </p:cNvPr>
          <p:cNvSpPr/>
          <p:nvPr/>
        </p:nvSpPr>
        <p:spPr>
          <a:xfrm>
            <a:off x="4331458" y="2982503"/>
            <a:ext cx="1934530" cy="100418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Needs are monitored</a:t>
            </a:r>
          </a:p>
        </p:txBody>
      </p:sp>
      <p:sp>
        <p:nvSpPr>
          <p:cNvPr id="6" name="Rectangle: Rounded Corners 5">
            <a:extLst>
              <a:ext uri="{FF2B5EF4-FFF2-40B4-BE49-F238E27FC236}">
                <a16:creationId xmlns:a16="http://schemas.microsoft.com/office/drawing/2014/main" xmlns="" id="{C771B311-B6BE-43F2-A4C0-57956AB8F8C7}"/>
              </a:ext>
            </a:extLst>
          </p:cNvPr>
          <p:cNvSpPr/>
          <p:nvPr/>
        </p:nvSpPr>
        <p:spPr>
          <a:xfrm>
            <a:off x="7054731" y="4876841"/>
            <a:ext cx="1895544" cy="1004186"/>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Support is planned in a new setting</a:t>
            </a:r>
          </a:p>
        </p:txBody>
      </p:sp>
      <p:sp>
        <p:nvSpPr>
          <p:cNvPr id="7" name="Rectangle: Rounded Corners 6">
            <a:extLst>
              <a:ext uri="{FF2B5EF4-FFF2-40B4-BE49-F238E27FC236}">
                <a16:creationId xmlns:a16="http://schemas.microsoft.com/office/drawing/2014/main" xmlns="" id="{D736685C-C96C-43CC-8B59-D255E7B054D7}"/>
              </a:ext>
            </a:extLst>
          </p:cNvPr>
          <p:cNvSpPr/>
          <p:nvPr/>
        </p:nvSpPr>
        <p:spPr>
          <a:xfrm>
            <a:off x="4331458" y="4868579"/>
            <a:ext cx="1934530" cy="100418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Support is reviewed</a:t>
            </a:r>
          </a:p>
        </p:txBody>
      </p:sp>
      <p:sp>
        <p:nvSpPr>
          <p:cNvPr id="14" name="Arrow: Curved Left 13">
            <a:extLst>
              <a:ext uri="{FF2B5EF4-FFF2-40B4-BE49-F238E27FC236}">
                <a16:creationId xmlns:a16="http://schemas.microsoft.com/office/drawing/2014/main" xmlns="" id="{71EF5849-EAD8-4778-9D3B-3B18091CAE45}"/>
              </a:ext>
            </a:extLst>
          </p:cNvPr>
          <p:cNvSpPr/>
          <p:nvPr/>
        </p:nvSpPr>
        <p:spPr>
          <a:xfrm>
            <a:off x="6316498" y="3355444"/>
            <a:ext cx="481110" cy="1913664"/>
          </a:xfrm>
          <a:prstGeom prst="curved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Arrow: Curved Left 14">
            <a:extLst>
              <a:ext uri="{FF2B5EF4-FFF2-40B4-BE49-F238E27FC236}">
                <a16:creationId xmlns:a16="http://schemas.microsoft.com/office/drawing/2014/main" xmlns="" id="{1467C8BB-36AF-4DF2-B609-CE7DB61EDA3B}"/>
              </a:ext>
            </a:extLst>
          </p:cNvPr>
          <p:cNvSpPr/>
          <p:nvPr/>
        </p:nvSpPr>
        <p:spPr>
          <a:xfrm flipH="1" flipV="1">
            <a:off x="3800119" y="3355443"/>
            <a:ext cx="481110" cy="1913663"/>
          </a:xfrm>
          <a:prstGeom prst="curvedLef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Speech Bubble: Rectangle with Corners Rounded 18">
            <a:extLst>
              <a:ext uri="{FF2B5EF4-FFF2-40B4-BE49-F238E27FC236}">
                <a16:creationId xmlns:a16="http://schemas.microsoft.com/office/drawing/2014/main" xmlns="" id="{AA727BE6-A824-48FD-AD44-80C223CE98E5}"/>
              </a:ext>
            </a:extLst>
          </p:cNvPr>
          <p:cNvSpPr/>
          <p:nvPr/>
        </p:nvSpPr>
        <p:spPr>
          <a:xfrm>
            <a:off x="193725" y="3669549"/>
            <a:ext cx="1746405" cy="1225414"/>
          </a:xfrm>
          <a:prstGeom prst="wedgeRoundRectCallout">
            <a:avLst>
              <a:gd name="adj1" fmla="val 5266"/>
              <a:gd name="adj2" fmla="val -56074"/>
              <a:gd name="adj3" fmla="val 16667"/>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accent4"/>
                </a:solidFill>
              </a:rPr>
              <a:t>Use the tool to identify need support early intervention and enable the right support at the right time</a:t>
            </a:r>
          </a:p>
        </p:txBody>
      </p:sp>
      <p:sp>
        <p:nvSpPr>
          <p:cNvPr id="20" name="Speech Bubble: Rectangle with Corners Rounded 19">
            <a:extLst>
              <a:ext uri="{FF2B5EF4-FFF2-40B4-BE49-F238E27FC236}">
                <a16:creationId xmlns:a16="http://schemas.microsoft.com/office/drawing/2014/main" xmlns="" id="{EAE24A8C-826F-49B2-9250-7877642D7418}"/>
              </a:ext>
            </a:extLst>
          </p:cNvPr>
          <p:cNvSpPr/>
          <p:nvPr/>
        </p:nvSpPr>
        <p:spPr>
          <a:xfrm>
            <a:off x="6424127" y="2708624"/>
            <a:ext cx="2454057" cy="618710"/>
          </a:xfrm>
          <a:prstGeom prst="wedgeRoundRectCallout">
            <a:avLst>
              <a:gd name="adj1" fmla="val -57475"/>
              <a:gd name="adj2" fmla="val -2142"/>
              <a:gd name="adj3" fmla="val 16667"/>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accent4"/>
                </a:solidFill>
              </a:rPr>
              <a:t>Regular (e.g. termly) review of ratings enable changes in need to be tracked</a:t>
            </a:r>
          </a:p>
        </p:txBody>
      </p:sp>
      <p:sp>
        <p:nvSpPr>
          <p:cNvPr id="21" name="Speech Bubble: Rectangle with Corners Rounded 20">
            <a:extLst>
              <a:ext uri="{FF2B5EF4-FFF2-40B4-BE49-F238E27FC236}">
                <a16:creationId xmlns:a16="http://schemas.microsoft.com/office/drawing/2014/main" xmlns="" id="{E067FBA4-A3EA-4CA0-A57D-D9197D2B864F}"/>
              </a:ext>
            </a:extLst>
          </p:cNvPr>
          <p:cNvSpPr/>
          <p:nvPr/>
        </p:nvSpPr>
        <p:spPr>
          <a:xfrm>
            <a:off x="7049280" y="3572772"/>
            <a:ext cx="1895544" cy="1134653"/>
          </a:xfrm>
          <a:prstGeom prst="wedgeRoundRectCallout">
            <a:avLst>
              <a:gd name="adj1" fmla="val -1314"/>
              <a:gd name="adj2" fmla="val 60350"/>
              <a:gd name="adj3" fmla="val 16667"/>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accent4"/>
                </a:solidFill>
              </a:rPr>
              <a:t>The tool facilitates communication of needs and support planning around transitions between settings </a:t>
            </a:r>
          </a:p>
        </p:txBody>
      </p:sp>
      <p:sp>
        <p:nvSpPr>
          <p:cNvPr id="23" name="Rectangle: Rounded Corners 22">
            <a:extLst>
              <a:ext uri="{FF2B5EF4-FFF2-40B4-BE49-F238E27FC236}">
                <a16:creationId xmlns:a16="http://schemas.microsoft.com/office/drawing/2014/main" xmlns="" id="{0AC8512A-A09F-4794-B5A9-74289DA6AA21}"/>
              </a:ext>
            </a:extLst>
          </p:cNvPr>
          <p:cNvSpPr/>
          <p:nvPr/>
        </p:nvSpPr>
        <p:spPr>
          <a:xfrm>
            <a:off x="2182367" y="2982635"/>
            <a:ext cx="1408339" cy="533984"/>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Support is planned</a:t>
            </a:r>
          </a:p>
        </p:txBody>
      </p:sp>
      <p:sp>
        <p:nvSpPr>
          <p:cNvPr id="24" name="Speech Bubble: Rectangle with Corners Rounded 23">
            <a:extLst>
              <a:ext uri="{FF2B5EF4-FFF2-40B4-BE49-F238E27FC236}">
                <a16:creationId xmlns:a16="http://schemas.microsoft.com/office/drawing/2014/main" xmlns="" id="{39008760-6D3A-4E48-8BA0-EB0E9E2DD88E}"/>
              </a:ext>
            </a:extLst>
          </p:cNvPr>
          <p:cNvSpPr/>
          <p:nvPr/>
        </p:nvSpPr>
        <p:spPr>
          <a:xfrm>
            <a:off x="1489058" y="5269108"/>
            <a:ext cx="2454057" cy="758308"/>
          </a:xfrm>
          <a:prstGeom prst="wedgeRoundRectCallout">
            <a:avLst>
              <a:gd name="adj1" fmla="val 60269"/>
              <a:gd name="adj2" fmla="val -15936"/>
              <a:gd name="adj3" fmla="val 16667"/>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accent4"/>
                </a:solidFill>
              </a:rPr>
              <a:t>Tracking increases/ decreases in needs levels supports evaluation of impact and informs changes to support</a:t>
            </a:r>
          </a:p>
        </p:txBody>
      </p:sp>
      <p:sp>
        <p:nvSpPr>
          <p:cNvPr id="25" name="Rectangle 24">
            <a:extLst>
              <a:ext uri="{FF2B5EF4-FFF2-40B4-BE49-F238E27FC236}">
                <a16:creationId xmlns:a16="http://schemas.microsoft.com/office/drawing/2014/main" xmlns="" id="{32133CC9-38BA-4090-A9A1-64B2200CB1EC}"/>
              </a:ext>
            </a:extLst>
          </p:cNvPr>
          <p:cNvSpPr/>
          <p:nvPr/>
        </p:nvSpPr>
        <p:spPr>
          <a:xfrm>
            <a:off x="635510" y="2677020"/>
            <a:ext cx="884974" cy="344069"/>
          </a:xfrm>
          <a:prstGeom prst="rect">
            <a:avLst/>
          </a:prstGeom>
        </p:spPr>
        <p:txBody>
          <a:bodyPr wrap="square">
            <a:spAutoFit/>
          </a:bodyPr>
          <a:lstStyle/>
          <a:p>
            <a:pPr>
              <a:lnSpc>
                <a:spcPct val="107000"/>
              </a:lnSpc>
              <a:spcAft>
                <a:spcPts val="800"/>
              </a:spcAft>
            </a:pPr>
            <a:r>
              <a:rPr lang="en-GB" sz="16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ASSESS</a:t>
            </a:r>
          </a:p>
        </p:txBody>
      </p:sp>
      <p:sp>
        <p:nvSpPr>
          <p:cNvPr id="26" name="Rectangle 25">
            <a:extLst>
              <a:ext uri="{FF2B5EF4-FFF2-40B4-BE49-F238E27FC236}">
                <a16:creationId xmlns:a16="http://schemas.microsoft.com/office/drawing/2014/main" xmlns="" id="{947AA4AF-99F2-467D-9EA6-C7B2B934A978}"/>
              </a:ext>
            </a:extLst>
          </p:cNvPr>
          <p:cNvSpPr/>
          <p:nvPr/>
        </p:nvSpPr>
        <p:spPr>
          <a:xfrm>
            <a:off x="2559873" y="2646686"/>
            <a:ext cx="884974" cy="344069"/>
          </a:xfrm>
          <a:prstGeom prst="rect">
            <a:avLst/>
          </a:prstGeom>
        </p:spPr>
        <p:txBody>
          <a:bodyPr wrap="square">
            <a:spAutoFit/>
          </a:bodyPr>
          <a:lstStyle/>
          <a:p>
            <a:pPr>
              <a:lnSpc>
                <a:spcPct val="107000"/>
              </a:lnSpc>
              <a:spcAft>
                <a:spcPts val="800"/>
              </a:spcAft>
            </a:pPr>
            <a:r>
              <a:rPr lang="en-GB" sz="1600" b="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PLAN</a:t>
            </a:r>
          </a:p>
        </p:txBody>
      </p:sp>
      <p:sp>
        <p:nvSpPr>
          <p:cNvPr id="27" name="Rectangle 26">
            <a:extLst>
              <a:ext uri="{FF2B5EF4-FFF2-40B4-BE49-F238E27FC236}">
                <a16:creationId xmlns:a16="http://schemas.microsoft.com/office/drawing/2014/main" xmlns="" id="{0793B3A9-86A3-47BD-82A0-7086A3490EBA}"/>
              </a:ext>
            </a:extLst>
          </p:cNvPr>
          <p:cNvSpPr/>
          <p:nvPr/>
        </p:nvSpPr>
        <p:spPr>
          <a:xfrm>
            <a:off x="5111149" y="2669355"/>
            <a:ext cx="884974" cy="344069"/>
          </a:xfrm>
          <a:prstGeom prst="rect">
            <a:avLst/>
          </a:prstGeom>
        </p:spPr>
        <p:txBody>
          <a:bodyPr wrap="square">
            <a:spAutoFit/>
          </a:bodyPr>
          <a:lstStyle/>
          <a:p>
            <a:pPr>
              <a:lnSpc>
                <a:spcPct val="107000"/>
              </a:lnSpc>
              <a:spcAft>
                <a:spcPts val="800"/>
              </a:spcAft>
            </a:pPr>
            <a:r>
              <a:rPr lang="en-GB" sz="16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DO</a:t>
            </a:r>
          </a:p>
        </p:txBody>
      </p:sp>
      <p:sp>
        <p:nvSpPr>
          <p:cNvPr id="28" name="Rectangle 27">
            <a:extLst>
              <a:ext uri="{FF2B5EF4-FFF2-40B4-BE49-F238E27FC236}">
                <a16:creationId xmlns:a16="http://schemas.microsoft.com/office/drawing/2014/main" xmlns="" id="{064ADF33-EF05-4F8A-AA2E-E4F9E9AD1098}"/>
              </a:ext>
            </a:extLst>
          </p:cNvPr>
          <p:cNvSpPr/>
          <p:nvPr/>
        </p:nvSpPr>
        <p:spPr>
          <a:xfrm>
            <a:off x="4879452" y="4529177"/>
            <a:ext cx="884974" cy="344069"/>
          </a:xfrm>
          <a:prstGeom prst="rect">
            <a:avLst/>
          </a:prstGeom>
        </p:spPr>
        <p:txBody>
          <a:bodyPr wrap="square">
            <a:spAutoFit/>
          </a:bodyPr>
          <a:lstStyle/>
          <a:p>
            <a:pPr>
              <a:lnSpc>
                <a:spcPct val="107000"/>
              </a:lnSpc>
              <a:spcAft>
                <a:spcPts val="800"/>
              </a:spcAft>
            </a:pPr>
            <a:r>
              <a:rPr lang="en-GB" sz="1600" b="1"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REVIEW</a:t>
            </a:r>
          </a:p>
        </p:txBody>
      </p:sp>
      <p:sp>
        <p:nvSpPr>
          <p:cNvPr id="29" name="Arrow: Right 28">
            <a:extLst>
              <a:ext uri="{FF2B5EF4-FFF2-40B4-BE49-F238E27FC236}">
                <a16:creationId xmlns:a16="http://schemas.microsoft.com/office/drawing/2014/main" xmlns="" id="{EE949B07-7051-4960-801A-1D9987CD06A9}"/>
              </a:ext>
            </a:extLst>
          </p:cNvPr>
          <p:cNvSpPr/>
          <p:nvPr/>
        </p:nvSpPr>
        <p:spPr>
          <a:xfrm>
            <a:off x="1264466" y="3096371"/>
            <a:ext cx="884974" cy="29886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Rounded Corners 2">
            <a:extLst>
              <a:ext uri="{FF2B5EF4-FFF2-40B4-BE49-F238E27FC236}">
                <a16:creationId xmlns:a16="http://schemas.microsoft.com/office/drawing/2014/main" xmlns="" id="{E6C2AB91-5DF3-491D-9477-A6C79B56A8CA}"/>
              </a:ext>
            </a:extLst>
          </p:cNvPr>
          <p:cNvSpPr/>
          <p:nvPr/>
        </p:nvSpPr>
        <p:spPr>
          <a:xfrm>
            <a:off x="374652" y="2990755"/>
            <a:ext cx="1408339" cy="53398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Needs are identified</a:t>
            </a:r>
          </a:p>
        </p:txBody>
      </p:sp>
      <p:sp>
        <p:nvSpPr>
          <p:cNvPr id="32" name="Speech Bubble: Rectangle with Corners Rounded 31">
            <a:extLst>
              <a:ext uri="{FF2B5EF4-FFF2-40B4-BE49-F238E27FC236}">
                <a16:creationId xmlns:a16="http://schemas.microsoft.com/office/drawing/2014/main" xmlns="" id="{B7000FFD-F075-4DA9-AC3F-86AF005D4E9F}"/>
              </a:ext>
            </a:extLst>
          </p:cNvPr>
          <p:cNvSpPr/>
          <p:nvPr/>
        </p:nvSpPr>
        <p:spPr>
          <a:xfrm>
            <a:off x="2090731" y="3688975"/>
            <a:ext cx="1611151" cy="1021108"/>
          </a:xfrm>
          <a:prstGeom prst="wedgeRoundRectCallout">
            <a:avLst>
              <a:gd name="adj1" fmla="val 10563"/>
              <a:gd name="adj2" fmla="val -60850"/>
              <a:gd name="adj3" fmla="val 16667"/>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accent4"/>
                </a:solidFill>
              </a:rPr>
              <a:t>Use the tool to inform development of support/ interventions in response to need</a:t>
            </a:r>
          </a:p>
        </p:txBody>
      </p:sp>
      <p:sp>
        <p:nvSpPr>
          <p:cNvPr id="30" name="Text Placeholder 1">
            <a:extLst>
              <a:ext uri="{FF2B5EF4-FFF2-40B4-BE49-F238E27FC236}">
                <a16:creationId xmlns:a16="http://schemas.microsoft.com/office/drawing/2014/main" xmlns="" id="{9FD2458E-1D4F-4475-A2DE-50D4C834AE44}"/>
              </a:ext>
            </a:extLst>
          </p:cNvPr>
          <p:cNvSpPr>
            <a:spLocks noGrp="1"/>
          </p:cNvSpPr>
          <p:nvPr>
            <p:ph type="body" sz="quarter" idx="12"/>
          </p:nvPr>
        </p:nvSpPr>
        <p:spPr>
          <a:xfrm>
            <a:off x="509588" y="0"/>
            <a:ext cx="8047271" cy="1029903"/>
          </a:xfrm>
        </p:spPr>
        <p:txBody>
          <a:bodyPr>
            <a:normAutofit/>
          </a:bodyPr>
          <a:lstStyle/>
          <a:p>
            <a:r>
              <a:rPr lang="en-GB" sz="3200" dirty="0"/>
              <a:t>Valuing SEND </a:t>
            </a:r>
            <a:r>
              <a:rPr lang="en-GB" sz="3200" dirty="0">
                <a:solidFill>
                  <a:schemeClr val="bg2"/>
                </a:solidFill>
              </a:rPr>
              <a:t>|</a:t>
            </a:r>
            <a:r>
              <a:rPr lang="en-GB" sz="3200" dirty="0"/>
              <a:t> </a:t>
            </a:r>
            <a:r>
              <a:rPr lang="en-GB" sz="3200" b="0" dirty="0"/>
              <a:t>How and when to use it</a:t>
            </a:r>
          </a:p>
        </p:txBody>
      </p:sp>
      <p:sp>
        <p:nvSpPr>
          <p:cNvPr id="33" name="TextBox 32">
            <a:extLst>
              <a:ext uri="{FF2B5EF4-FFF2-40B4-BE49-F238E27FC236}">
                <a16:creationId xmlns:a16="http://schemas.microsoft.com/office/drawing/2014/main" xmlns="" id="{EAFAE1D4-E574-4191-8B6D-0987DA9CEF96}"/>
              </a:ext>
            </a:extLst>
          </p:cNvPr>
          <p:cNvSpPr txBox="1"/>
          <p:nvPr/>
        </p:nvSpPr>
        <p:spPr bwMode="auto">
          <a:xfrm>
            <a:off x="280944" y="1146123"/>
            <a:ext cx="8597239" cy="1077218"/>
          </a:xfrm>
          <a:prstGeom prst="rect">
            <a:avLst/>
          </a:prstGeom>
          <a:noFill/>
          <a:ln w="9525">
            <a:noFill/>
            <a:miter lim="800000"/>
            <a:headEnd/>
            <a:tailEnd/>
          </a:ln>
        </p:spPr>
        <p:txBody>
          <a:bodyPr wrap="square">
            <a:spAutoFit/>
          </a:bodyPr>
          <a:lstStyle/>
          <a:p>
            <a:r>
              <a:rPr lang="en-GB" sz="1600" dirty="0">
                <a:solidFill>
                  <a:schemeClr val="accent1"/>
                </a:solidFill>
                <a:effectLst/>
              </a:rPr>
              <a:t>“Valuing SEND is simple and strategic. Its scale and statements provide information without jargon and this is crucial for getting parents on board. It really brings clarity to the graduated approach for staff and parents. I’ve only been using it since the pandemic and it’s still been brilliant, when we are able to be face to face with families I imagine the benefits will be even better still.”</a:t>
            </a:r>
          </a:p>
        </p:txBody>
      </p:sp>
    </p:spTree>
    <p:extLst>
      <p:ext uri="{BB962C8B-B14F-4D97-AF65-F5344CB8AC3E}">
        <p14:creationId xmlns:p14="http://schemas.microsoft.com/office/powerpoint/2010/main" val="4192770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9D358EF-228A-4CAE-9647-F018ED8D622E}"/>
              </a:ext>
            </a:extLst>
          </p:cNvPr>
          <p:cNvSpPr/>
          <p:nvPr/>
        </p:nvSpPr>
        <p:spPr>
          <a:xfrm>
            <a:off x="282920" y="2787139"/>
            <a:ext cx="8578160" cy="2862194"/>
          </a:xfrm>
          <a:prstGeom prst="rect">
            <a:avLst/>
          </a:prstGeom>
        </p:spPr>
        <p:txBody>
          <a:bodyPr wrap="square">
            <a:spAutoFit/>
          </a:bodyPr>
          <a:lstStyle/>
          <a:p>
            <a:pPr>
              <a:lnSpc>
                <a:spcPct val="107000"/>
              </a:lnSpc>
              <a:spcAft>
                <a:spcPts val="800"/>
              </a:spcAft>
            </a:pPr>
            <a:r>
              <a:rPr lang="en-GB" sz="16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Completion of the Valuing SEND tool for all children/ young people with additional needs will provide a much richer picture of the types of needs present – and therefore of the types of support required.</a:t>
            </a:r>
          </a:p>
          <a:p>
            <a:pPr>
              <a:lnSpc>
                <a:spcPct val="107000"/>
              </a:lnSpc>
              <a:spcAft>
                <a:spcPts val="800"/>
              </a:spcAft>
            </a:pPr>
            <a:endParaRPr lang="en-GB" sz="1600" dirty="0">
              <a:solidFill>
                <a:schemeClr val="accent4"/>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Settings should regularly (at least annually) review the needs profiles across the whole setting, within year groups and within classes, to understand the complexity of needs mixes as well as the prevalence of different needs types. </a:t>
            </a:r>
          </a:p>
          <a:p>
            <a:pPr>
              <a:lnSpc>
                <a:spcPct val="107000"/>
              </a:lnSpc>
              <a:spcAft>
                <a:spcPts val="800"/>
              </a:spcAft>
            </a:pPr>
            <a:endParaRPr lang="en-GB" sz="1600" dirty="0">
              <a:solidFill>
                <a:schemeClr val="accent4"/>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This information should be used to inform how the setting is planning staff development for the coming year as well as the types of interventions commissioned and where investment is directed.</a:t>
            </a:r>
          </a:p>
        </p:txBody>
      </p:sp>
      <p:sp>
        <p:nvSpPr>
          <p:cNvPr id="5" name="TextBox 4">
            <a:extLst>
              <a:ext uri="{FF2B5EF4-FFF2-40B4-BE49-F238E27FC236}">
                <a16:creationId xmlns:a16="http://schemas.microsoft.com/office/drawing/2014/main" xmlns="" id="{33B92A3B-C06F-4822-9BC6-653B3B7D943D}"/>
              </a:ext>
            </a:extLst>
          </p:cNvPr>
          <p:cNvSpPr txBox="1"/>
          <p:nvPr/>
        </p:nvSpPr>
        <p:spPr>
          <a:xfrm>
            <a:off x="0" y="1208667"/>
            <a:ext cx="9144000" cy="1200329"/>
          </a:xfrm>
          <a:prstGeom prst="rect">
            <a:avLst/>
          </a:prstGeom>
          <a:solidFill>
            <a:schemeClr val="accent2">
              <a:lumMod val="20000"/>
              <a:lumOff val="80000"/>
            </a:schemeClr>
          </a:solidFill>
        </p:spPr>
        <p:txBody>
          <a:bodyPr wrap="square" rtlCol="0">
            <a:spAutoFit/>
          </a:bodyPr>
          <a:lstStyle/>
          <a:p>
            <a:endParaRPr lang="en-GB" dirty="0">
              <a:solidFill>
                <a:schemeClr val="accent4"/>
              </a:solidFill>
            </a:endParaRPr>
          </a:p>
          <a:p>
            <a:r>
              <a:rPr lang="en-GB" b="1" dirty="0">
                <a:solidFill>
                  <a:schemeClr val="accent4"/>
                </a:solidFill>
              </a:rPr>
              <a:t>Setting</a:t>
            </a:r>
          </a:p>
          <a:p>
            <a:r>
              <a:rPr lang="en-GB" b="1" dirty="0">
                <a:solidFill>
                  <a:schemeClr val="accent4"/>
                </a:solidFill>
              </a:rPr>
              <a:t>Level</a:t>
            </a:r>
          </a:p>
          <a:p>
            <a:endParaRPr lang="en-GB" dirty="0">
              <a:solidFill>
                <a:schemeClr val="accent4"/>
              </a:solidFill>
            </a:endParaRPr>
          </a:p>
        </p:txBody>
      </p:sp>
      <p:sp>
        <p:nvSpPr>
          <p:cNvPr id="6" name="Rectangle: Rounded Corners 5">
            <a:extLst>
              <a:ext uri="{FF2B5EF4-FFF2-40B4-BE49-F238E27FC236}">
                <a16:creationId xmlns:a16="http://schemas.microsoft.com/office/drawing/2014/main" xmlns="" id="{0847C0C3-2F7D-42CC-9EE9-B84EB676F015}"/>
              </a:ext>
            </a:extLst>
          </p:cNvPr>
          <p:cNvSpPr/>
          <p:nvPr/>
        </p:nvSpPr>
        <p:spPr>
          <a:xfrm>
            <a:off x="979491" y="1307791"/>
            <a:ext cx="2695735" cy="100418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Needs of cohort are analysed and patterns in prevalence identified</a:t>
            </a:r>
          </a:p>
        </p:txBody>
      </p:sp>
      <p:sp>
        <p:nvSpPr>
          <p:cNvPr id="7" name="Rectangle: Rounded Corners 6">
            <a:extLst>
              <a:ext uri="{FF2B5EF4-FFF2-40B4-BE49-F238E27FC236}">
                <a16:creationId xmlns:a16="http://schemas.microsoft.com/office/drawing/2014/main" xmlns="" id="{3B0A62C5-08C0-4C89-9184-A33A0CD102B0}"/>
              </a:ext>
            </a:extLst>
          </p:cNvPr>
          <p:cNvSpPr/>
          <p:nvPr/>
        </p:nvSpPr>
        <p:spPr>
          <a:xfrm>
            <a:off x="4140997" y="1307791"/>
            <a:ext cx="1895544" cy="100418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Support and specialisms are reviewed</a:t>
            </a:r>
          </a:p>
        </p:txBody>
      </p:sp>
      <p:sp>
        <p:nvSpPr>
          <p:cNvPr id="8" name="Rectangle: Rounded Corners 7">
            <a:extLst>
              <a:ext uri="{FF2B5EF4-FFF2-40B4-BE49-F238E27FC236}">
                <a16:creationId xmlns:a16="http://schemas.microsoft.com/office/drawing/2014/main" xmlns="" id="{D91A119C-D117-4F8B-8411-7DC0E630252F}"/>
              </a:ext>
            </a:extLst>
          </p:cNvPr>
          <p:cNvSpPr/>
          <p:nvPr/>
        </p:nvSpPr>
        <p:spPr>
          <a:xfrm>
            <a:off x="6502606" y="1307791"/>
            <a:ext cx="2309434" cy="100418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Staff training plans and local provision are tailored to needs </a:t>
            </a:r>
          </a:p>
        </p:txBody>
      </p:sp>
      <p:sp>
        <p:nvSpPr>
          <p:cNvPr id="9" name="Arrow: Right 8">
            <a:extLst>
              <a:ext uri="{FF2B5EF4-FFF2-40B4-BE49-F238E27FC236}">
                <a16:creationId xmlns:a16="http://schemas.microsoft.com/office/drawing/2014/main" xmlns="" id="{AA3ADB76-3323-4C79-966E-EAFD59CBC0E8}"/>
              </a:ext>
            </a:extLst>
          </p:cNvPr>
          <p:cNvSpPr/>
          <p:nvPr/>
        </p:nvSpPr>
        <p:spPr>
          <a:xfrm>
            <a:off x="3742276" y="1645646"/>
            <a:ext cx="340629" cy="29818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xmlns="" id="{FC3B230A-1843-4BBB-9FCE-281DE1A30379}"/>
              </a:ext>
            </a:extLst>
          </p:cNvPr>
          <p:cNvSpPr/>
          <p:nvPr/>
        </p:nvSpPr>
        <p:spPr>
          <a:xfrm>
            <a:off x="6102710" y="1645647"/>
            <a:ext cx="340629" cy="29818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
            <a:extLst>
              <a:ext uri="{FF2B5EF4-FFF2-40B4-BE49-F238E27FC236}">
                <a16:creationId xmlns:a16="http://schemas.microsoft.com/office/drawing/2014/main" xmlns="" id="{EE5F8AFB-760E-40A1-9EFE-444E2A7C374A}"/>
              </a:ext>
            </a:extLst>
          </p:cNvPr>
          <p:cNvSpPr>
            <a:spLocks noGrp="1"/>
          </p:cNvSpPr>
          <p:nvPr>
            <p:ph type="body" sz="quarter" idx="12"/>
          </p:nvPr>
        </p:nvSpPr>
        <p:spPr>
          <a:xfrm>
            <a:off x="509588" y="0"/>
            <a:ext cx="8047271" cy="1029903"/>
          </a:xfrm>
        </p:spPr>
        <p:txBody>
          <a:bodyPr>
            <a:normAutofit/>
          </a:bodyPr>
          <a:lstStyle/>
          <a:p>
            <a:r>
              <a:rPr lang="en-GB" sz="3200" dirty="0"/>
              <a:t>Valuing SEND </a:t>
            </a:r>
            <a:r>
              <a:rPr lang="en-GB" sz="3200" dirty="0">
                <a:solidFill>
                  <a:schemeClr val="bg2"/>
                </a:solidFill>
              </a:rPr>
              <a:t>|</a:t>
            </a:r>
            <a:r>
              <a:rPr lang="en-GB" sz="3200" dirty="0"/>
              <a:t> </a:t>
            </a:r>
            <a:r>
              <a:rPr lang="en-GB" sz="3200" b="0" dirty="0"/>
              <a:t>Using at setting level</a:t>
            </a:r>
          </a:p>
        </p:txBody>
      </p:sp>
    </p:spTree>
    <p:extLst>
      <p:ext uri="{BB962C8B-B14F-4D97-AF65-F5344CB8AC3E}">
        <p14:creationId xmlns:p14="http://schemas.microsoft.com/office/powerpoint/2010/main" val="395635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061628F-C209-4C1B-9315-152E99A743E2}"/>
              </a:ext>
            </a:extLst>
          </p:cNvPr>
          <p:cNvSpPr>
            <a:spLocks noGrp="1"/>
          </p:cNvSpPr>
          <p:nvPr>
            <p:ph type="body" sz="quarter" idx="12"/>
          </p:nvPr>
        </p:nvSpPr>
        <p:spPr/>
        <p:txBody>
          <a:bodyPr>
            <a:normAutofit/>
          </a:bodyPr>
          <a:lstStyle/>
          <a:p>
            <a:r>
              <a:rPr lang="en-GB" sz="3200" dirty="0"/>
              <a:t>Valuing SEND </a:t>
            </a:r>
            <a:r>
              <a:rPr lang="en-GB" sz="3200" dirty="0">
                <a:solidFill>
                  <a:schemeClr val="bg2"/>
                </a:solidFill>
              </a:rPr>
              <a:t>| </a:t>
            </a:r>
            <a:r>
              <a:rPr lang="en-GB" sz="3200" b="0" dirty="0"/>
              <a:t>Why use it?</a:t>
            </a:r>
          </a:p>
        </p:txBody>
      </p:sp>
      <p:sp>
        <p:nvSpPr>
          <p:cNvPr id="6" name="Rectangle: Rounded Corners 5">
            <a:extLst>
              <a:ext uri="{FF2B5EF4-FFF2-40B4-BE49-F238E27FC236}">
                <a16:creationId xmlns:a16="http://schemas.microsoft.com/office/drawing/2014/main" xmlns="" id="{6FC5D28B-AA86-422D-B9FE-050D95066F77}"/>
              </a:ext>
            </a:extLst>
          </p:cNvPr>
          <p:cNvSpPr/>
          <p:nvPr/>
        </p:nvSpPr>
        <p:spPr>
          <a:xfrm>
            <a:off x="217973" y="1229710"/>
            <a:ext cx="2793225" cy="1029903"/>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Whole school tool - </a:t>
            </a:r>
            <a:r>
              <a:rPr lang="en-GB" sz="1600" b="1" dirty="0"/>
              <a:t>understood and used</a:t>
            </a:r>
            <a:r>
              <a:rPr lang="en-GB" sz="1600" dirty="0"/>
              <a:t> by all professionals</a:t>
            </a:r>
          </a:p>
        </p:txBody>
      </p:sp>
      <p:sp>
        <p:nvSpPr>
          <p:cNvPr id="9" name="Rectangle: Rounded Corners 8">
            <a:extLst>
              <a:ext uri="{FF2B5EF4-FFF2-40B4-BE49-F238E27FC236}">
                <a16:creationId xmlns:a16="http://schemas.microsoft.com/office/drawing/2014/main" xmlns="" id="{F4E3E216-4778-4BE0-88EF-0C5F32D0E569}"/>
              </a:ext>
            </a:extLst>
          </p:cNvPr>
          <p:cNvSpPr/>
          <p:nvPr/>
        </p:nvSpPr>
        <p:spPr>
          <a:xfrm>
            <a:off x="3084792" y="2535383"/>
            <a:ext cx="2953397" cy="1257300"/>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Identifies </a:t>
            </a:r>
            <a:r>
              <a:rPr lang="en-GB" sz="1600" b="1" dirty="0"/>
              <a:t>behaviour</a:t>
            </a:r>
            <a:r>
              <a:rPr lang="en-GB" sz="1600" dirty="0"/>
              <a:t> associated with learning needs</a:t>
            </a:r>
          </a:p>
        </p:txBody>
      </p:sp>
      <p:sp>
        <p:nvSpPr>
          <p:cNvPr id="10" name="Rectangle: Rounded Corners 9">
            <a:extLst>
              <a:ext uri="{FF2B5EF4-FFF2-40B4-BE49-F238E27FC236}">
                <a16:creationId xmlns:a16="http://schemas.microsoft.com/office/drawing/2014/main" xmlns="" id="{980DF3F6-1750-4953-99E2-DCC5D6B804A0}"/>
              </a:ext>
            </a:extLst>
          </p:cNvPr>
          <p:cNvSpPr/>
          <p:nvPr/>
        </p:nvSpPr>
        <p:spPr>
          <a:xfrm>
            <a:off x="6111783" y="1240332"/>
            <a:ext cx="2793225" cy="1019281"/>
          </a:xfrm>
          <a:prstGeom prst="roundRect">
            <a:avLst>
              <a:gd name="adj" fmla="val 19900"/>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Promotes </a:t>
            </a:r>
            <a:r>
              <a:rPr lang="en-GB" sz="1600" b="1" dirty="0"/>
              <a:t>collaboration between staff </a:t>
            </a:r>
            <a:r>
              <a:rPr lang="en-GB" sz="1600" dirty="0"/>
              <a:t>when young person’s response varies across subjects</a:t>
            </a:r>
          </a:p>
        </p:txBody>
      </p:sp>
      <p:sp>
        <p:nvSpPr>
          <p:cNvPr id="11" name="Rectangle: Rounded Corners 10">
            <a:extLst>
              <a:ext uri="{FF2B5EF4-FFF2-40B4-BE49-F238E27FC236}">
                <a16:creationId xmlns:a16="http://schemas.microsoft.com/office/drawing/2014/main" xmlns="" id="{F5A2EBBF-752A-4A5A-9BBB-B51CAC2E050E}"/>
              </a:ext>
            </a:extLst>
          </p:cNvPr>
          <p:cNvSpPr/>
          <p:nvPr/>
        </p:nvSpPr>
        <p:spPr>
          <a:xfrm>
            <a:off x="2047009" y="4052455"/>
            <a:ext cx="5060373" cy="1775087"/>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Supports the work of the SENCO when carrying out learning walks and class observations and training</a:t>
            </a:r>
          </a:p>
        </p:txBody>
      </p:sp>
      <p:sp>
        <p:nvSpPr>
          <p:cNvPr id="13" name="Rectangle: Rounded Corners 12">
            <a:extLst>
              <a:ext uri="{FF2B5EF4-FFF2-40B4-BE49-F238E27FC236}">
                <a16:creationId xmlns:a16="http://schemas.microsoft.com/office/drawing/2014/main" xmlns="" id="{71383489-FDFC-48A0-BC21-1039A998F926}"/>
              </a:ext>
            </a:extLst>
          </p:cNvPr>
          <p:cNvSpPr/>
          <p:nvPr/>
        </p:nvSpPr>
        <p:spPr>
          <a:xfrm>
            <a:off x="6111784" y="2538025"/>
            <a:ext cx="2699706" cy="1254657"/>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Active tracking and monitoring </a:t>
            </a:r>
            <a:r>
              <a:rPr lang="en-GB" sz="1600" dirty="0"/>
              <a:t>of young person’s progress during SEN Support and from EHCPs to Annual Reviews</a:t>
            </a:r>
          </a:p>
        </p:txBody>
      </p:sp>
      <p:sp>
        <p:nvSpPr>
          <p:cNvPr id="17" name="Rectangle: Rounded Corners 16">
            <a:extLst>
              <a:ext uri="{FF2B5EF4-FFF2-40B4-BE49-F238E27FC236}">
                <a16:creationId xmlns:a16="http://schemas.microsoft.com/office/drawing/2014/main" xmlns="" id="{49E2B8EB-B451-4264-A6EA-4774FF9D7DE6}"/>
              </a:ext>
            </a:extLst>
          </p:cNvPr>
          <p:cNvSpPr/>
          <p:nvPr/>
        </p:nvSpPr>
        <p:spPr>
          <a:xfrm>
            <a:off x="3084792" y="1240332"/>
            <a:ext cx="2953397" cy="1019282"/>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Establishes </a:t>
            </a:r>
            <a:r>
              <a:rPr lang="en-GB" sz="1600" b="1" dirty="0"/>
              <a:t>common language </a:t>
            </a:r>
            <a:r>
              <a:rPr lang="en-GB" sz="1600" dirty="0"/>
              <a:t>when describing levels of need across all subject areas</a:t>
            </a:r>
          </a:p>
        </p:txBody>
      </p:sp>
      <p:sp>
        <p:nvSpPr>
          <p:cNvPr id="18" name="Rectangle: Rounded Corners 17">
            <a:extLst>
              <a:ext uri="{FF2B5EF4-FFF2-40B4-BE49-F238E27FC236}">
                <a16:creationId xmlns:a16="http://schemas.microsoft.com/office/drawing/2014/main" xmlns="" id="{AC5D9C23-C478-42CA-BD66-74F6873A2AE0}"/>
              </a:ext>
            </a:extLst>
          </p:cNvPr>
          <p:cNvSpPr/>
          <p:nvPr/>
        </p:nvSpPr>
        <p:spPr>
          <a:xfrm>
            <a:off x="217972" y="2538025"/>
            <a:ext cx="2793225" cy="1254657"/>
          </a:xfrm>
          <a:prstGeom prst="roundRect">
            <a:avLst/>
          </a:prstGeom>
          <a:solidFill>
            <a:schemeClr val="accent4">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rPr>
              <a:t>Supports the young person throughout the transition process</a:t>
            </a:r>
          </a:p>
        </p:txBody>
      </p:sp>
    </p:spTree>
    <p:extLst>
      <p:ext uri="{BB962C8B-B14F-4D97-AF65-F5344CB8AC3E}">
        <p14:creationId xmlns:p14="http://schemas.microsoft.com/office/powerpoint/2010/main" val="2150795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061628F-C209-4C1B-9315-152E99A743E2}"/>
              </a:ext>
            </a:extLst>
          </p:cNvPr>
          <p:cNvSpPr>
            <a:spLocks noGrp="1"/>
          </p:cNvSpPr>
          <p:nvPr>
            <p:ph type="body" sz="quarter" idx="12"/>
          </p:nvPr>
        </p:nvSpPr>
        <p:spPr/>
        <p:txBody>
          <a:bodyPr>
            <a:normAutofit/>
          </a:bodyPr>
          <a:lstStyle/>
          <a:p>
            <a:r>
              <a:rPr lang="en-GB" sz="3200" dirty="0"/>
              <a:t>Valuing SEND </a:t>
            </a:r>
            <a:r>
              <a:rPr lang="en-GB" sz="3200" dirty="0">
                <a:solidFill>
                  <a:schemeClr val="bg2"/>
                </a:solidFill>
              </a:rPr>
              <a:t>| </a:t>
            </a:r>
            <a:r>
              <a:rPr lang="en-GB" sz="3200" b="0" dirty="0"/>
              <a:t>Why use it?</a:t>
            </a:r>
          </a:p>
        </p:txBody>
      </p:sp>
      <p:sp>
        <p:nvSpPr>
          <p:cNvPr id="11" name="Rectangle: Rounded Corners 10">
            <a:extLst>
              <a:ext uri="{FF2B5EF4-FFF2-40B4-BE49-F238E27FC236}">
                <a16:creationId xmlns:a16="http://schemas.microsoft.com/office/drawing/2014/main" xmlns="" id="{F5A2EBBF-752A-4A5A-9BBB-B51CAC2E050E}"/>
              </a:ext>
            </a:extLst>
          </p:cNvPr>
          <p:cNvSpPr/>
          <p:nvPr/>
        </p:nvSpPr>
        <p:spPr>
          <a:xfrm>
            <a:off x="3084794" y="4083627"/>
            <a:ext cx="2848416" cy="1714500"/>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Supports the strategic roll of the SENDCO</a:t>
            </a:r>
          </a:p>
        </p:txBody>
      </p:sp>
      <p:sp>
        <p:nvSpPr>
          <p:cNvPr id="12" name="Rectangle: Rounded Corners 11">
            <a:extLst>
              <a:ext uri="{FF2B5EF4-FFF2-40B4-BE49-F238E27FC236}">
                <a16:creationId xmlns:a16="http://schemas.microsoft.com/office/drawing/2014/main" xmlns="" id="{6999DA8B-EDBE-4BD9-90E1-EC46FDC7D232}"/>
              </a:ext>
            </a:extLst>
          </p:cNvPr>
          <p:cNvSpPr/>
          <p:nvPr/>
        </p:nvSpPr>
        <p:spPr>
          <a:xfrm>
            <a:off x="249382" y="1229709"/>
            <a:ext cx="2660074" cy="1029903"/>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Becomes </a:t>
            </a:r>
            <a:r>
              <a:rPr lang="en-GB" sz="1600" b="1" dirty="0"/>
              <a:t>familiar to parents and assists discussions </a:t>
            </a:r>
            <a:r>
              <a:rPr lang="en-GB" sz="1600" dirty="0"/>
              <a:t>with professionals</a:t>
            </a:r>
          </a:p>
        </p:txBody>
      </p:sp>
      <p:sp>
        <p:nvSpPr>
          <p:cNvPr id="14" name="Rectangle: Rounded Corners 13">
            <a:extLst>
              <a:ext uri="{FF2B5EF4-FFF2-40B4-BE49-F238E27FC236}">
                <a16:creationId xmlns:a16="http://schemas.microsoft.com/office/drawing/2014/main" xmlns="" id="{D0693B0C-A7DB-4C1E-B73F-9AEEDBDB9FEC}"/>
              </a:ext>
            </a:extLst>
          </p:cNvPr>
          <p:cNvSpPr/>
          <p:nvPr/>
        </p:nvSpPr>
        <p:spPr>
          <a:xfrm>
            <a:off x="3084793" y="1229709"/>
            <a:ext cx="2848416" cy="1029903"/>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Identifies gaps </a:t>
            </a:r>
            <a:r>
              <a:rPr lang="en-GB" sz="1600" dirty="0"/>
              <a:t>and areas for further development and training, informing whole school training needs.</a:t>
            </a:r>
          </a:p>
        </p:txBody>
      </p:sp>
      <p:sp>
        <p:nvSpPr>
          <p:cNvPr id="18" name="Rectangle: Rounded Corners 17">
            <a:extLst>
              <a:ext uri="{FF2B5EF4-FFF2-40B4-BE49-F238E27FC236}">
                <a16:creationId xmlns:a16="http://schemas.microsoft.com/office/drawing/2014/main" xmlns="" id="{AC5D9C23-C478-42CA-BD66-74F6873A2AE0}"/>
              </a:ext>
            </a:extLst>
          </p:cNvPr>
          <p:cNvSpPr/>
          <p:nvPr/>
        </p:nvSpPr>
        <p:spPr>
          <a:xfrm>
            <a:off x="249383" y="2459419"/>
            <a:ext cx="2660074" cy="1104663"/>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Provides </a:t>
            </a:r>
            <a:r>
              <a:rPr lang="en-GB" sz="1600" b="1" dirty="0"/>
              <a:t>active feedback on provision </a:t>
            </a:r>
            <a:r>
              <a:rPr lang="en-GB" sz="1600" dirty="0"/>
              <a:t>and </a:t>
            </a:r>
            <a:r>
              <a:rPr lang="en-GB" sz="1600" dirty="0" err="1"/>
              <a:t>anopportunity</a:t>
            </a:r>
            <a:r>
              <a:rPr lang="en-GB" sz="1600" dirty="0"/>
              <a:t> to celebrate school’s best practice</a:t>
            </a:r>
          </a:p>
        </p:txBody>
      </p:sp>
      <p:sp>
        <p:nvSpPr>
          <p:cNvPr id="19" name="Rectangle: Rounded Corners 18">
            <a:extLst>
              <a:ext uri="{FF2B5EF4-FFF2-40B4-BE49-F238E27FC236}">
                <a16:creationId xmlns:a16="http://schemas.microsoft.com/office/drawing/2014/main" xmlns="" id="{C9FC744E-2BAF-4FAA-9A72-EDF32F6F21B2}"/>
              </a:ext>
            </a:extLst>
          </p:cNvPr>
          <p:cNvSpPr/>
          <p:nvPr/>
        </p:nvSpPr>
        <p:spPr>
          <a:xfrm>
            <a:off x="6111781" y="1229710"/>
            <a:ext cx="2848416" cy="1029902"/>
          </a:xfrm>
          <a:prstGeom prst="roundRect">
            <a:avLst>
              <a:gd name="adj" fmla="val 19900"/>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Informs </a:t>
            </a:r>
            <a:r>
              <a:rPr lang="en-GB" sz="1600" b="1" dirty="0"/>
              <a:t>skills required </a:t>
            </a:r>
            <a:r>
              <a:rPr lang="en-GB" sz="1600" dirty="0"/>
              <a:t>when recruiting staff</a:t>
            </a:r>
          </a:p>
        </p:txBody>
      </p:sp>
      <p:sp>
        <p:nvSpPr>
          <p:cNvPr id="20" name="Rectangle: Rounded Corners 19">
            <a:extLst>
              <a:ext uri="{FF2B5EF4-FFF2-40B4-BE49-F238E27FC236}">
                <a16:creationId xmlns:a16="http://schemas.microsoft.com/office/drawing/2014/main" xmlns="" id="{54B24808-44E2-4840-8AC4-77F70AAF87E7}"/>
              </a:ext>
            </a:extLst>
          </p:cNvPr>
          <p:cNvSpPr/>
          <p:nvPr/>
        </p:nvSpPr>
        <p:spPr>
          <a:xfrm>
            <a:off x="6111780" y="2459420"/>
            <a:ext cx="2848417" cy="1104662"/>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Clarifies </a:t>
            </a:r>
            <a:r>
              <a:rPr lang="en-GB" sz="1600" b="1" dirty="0"/>
              <a:t>requests to </a:t>
            </a:r>
            <a:r>
              <a:rPr lang="en-GB" sz="1600" b="1" dirty="0" err="1"/>
              <a:t>AskSALL</a:t>
            </a:r>
            <a:r>
              <a:rPr lang="en-GB" sz="1600" b="1" dirty="0"/>
              <a:t> </a:t>
            </a:r>
            <a:r>
              <a:rPr lang="en-GB" sz="1600" dirty="0"/>
              <a:t>and referrals to specialist services</a:t>
            </a:r>
          </a:p>
        </p:txBody>
      </p:sp>
      <p:sp>
        <p:nvSpPr>
          <p:cNvPr id="15" name="Rectangle: Rounded Corners 14">
            <a:extLst>
              <a:ext uri="{FF2B5EF4-FFF2-40B4-BE49-F238E27FC236}">
                <a16:creationId xmlns:a16="http://schemas.microsoft.com/office/drawing/2014/main" xmlns="" id="{13A92CF9-EE6C-4038-BCF9-B506C14F286F}"/>
              </a:ext>
            </a:extLst>
          </p:cNvPr>
          <p:cNvSpPr/>
          <p:nvPr/>
        </p:nvSpPr>
        <p:spPr>
          <a:xfrm>
            <a:off x="3084793" y="2438282"/>
            <a:ext cx="2848416" cy="11258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Demonstrates School SEND provision for Governors, SEN Annual Report , website etc.</a:t>
            </a:r>
          </a:p>
        </p:txBody>
      </p:sp>
    </p:spTree>
    <p:extLst>
      <p:ext uri="{BB962C8B-B14F-4D97-AF65-F5344CB8AC3E}">
        <p14:creationId xmlns:p14="http://schemas.microsoft.com/office/powerpoint/2010/main" val="1586859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37A8696C-02D9-48E7-BBCE-8D9C3DE8AE98}"/>
              </a:ext>
            </a:extLst>
          </p:cNvPr>
          <p:cNvSpPr>
            <a:spLocks noGrp="1"/>
          </p:cNvSpPr>
          <p:nvPr>
            <p:ph type="body" sz="quarter" idx="12"/>
          </p:nvPr>
        </p:nvSpPr>
        <p:spPr/>
        <p:txBody>
          <a:bodyPr/>
          <a:lstStyle/>
          <a:p>
            <a:endParaRPr lang="en-GB" dirty="0"/>
          </a:p>
        </p:txBody>
      </p:sp>
      <p:sp>
        <p:nvSpPr>
          <p:cNvPr id="4" name="Text Placeholder 3">
            <a:extLst>
              <a:ext uri="{FF2B5EF4-FFF2-40B4-BE49-F238E27FC236}">
                <a16:creationId xmlns:a16="http://schemas.microsoft.com/office/drawing/2014/main" xmlns="" id="{A6DD2DDF-2C7C-4DE7-87B5-6E0B34DFED1E}"/>
              </a:ext>
            </a:extLst>
          </p:cNvPr>
          <p:cNvSpPr>
            <a:spLocks noGrp="1"/>
          </p:cNvSpPr>
          <p:nvPr>
            <p:ph type="body" sz="quarter" idx="14"/>
          </p:nvPr>
        </p:nvSpPr>
        <p:spPr>
          <a:xfrm>
            <a:off x="509589" y="1250425"/>
            <a:ext cx="7969394" cy="1925637"/>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i="0" u="none" strike="noStrike" baseline="0" dirty="0">
                <a:solidFill>
                  <a:schemeClr val="bg1"/>
                </a:solidFill>
                <a:latin typeface="Calibri" panose="020F0502020204030204" pitchFamily="34" charset="0"/>
              </a:rPr>
              <a:t>The tool is suggesting we are meeting the child’s needs comfortably within school, however I believe this is only because my settings is providing support over and above notional funding, which is unsustainable. How do I ensure this is reflected when requesting additional support? </a:t>
            </a:r>
            <a:endParaRPr lang="en-GB" sz="2000" b="0" i="0" u="none" strike="noStrike" baseline="0" dirty="0">
              <a:solidFill>
                <a:schemeClr val="bg1"/>
              </a:solidFill>
              <a:latin typeface="Calibri" panose="020F0502020204030204" pitchFamily="34" charset="0"/>
            </a:endParaRPr>
          </a:p>
        </p:txBody>
      </p:sp>
      <p:pic>
        <p:nvPicPr>
          <p:cNvPr id="8" name="Picture 7" descr="Logo&#10;&#10;Description automatically generated">
            <a:extLst>
              <a:ext uri="{FF2B5EF4-FFF2-40B4-BE49-F238E27FC236}">
                <a16:creationId xmlns:a16="http://schemas.microsoft.com/office/drawing/2014/main" xmlns="" id="{363C3ED3-0818-449D-8D97-08FC746DCF32}"/>
              </a:ext>
            </a:extLst>
          </p:cNvPr>
          <p:cNvPicPr>
            <a:picLocks noChangeAspect="1"/>
          </p:cNvPicPr>
          <p:nvPr/>
        </p:nvPicPr>
        <p:blipFill>
          <a:blip r:embed="rId2"/>
          <a:stretch>
            <a:fillRect/>
          </a:stretch>
        </p:blipFill>
        <p:spPr>
          <a:xfrm>
            <a:off x="0" y="-166254"/>
            <a:ext cx="9144000" cy="1196158"/>
          </a:xfrm>
          <a:prstGeom prst="rect">
            <a:avLst/>
          </a:prstGeom>
        </p:spPr>
      </p:pic>
      <p:sp>
        <p:nvSpPr>
          <p:cNvPr id="10" name="TextBox 9">
            <a:extLst>
              <a:ext uri="{FF2B5EF4-FFF2-40B4-BE49-F238E27FC236}">
                <a16:creationId xmlns:a16="http://schemas.microsoft.com/office/drawing/2014/main" xmlns="" id="{4FFF3AFE-DEF6-47DE-AF29-D937F58B248D}"/>
              </a:ext>
            </a:extLst>
          </p:cNvPr>
          <p:cNvSpPr txBox="1"/>
          <p:nvPr/>
        </p:nvSpPr>
        <p:spPr bwMode="auto">
          <a:xfrm>
            <a:off x="748145" y="3335205"/>
            <a:ext cx="7658100" cy="1015663"/>
          </a:xfrm>
          <a:prstGeom prst="rect">
            <a:avLst/>
          </a:prstGeom>
          <a:solidFill>
            <a:schemeClr val="accent4">
              <a:lumMod val="20000"/>
              <a:lumOff val="80000"/>
            </a:schemeClr>
          </a:solidFill>
          <a:ln w="9525">
            <a:noFill/>
            <a:miter lim="800000"/>
            <a:headEnd/>
            <a:tailEnd/>
          </a:ln>
        </p:spPr>
        <p:txBody>
          <a:bodyPr wrap="square">
            <a:spAutoFit/>
          </a:bodyPr>
          <a:lstStyle/>
          <a:p>
            <a:pPr algn="ctr"/>
            <a:r>
              <a:rPr lang="en-GB" sz="2000" b="1" i="0" u="none" strike="noStrike" baseline="0" dirty="0">
                <a:solidFill>
                  <a:srgbClr val="000000"/>
                </a:solidFill>
                <a:latin typeface="Calibri" panose="020F0502020204030204" pitchFamily="34" charset="0"/>
              </a:rPr>
              <a:t>Can I share the tool with other local authorities (e.g. for children/young people who are not resident in Lincolnshire, or who move to a setting out of county)? </a:t>
            </a:r>
            <a:endParaRPr lang="en-GB" sz="2000" dirty="0"/>
          </a:p>
        </p:txBody>
      </p:sp>
      <p:sp>
        <p:nvSpPr>
          <p:cNvPr id="12" name="TextBox 11">
            <a:extLst>
              <a:ext uri="{FF2B5EF4-FFF2-40B4-BE49-F238E27FC236}">
                <a16:creationId xmlns:a16="http://schemas.microsoft.com/office/drawing/2014/main" xmlns="" id="{FCAB66F2-F87D-4D1E-8B42-B6322269F2BF}"/>
              </a:ext>
            </a:extLst>
          </p:cNvPr>
          <p:cNvSpPr txBox="1"/>
          <p:nvPr/>
        </p:nvSpPr>
        <p:spPr bwMode="auto">
          <a:xfrm>
            <a:off x="1049481" y="3508927"/>
            <a:ext cx="7647710" cy="923330"/>
          </a:xfrm>
          <a:prstGeom prst="rect">
            <a:avLst/>
          </a:prstGeom>
          <a:noFill/>
          <a:ln w="9525">
            <a:noFill/>
            <a:miter lim="800000"/>
            <a:headEnd/>
            <a:tailEnd/>
          </a:ln>
        </p:spPr>
        <p:txBody>
          <a:bodyPr wrap="square">
            <a:spAutoFit/>
          </a:bodyPr>
          <a:lstStyle/>
          <a:p>
            <a:endParaRPr lang="en-GB" sz="1800" b="1" i="0" u="none" strike="noStrike" baseline="0" dirty="0">
              <a:solidFill>
                <a:srgbClr val="000000"/>
              </a:solidFill>
              <a:latin typeface="Calibri" panose="020F0502020204030204" pitchFamily="34" charset="0"/>
            </a:endParaRPr>
          </a:p>
          <a:p>
            <a:endParaRPr lang="en-GB" b="1" dirty="0">
              <a:solidFill>
                <a:srgbClr val="000000"/>
              </a:solidFill>
              <a:latin typeface="Calibri" panose="020F0502020204030204" pitchFamily="34" charset="0"/>
            </a:endParaRPr>
          </a:p>
          <a:p>
            <a:endParaRPr lang="en-GB" sz="1800" b="1" i="0" u="none" strike="noStrike" baseline="0" dirty="0">
              <a:solidFill>
                <a:srgbClr val="000000"/>
              </a:solidFill>
              <a:latin typeface="Calibri" panose="020F0502020204030204" pitchFamily="34" charset="0"/>
            </a:endParaRPr>
          </a:p>
        </p:txBody>
      </p:sp>
      <p:sp>
        <p:nvSpPr>
          <p:cNvPr id="14" name="TextBox 13">
            <a:extLst>
              <a:ext uri="{FF2B5EF4-FFF2-40B4-BE49-F238E27FC236}">
                <a16:creationId xmlns:a16="http://schemas.microsoft.com/office/drawing/2014/main" xmlns="" id="{46F62DF4-4B57-48B5-A161-F6ED873E4E0E}"/>
              </a:ext>
            </a:extLst>
          </p:cNvPr>
          <p:cNvSpPr txBox="1"/>
          <p:nvPr/>
        </p:nvSpPr>
        <p:spPr bwMode="auto">
          <a:xfrm>
            <a:off x="748145" y="4541735"/>
            <a:ext cx="7730838" cy="984885"/>
          </a:xfrm>
          <a:prstGeom prst="rect">
            <a:avLst/>
          </a:prstGeom>
          <a:solidFill>
            <a:schemeClr val="accent5">
              <a:lumMod val="20000"/>
              <a:lumOff val="80000"/>
            </a:schemeClr>
          </a:solidFill>
          <a:ln w="9525">
            <a:noFill/>
            <a:miter lim="800000"/>
            <a:headEnd/>
            <a:tailEnd/>
          </a:ln>
        </p:spPr>
        <p:txBody>
          <a:bodyPr wrap="square">
            <a:spAutoFit/>
          </a:bodyPr>
          <a:lstStyle/>
          <a:p>
            <a:pPr algn="ctr"/>
            <a:r>
              <a:rPr lang="en-GB" sz="2000" b="1" i="0" u="none" strike="noStrike" baseline="0" dirty="0">
                <a:solidFill>
                  <a:srgbClr val="000000"/>
                </a:solidFill>
                <a:latin typeface="Calibri" panose="020F0502020204030204" pitchFamily="34" charset="0"/>
              </a:rPr>
              <a:t>Should I use the tool to support annual reviews for children with EHC Plans?</a:t>
            </a:r>
          </a:p>
          <a:p>
            <a:r>
              <a:rPr lang="en-GB" sz="1800" b="1" i="0" u="none" strike="noStrike" baseline="0" dirty="0">
                <a:solidFill>
                  <a:srgbClr val="000000"/>
                </a:solidFill>
                <a:latin typeface="Calibri" panose="020F0502020204030204" pitchFamily="34" charset="0"/>
              </a:rPr>
              <a:t> </a:t>
            </a:r>
            <a:endParaRPr lang="en-GB" sz="1800" b="0" i="0" u="none" strike="noStrike" baseline="0" dirty="0">
              <a:solidFill>
                <a:srgbClr val="000000"/>
              </a:solidFill>
              <a:latin typeface="Calibri" panose="020F0502020204030204" pitchFamily="34" charset="0"/>
            </a:endParaRPr>
          </a:p>
        </p:txBody>
      </p:sp>
      <p:sp>
        <p:nvSpPr>
          <p:cNvPr id="16" name="TextBox 15">
            <a:extLst>
              <a:ext uri="{FF2B5EF4-FFF2-40B4-BE49-F238E27FC236}">
                <a16:creationId xmlns:a16="http://schemas.microsoft.com/office/drawing/2014/main" xmlns="" id="{5732295E-08D8-43F6-9955-28FB9DC9F94E}"/>
              </a:ext>
            </a:extLst>
          </p:cNvPr>
          <p:cNvSpPr txBox="1"/>
          <p:nvPr/>
        </p:nvSpPr>
        <p:spPr bwMode="auto">
          <a:xfrm>
            <a:off x="748145" y="5448795"/>
            <a:ext cx="7808714" cy="707886"/>
          </a:xfrm>
          <a:prstGeom prst="rect">
            <a:avLst/>
          </a:prstGeom>
          <a:solidFill>
            <a:schemeClr val="accent1">
              <a:lumMod val="40000"/>
              <a:lumOff val="60000"/>
            </a:schemeClr>
          </a:solidFill>
          <a:ln w="9525">
            <a:noFill/>
            <a:miter lim="800000"/>
            <a:headEnd/>
            <a:tailEnd/>
          </a:ln>
        </p:spPr>
        <p:txBody>
          <a:bodyPr wrap="square">
            <a:spAutoFit/>
          </a:bodyPr>
          <a:lstStyle/>
          <a:p>
            <a:pPr algn="ctr"/>
            <a:r>
              <a:rPr lang="en-GB" sz="2000" b="1" i="0" u="none" strike="noStrike" baseline="0" dirty="0">
                <a:solidFill>
                  <a:srgbClr val="000000"/>
                </a:solidFill>
                <a:latin typeface="Calibri" panose="020F0502020204030204" pitchFamily="34" charset="0"/>
              </a:rPr>
              <a:t>Should the tool replace the support plans we currently use for children with an SEN? </a:t>
            </a:r>
            <a:endParaRPr lang="en-GB" sz="20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761569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15016232-3DEB-4A88-AE93-7ECCF9286E60}"/>
              </a:ext>
            </a:extLst>
          </p:cNvPr>
          <p:cNvSpPr>
            <a:spLocks noGrp="1"/>
          </p:cNvSpPr>
          <p:nvPr>
            <p:ph type="body" sz="quarter" idx="12"/>
          </p:nvPr>
        </p:nvSpPr>
        <p:spPr/>
        <p:txBody>
          <a:bodyPr>
            <a:normAutofit/>
          </a:bodyPr>
          <a:lstStyle/>
          <a:p>
            <a:r>
              <a:rPr lang="en-GB" sz="3200" dirty="0"/>
              <a:t>Valuing SEND </a:t>
            </a:r>
            <a:r>
              <a:rPr lang="en-GB" sz="3200" dirty="0">
                <a:solidFill>
                  <a:schemeClr val="bg2"/>
                </a:solidFill>
              </a:rPr>
              <a:t>| </a:t>
            </a:r>
            <a:r>
              <a:rPr lang="en-GB" sz="3200" b="0" dirty="0"/>
              <a:t>Importance of setting readiness</a:t>
            </a:r>
          </a:p>
        </p:txBody>
      </p:sp>
      <p:sp>
        <p:nvSpPr>
          <p:cNvPr id="4" name="Rectangle 3">
            <a:extLst>
              <a:ext uri="{FF2B5EF4-FFF2-40B4-BE49-F238E27FC236}">
                <a16:creationId xmlns:a16="http://schemas.microsoft.com/office/drawing/2014/main" xmlns="" id="{E66C341F-CE81-4FCB-9C19-8D0C1DA29278}"/>
              </a:ext>
            </a:extLst>
          </p:cNvPr>
          <p:cNvSpPr/>
          <p:nvPr/>
        </p:nvSpPr>
        <p:spPr>
          <a:xfrm>
            <a:off x="1465118" y="1189598"/>
            <a:ext cx="6037118" cy="1111827"/>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2800" b="1" dirty="0">
                <a:solidFill>
                  <a:schemeClr val="accent1"/>
                </a:solidFill>
                <a:effectLst/>
                <a:ea typeface="Calibri" panose="020F0502020204030204" pitchFamily="34" charset="0"/>
                <a:cs typeface="Times New Roman" panose="02020603050405020304" pitchFamily="18" charset="0"/>
              </a:rPr>
              <a:t>Get to know the VSEND tool first and plan training for staff</a:t>
            </a:r>
          </a:p>
        </p:txBody>
      </p:sp>
      <p:sp>
        <p:nvSpPr>
          <p:cNvPr id="12" name="Rectangle 11">
            <a:extLst>
              <a:ext uri="{FF2B5EF4-FFF2-40B4-BE49-F238E27FC236}">
                <a16:creationId xmlns:a16="http://schemas.microsoft.com/office/drawing/2014/main" xmlns="" id="{98E97805-CABE-46D9-BFD2-8D055894D9B8}"/>
              </a:ext>
            </a:extLst>
          </p:cNvPr>
          <p:cNvSpPr/>
          <p:nvPr/>
        </p:nvSpPr>
        <p:spPr>
          <a:xfrm>
            <a:off x="1465118" y="2473036"/>
            <a:ext cx="6037117" cy="1714499"/>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2800" b="1" dirty="0">
                <a:solidFill>
                  <a:schemeClr val="tx2"/>
                </a:solidFill>
                <a:effectLst/>
                <a:ea typeface="Calibri" panose="020F0502020204030204" pitchFamily="34" charset="0"/>
                <a:cs typeface="Times New Roman" panose="02020603050405020304" pitchFamily="18" charset="0"/>
              </a:rPr>
              <a:t>Start with setting readiness section and rate your school’s interventions.</a:t>
            </a:r>
          </a:p>
        </p:txBody>
      </p:sp>
      <p:sp>
        <p:nvSpPr>
          <p:cNvPr id="18" name="Rectangle 17">
            <a:extLst>
              <a:ext uri="{FF2B5EF4-FFF2-40B4-BE49-F238E27FC236}">
                <a16:creationId xmlns:a16="http://schemas.microsoft.com/office/drawing/2014/main" xmlns="" id="{AD6AC9DB-E0A9-44CE-B2D9-16332B87FCA3}"/>
              </a:ext>
            </a:extLst>
          </p:cNvPr>
          <p:cNvSpPr/>
          <p:nvPr/>
        </p:nvSpPr>
        <p:spPr>
          <a:xfrm>
            <a:off x="1465118" y="4333009"/>
            <a:ext cx="6037118" cy="1485900"/>
          </a:xfrm>
          <a:prstGeom prst="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2400" b="1" dirty="0">
                <a:solidFill>
                  <a:schemeClr val="accent4"/>
                </a:solidFill>
                <a:ea typeface="Calibri" panose="020F0502020204030204" pitchFamily="34" charset="0"/>
                <a:cs typeface="Times New Roman" panose="02020603050405020304" pitchFamily="18" charset="0"/>
              </a:rPr>
              <a:t>D</a:t>
            </a:r>
            <a:r>
              <a:rPr lang="en-GB" sz="2400" b="1" dirty="0">
                <a:solidFill>
                  <a:schemeClr val="accent4"/>
                </a:solidFill>
                <a:effectLst/>
                <a:ea typeface="Calibri" panose="020F0502020204030204" pitchFamily="34" charset="0"/>
                <a:cs typeface="Times New Roman" panose="02020603050405020304" pitchFamily="18" charset="0"/>
              </a:rPr>
              <a:t>o this with a colleague – either together or separately and compare ratings. </a:t>
            </a:r>
            <a:r>
              <a:rPr lang="en-GB" sz="2400" b="1" dirty="0">
                <a:solidFill>
                  <a:schemeClr val="accent4"/>
                </a:solidFill>
                <a:ea typeface="Calibri" panose="020F0502020204030204" pitchFamily="34" charset="0"/>
                <a:cs typeface="Times New Roman" panose="02020603050405020304" pitchFamily="18" charset="0"/>
              </a:rPr>
              <a:t>Involve middle leaders?</a:t>
            </a:r>
            <a:endParaRPr lang="en-GB" sz="2400" b="1" dirty="0">
              <a:solidFill>
                <a:schemeClr val="accent4"/>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96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15016232-3DEB-4A88-AE93-7ECCF9286E60}"/>
              </a:ext>
            </a:extLst>
          </p:cNvPr>
          <p:cNvSpPr>
            <a:spLocks noGrp="1"/>
          </p:cNvSpPr>
          <p:nvPr>
            <p:ph type="body" sz="quarter" idx="12"/>
          </p:nvPr>
        </p:nvSpPr>
        <p:spPr/>
        <p:txBody>
          <a:bodyPr>
            <a:normAutofit/>
          </a:bodyPr>
          <a:lstStyle/>
          <a:p>
            <a:r>
              <a:rPr lang="en-GB" sz="3200" dirty="0"/>
              <a:t>Valuing SEND </a:t>
            </a:r>
            <a:r>
              <a:rPr lang="en-GB" sz="3200" dirty="0">
                <a:solidFill>
                  <a:schemeClr val="bg2"/>
                </a:solidFill>
              </a:rPr>
              <a:t>| </a:t>
            </a:r>
            <a:r>
              <a:rPr lang="en-GB" sz="3200" b="0" dirty="0"/>
              <a:t>Importance of setting readiness</a:t>
            </a:r>
          </a:p>
        </p:txBody>
      </p:sp>
      <p:cxnSp>
        <p:nvCxnSpPr>
          <p:cNvPr id="9" name="Straight Arrow Connector 8">
            <a:extLst>
              <a:ext uri="{FF2B5EF4-FFF2-40B4-BE49-F238E27FC236}">
                <a16:creationId xmlns:a16="http://schemas.microsoft.com/office/drawing/2014/main" xmlns="" id="{8F0264E8-5E5C-4A5F-8000-7B563CF379CC}"/>
              </a:ext>
            </a:extLst>
          </p:cNvPr>
          <p:cNvCxnSpPr>
            <a:cxnSpLocks/>
          </p:cNvCxnSpPr>
          <p:nvPr/>
        </p:nvCxnSpPr>
        <p:spPr>
          <a:xfrm flipV="1">
            <a:off x="2816366" y="1885950"/>
            <a:ext cx="415207" cy="3117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C0B8030C-74E0-450C-AF38-9EF0563FB3E2}"/>
              </a:ext>
            </a:extLst>
          </p:cNvPr>
          <p:cNvSpPr/>
          <p:nvPr/>
        </p:nvSpPr>
        <p:spPr>
          <a:xfrm>
            <a:off x="1433944" y="1263425"/>
            <a:ext cx="6265720" cy="906533"/>
          </a:xfrm>
          <a:prstGeom prst="rect">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2400" b="1" dirty="0">
                <a:solidFill>
                  <a:schemeClr val="accent6"/>
                </a:solidFill>
                <a:effectLst/>
                <a:ea typeface="Calibri" panose="020F0502020204030204" pitchFamily="34" charset="0"/>
                <a:cs typeface="Times New Roman" panose="02020603050405020304" pitchFamily="18" charset="0"/>
              </a:rPr>
              <a:t>Share and celebrate your rating with your staff</a:t>
            </a:r>
          </a:p>
        </p:txBody>
      </p:sp>
      <p:sp>
        <p:nvSpPr>
          <p:cNvPr id="24" name="Rectangle 23">
            <a:extLst>
              <a:ext uri="{FF2B5EF4-FFF2-40B4-BE49-F238E27FC236}">
                <a16:creationId xmlns:a16="http://schemas.microsoft.com/office/drawing/2014/main" xmlns="" id="{4EE1F9B0-BF96-4B8F-A5A6-B29245DF3342}"/>
              </a:ext>
            </a:extLst>
          </p:cNvPr>
          <p:cNvSpPr/>
          <p:nvPr/>
        </p:nvSpPr>
        <p:spPr>
          <a:xfrm>
            <a:off x="1433945" y="2422790"/>
            <a:ext cx="6265720" cy="1297155"/>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2400" b="1" dirty="0">
                <a:solidFill>
                  <a:schemeClr val="accent5"/>
                </a:solidFill>
                <a:ea typeface="Calibri" panose="020F0502020204030204" pitchFamily="34" charset="0"/>
                <a:cs typeface="Times New Roman" panose="02020603050405020304" pitchFamily="18" charset="0"/>
              </a:rPr>
              <a:t>Review profile of skills in SEND department to deliver interventions</a:t>
            </a:r>
          </a:p>
        </p:txBody>
      </p:sp>
      <p:sp>
        <p:nvSpPr>
          <p:cNvPr id="25" name="Rectangle 24">
            <a:extLst>
              <a:ext uri="{FF2B5EF4-FFF2-40B4-BE49-F238E27FC236}">
                <a16:creationId xmlns:a16="http://schemas.microsoft.com/office/drawing/2014/main" xmlns="" id="{CCD9BCB7-D814-4E8A-8108-6B895963AE6A}"/>
              </a:ext>
            </a:extLst>
          </p:cNvPr>
          <p:cNvSpPr/>
          <p:nvPr/>
        </p:nvSpPr>
        <p:spPr>
          <a:xfrm>
            <a:off x="1433946" y="4260570"/>
            <a:ext cx="6265720" cy="1176791"/>
          </a:xfrm>
          <a:prstGeom prst="rect">
            <a:avLst/>
          </a:prstGeom>
          <a:solidFill>
            <a:schemeClr val="bg1"/>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2400" b="1" dirty="0">
                <a:solidFill>
                  <a:schemeClr val="bg1">
                    <a:lumMod val="50000"/>
                  </a:schemeClr>
                </a:solidFill>
                <a:effectLst/>
                <a:ea typeface="Calibri" panose="020F0502020204030204" pitchFamily="34" charset="0"/>
                <a:cs typeface="Times New Roman" panose="02020603050405020304" pitchFamily="18" charset="0"/>
              </a:rPr>
              <a:t>Staff confidence to deliver interventions and training/modelling needs</a:t>
            </a:r>
          </a:p>
        </p:txBody>
      </p:sp>
    </p:spTree>
    <p:extLst>
      <p:ext uri="{BB962C8B-B14F-4D97-AF65-F5344CB8AC3E}">
        <p14:creationId xmlns:p14="http://schemas.microsoft.com/office/powerpoint/2010/main" val="32670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15016232-3DEB-4A88-AE93-7ECCF9286E60}"/>
              </a:ext>
            </a:extLst>
          </p:cNvPr>
          <p:cNvSpPr>
            <a:spLocks noGrp="1"/>
          </p:cNvSpPr>
          <p:nvPr>
            <p:ph type="body" sz="quarter" idx="12"/>
          </p:nvPr>
        </p:nvSpPr>
        <p:spPr/>
        <p:txBody>
          <a:bodyPr>
            <a:normAutofit/>
          </a:bodyPr>
          <a:lstStyle/>
          <a:p>
            <a:r>
              <a:rPr lang="en-GB" sz="3200" dirty="0"/>
              <a:t>Valuing SEND </a:t>
            </a:r>
            <a:r>
              <a:rPr lang="en-GB" sz="3200" dirty="0">
                <a:solidFill>
                  <a:schemeClr val="bg2"/>
                </a:solidFill>
              </a:rPr>
              <a:t>| </a:t>
            </a:r>
            <a:r>
              <a:rPr lang="en-GB" sz="3200" b="0" dirty="0"/>
              <a:t>Importance of setting readiness</a:t>
            </a:r>
          </a:p>
        </p:txBody>
      </p:sp>
      <p:sp>
        <p:nvSpPr>
          <p:cNvPr id="3" name="Text Placeholder 2">
            <a:extLst>
              <a:ext uri="{FF2B5EF4-FFF2-40B4-BE49-F238E27FC236}">
                <a16:creationId xmlns:a16="http://schemas.microsoft.com/office/drawing/2014/main" xmlns="" id="{F656BC27-2D9C-4AC3-B1D8-E42062CFB829}"/>
              </a:ext>
            </a:extLst>
          </p:cNvPr>
          <p:cNvSpPr>
            <a:spLocks noGrp="1"/>
          </p:cNvSpPr>
          <p:nvPr>
            <p:ph type="body" sz="quarter" idx="14"/>
          </p:nvPr>
        </p:nvSpPr>
        <p:spPr>
          <a:xfrm>
            <a:off x="469917" y="5216557"/>
            <a:ext cx="8126611" cy="675749"/>
          </a:xfrm>
        </p:spPr>
        <p:txBody>
          <a:bodyPr/>
          <a:lstStyle/>
          <a:p>
            <a:pPr algn="ct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Now you are ready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to complete the full VSEND tool </a:t>
            </a:r>
            <a:r>
              <a:rPr lang="en-GB" sz="1600" dirty="0">
                <a:effectLst/>
                <a:latin typeface="Calibri" panose="020F0502020204030204" pitchFamily="34" charset="0"/>
                <a:ea typeface="Calibri" panose="020F0502020204030204" pitchFamily="34" charset="0"/>
                <a:cs typeface="Times New Roman" panose="02020603050405020304" pitchFamily="18" charset="0"/>
              </a:rPr>
              <a:t>with a colleague who also knows the pupil, subject teacher, Head of Year and also the parent(s)/ carers.</a:t>
            </a:r>
          </a:p>
        </p:txBody>
      </p:sp>
      <p:sp>
        <p:nvSpPr>
          <p:cNvPr id="23" name="Rectangle 22">
            <a:extLst>
              <a:ext uri="{FF2B5EF4-FFF2-40B4-BE49-F238E27FC236}">
                <a16:creationId xmlns:a16="http://schemas.microsoft.com/office/drawing/2014/main" xmlns="" id="{8B066FE6-BD9D-4A0E-9671-205E829AB29E}"/>
              </a:ext>
            </a:extLst>
          </p:cNvPr>
          <p:cNvSpPr/>
          <p:nvPr/>
        </p:nvSpPr>
        <p:spPr>
          <a:xfrm>
            <a:off x="1693718" y="1395773"/>
            <a:ext cx="5870863" cy="784515"/>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2400" b="1" dirty="0">
                <a:solidFill>
                  <a:schemeClr val="accent2"/>
                </a:solidFill>
                <a:effectLst/>
                <a:ea typeface="Calibri" panose="020F0502020204030204" pitchFamily="34" charset="0"/>
                <a:cs typeface="Times New Roman" panose="02020603050405020304" pitchFamily="18" charset="0"/>
              </a:rPr>
              <a:t>Review SEND Development and Training plan</a:t>
            </a:r>
          </a:p>
        </p:txBody>
      </p:sp>
      <p:sp>
        <p:nvSpPr>
          <p:cNvPr id="26" name="Rectangle 25">
            <a:extLst>
              <a:ext uri="{FF2B5EF4-FFF2-40B4-BE49-F238E27FC236}">
                <a16:creationId xmlns:a16="http://schemas.microsoft.com/office/drawing/2014/main" xmlns="" id="{AF13D97B-F70B-4091-9D4C-9D97C4A71482}"/>
              </a:ext>
            </a:extLst>
          </p:cNvPr>
          <p:cNvSpPr/>
          <p:nvPr/>
        </p:nvSpPr>
        <p:spPr>
          <a:xfrm>
            <a:off x="1693718" y="2423466"/>
            <a:ext cx="5870863" cy="1171789"/>
          </a:xfrm>
          <a:prstGeom prst="rect">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2400" b="1" dirty="0">
                <a:solidFill>
                  <a:schemeClr val="bg2"/>
                </a:solidFill>
              </a:rPr>
              <a:t>Share with parents  and partner agencies – including website, SEN Report etc.</a:t>
            </a:r>
          </a:p>
        </p:txBody>
      </p:sp>
      <p:sp>
        <p:nvSpPr>
          <p:cNvPr id="27" name="Rectangle 26">
            <a:extLst>
              <a:ext uri="{FF2B5EF4-FFF2-40B4-BE49-F238E27FC236}">
                <a16:creationId xmlns:a16="http://schemas.microsoft.com/office/drawing/2014/main" xmlns="" id="{CF663D6E-DBB1-4773-8B08-EAA880DD65B6}"/>
              </a:ext>
            </a:extLst>
          </p:cNvPr>
          <p:cNvSpPr/>
          <p:nvPr/>
        </p:nvSpPr>
        <p:spPr>
          <a:xfrm>
            <a:off x="1693718" y="3943477"/>
            <a:ext cx="5870863" cy="1029903"/>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24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Now think about a child or young person to work with</a:t>
            </a:r>
          </a:p>
        </p:txBody>
      </p:sp>
    </p:spTree>
    <p:extLst>
      <p:ext uri="{BB962C8B-B14F-4D97-AF65-F5344CB8AC3E}">
        <p14:creationId xmlns:p14="http://schemas.microsoft.com/office/powerpoint/2010/main" val="2037746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rt Placeholder 1">
            <a:extLst>
              <a:ext uri="{FF2B5EF4-FFF2-40B4-BE49-F238E27FC236}">
                <a16:creationId xmlns:a16="http://schemas.microsoft.com/office/drawing/2014/main" xmlns="" id="{9515CAEF-24DA-4841-95C6-A1D26E56CA24}"/>
              </a:ext>
            </a:extLst>
          </p:cNvPr>
          <p:cNvSpPr>
            <a:spLocks noGrp="1"/>
          </p:cNvSpPr>
          <p:nvPr>
            <p:ph type="chart" sz="quarter" idx="12"/>
          </p:nvPr>
        </p:nvSpPr>
        <p:spPr/>
      </p:sp>
      <p:sp>
        <p:nvSpPr>
          <p:cNvPr id="3" name="Text Placeholder 2">
            <a:extLst>
              <a:ext uri="{FF2B5EF4-FFF2-40B4-BE49-F238E27FC236}">
                <a16:creationId xmlns:a16="http://schemas.microsoft.com/office/drawing/2014/main" xmlns="" id="{ACA9EEB1-7028-4621-AE70-505B79ECA9ED}"/>
              </a:ext>
            </a:extLst>
          </p:cNvPr>
          <p:cNvSpPr>
            <a:spLocks noGrp="1"/>
          </p:cNvSpPr>
          <p:nvPr>
            <p:ph type="body" sz="quarter" idx="14"/>
          </p:nvPr>
        </p:nvSpPr>
        <p:spPr/>
        <p:txBody>
          <a:bodyPr/>
          <a:lstStyle/>
          <a:p>
            <a:endParaRPr lang="en-GB" dirty="0"/>
          </a:p>
        </p:txBody>
      </p:sp>
      <p:sp>
        <p:nvSpPr>
          <p:cNvPr id="4" name="Text Placeholder 3">
            <a:extLst>
              <a:ext uri="{FF2B5EF4-FFF2-40B4-BE49-F238E27FC236}">
                <a16:creationId xmlns:a16="http://schemas.microsoft.com/office/drawing/2014/main" xmlns="" id="{FDB45DEF-B0F4-4597-B215-669183036CDF}"/>
              </a:ext>
            </a:extLst>
          </p:cNvPr>
          <p:cNvSpPr>
            <a:spLocks noGrp="1"/>
          </p:cNvSpPr>
          <p:nvPr>
            <p:ph type="body" sz="quarter" idx="15"/>
          </p:nvPr>
        </p:nvSpPr>
        <p:spPr/>
        <p:txBody>
          <a:bodyPr/>
          <a:lstStyle/>
          <a:p>
            <a:endParaRPr lang="en-GB"/>
          </a:p>
        </p:txBody>
      </p:sp>
      <p:pic>
        <p:nvPicPr>
          <p:cNvPr id="6" name="Picture 5" descr="A hand drawing on a chalkboard&#10;&#10;Description automatically generated with low confidence">
            <a:extLst>
              <a:ext uri="{FF2B5EF4-FFF2-40B4-BE49-F238E27FC236}">
                <a16:creationId xmlns:a16="http://schemas.microsoft.com/office/drawing/2014/main" xmlns="" id="{765F19C7-AC65-4FC2-9EF4-6A02137F1F45}"/>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144929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4C726ECC-2DDE-48D8-A63C-6F95D7DDF5E1}"/>
              </a:ext>
            </a:extLst>
          </p:cNvPr>
          <p:cNvSpPr>
            <a:spLocks noGrp="1"/>
          </p:cNvSpPr>
          <p:nvPr>
            <p:ph type="body" sz="quarter" idx="12"/>
          </p:nvPr>
        </p:nvSpPr>
        <p:spPr>
          <a:xfrm>
            <a:off x="548364" y="0"/>
            <a:ext cx="8047271" cy="1012723"/>
          </a:xfrm>
        </p:spPr>
        <p:txBody>
          <a:bodyPr>
            <a:normAutofit/>
          </a:bodyPr>
          <a:lstStyle/>
          <a:p>
            <a:r>
              <a:rPr lang="en-GB" sz="3200" dirty="0"/>
              <a:t>Valuing SEND </a:t>
            </a:r>
            <a:r>
              <a:rPr lang="en-GB" sz="3200" dirty="0">
                <a:solidFill>
                  <a:schemeClr val="bg2"/>
                </a:solidFill>
              </a:rPr>
              <a:t>| </a:t>
            </a:r>
            <a:r>
              <a:rPr lang="en-GB" sz="3200" b="0" dirty="0"/>
              <a:t>agenda</a:t>
            </a:r>
          </a:p>
        </p:txBody>
      </p:sp>
      <p:graphicFrame>
        <p:nvGraphicFramePr>
          <p:cNvPr id="5" name="Table 5">
            <a:extLst>
              <a:ext uri="{FF2B5EF4-FFF2-40B4-BE49-F238E27FC236}">
                <a16:creationId xmlns:a16="http://schemas.microsoft.com/office/drawing/2014/main" xmlns="" id="{6ED7DCE0-BD30-4CB1-B3DA-6F0A7C6B178E}"/>
              </a:ext>
            </a:extLst>
          </p:cNvPr>
          <p:cNvGraphicFramePr>
            <a:graphicFrameLocks noGrp="1"/>
          </p:cNvGraphicFramePr>
          <p:nvPr>
            <p:extLst>
              <p:ext uri="{D42A27DB-BD31-4B8C-83A1-F6EECF244321}">
                <p14:modId xmlns:p14="http://schemas.microsoft.com/office/powerpoint/2010/main" val="3983001535"/>
              </p:ext>
            </p:extLst>
          </p:nvPr>
        </p:nvGraphicFramePr>
        <p:xfrm>
          <a:off x="548364" y="1505245"/>
          <a:ext cx="8047271" cy="2595880"/>
        </p:xfrm>
        <a:graphic>
          <a:graphicData uri="http://schemas.openxmlformats.org/drawingml/2006/table">
            <a:tbl>
              <a:tblPr firstRow="1" bandRow="1">
                <a:tableStyleId>{5C22544A-7EE6-4342-B048-85BDC9FD1C3A}</a:tableStyleId>
              </a:tblPr>
              <a:tblGrid>
                <a:gridCol w="5438397">
                  <a:extLst>
                    <a:ext uri="{9D8B030D-6E8A-4147-A177-3AD203B41FA5}">
                      <a16:colId xmlns:a16="http://schemas.microsoft.com/office/drawing/2014/main" xmlns="" val="2563217921"/>
                    </a:ext>
                  </a:extLst>
                </a:gridCol>
                <a:gridCol w="2608874">
                  <a:extLst>
                    <a:ext uri="{9D8B030D-6E8A-4147-A177-3AD203B41FA5}">
                      <a16:colId xmlns:a16="http://schemas.microsoft.com/office/drawing/2014/main" xmlns="" val="4289155722"/>
                    </a:ext>
                  </a:extLst>
                </a:gridCol>
              </a:tblGrid>
              <a:tr h="370840">
                <a:tc>
                  <a:txBody>
                    <a:bodyPr/>
                    <a:lstStyle/>
                    <a:p>
                      <a:r>
                        <a:rPr lang="en-GB" dirty="0"/>
                        <a:t>Agenda item</a:t>
                      </a:r>
                    </a:p>
                  </a:txBody>
                  <a:tcPr/>
                </a:tc>
                <a:tc>
                  <a:txBody>
                    <a:bodyPr/>
                    <a:lstStyle/>
                    <a:p>
                      <a:r>
                        <a:rPr lang="en-GB" dirty="0"/>
                        <a:t>Time</a:t>
                      </a:r>
                    </a:p>
                  </a:txBody>
                  <a:tcPr/>
                </a:tc>
                <a:extLst>
                  <a:ext uri="{0D108BD9-81ED-4DB2-BD59-A6C34878D82A}">
                    <a16:rowId xmlns:a16="http://schemas.microsoft.com/office/drawing/2014/main" xmlns="" val="136034245"/>
                  </a:ext>
                </a:extLst>
              </a:tr>
              <a:tr h="370840">
                <a:tc>
                  <a:txBody>
                    <a:bodyPr/>
                    <a:lstStyle/>
                    <a:p>
                      <a:r>
                        <a:rPr lang="en-GB" dirty="0">
                          <a:solidFill>
                            <a:schemeClr val="accent4"/>
                          </a:solidFill>
                        </a:rPr>
                        <a:t>Welcome and introductions</a:t>
                      </a:r>
                    </a:p>
                  </a:txBody>
                  <a:tcPr/>
                </a:tc>
                <a:tc>
                  <a:txBody>
                    <a:bodyPr/>
                    <a:lstStyle/>
                    <a:p>
                      <a:r>
                        <a:rPr lang="en-GB" dirty="0">
                          <a:solidFill>
                            <a:schemeClr val="accent4"/>
                          </a:solidFill>
                        </a:rPr>
                        <a:t>5 mins</a:t>
                      </a:r>
                    </a:p>
                  </a:txBody>
                  <a:tcPr/>
                </a:tc>
                <a:extLst>
                  <a:ext uri="{0D108BD9-81ED-4DB2-BD59-A6C34878D82A}">
                    <a16:rowId xmlns:a16="http://schemas.microsoft.com/office/drawing/2014/main" xmlns="" val="1677277323"/>
                  </a:ext>
                </a:extLst>
              </a:tr>
              <a:tr h="370840">
                <a:tc>
                  <a:txBody>
                    <a:bodyPr/>
                    <a:lstStyle/>
                    <a:p>
                      <a:r>
                        <a:rPr lang="en-GB" dirty="0">
                          <a:solidFill>
                            <a:schemeClr val="accent4"/>
                          </a:solidFill>
                        </a:rPr>
                        <a:t>A recap on VSEND &amp; Reflection</a:t>
                      </a:r>
                    </a:p>
                  </a:txBody>
                  <a:tcPr/>
                </a:tc>
                <a:tc>
                  <a:txBody>
                    <a:bodyPr/>
                    <a:lstStyle/>
                    <a:p>
                      <a:endParaRPr lang="en-GB" dirty="0">
                        <a:solidFill>
                          <a:schemeClr val="accent4"/>
                        </a:solidFill>
                      </a:endParaRPr>
                    </a:p>
                  </a:txBody>
                  <a:tcPr/>
                </a:tc>
                <a:extLst>
                  <a:ext uri="{0D108BD9-81ED-4DB2-BD59-A6C34878D82A}">
                    <a16:rowId xmlns:a16="http://schemas.microsoft.com/office/drawing/2014/main" xmlns="" val="405785842"/>
                  </a:ext>
                </a:extLst>
              </a:tr>
              <a:tr h="370840">
                <a:tc>
                  <a:txBody>
                    <a:bodyPr/>
                    <a:lstStyle/>
                    <a:p>
                      <a:r>
                        <a:rPr lang="en-GB" dirty="0">
                          <a:solidFill>
                            <a:schemeClr val="accent4"/>
                          </a:solidFill>
                        </a:rPr>
                        <a:t>How can VSEND help in your school?</a:t>
                      </a:r>
                    </a:p>
                  </a:txBody>
                  <a:tcPr/>
                </a:tc>
                <a:tc rowSpan="3">
                  <a:txBody>
                    <a:bodyPr/>
                    <a:lstStyle/>
                    <a:p>
                      <a:pPr algn="l"/>
                      <a:r>
                        <a:rPr lang="en-GB" dirty="0">
                          <a:solidFill>
                            <a:schemeClr val="accent4"/>
                          </a:solidFill>
                        </a:rPr>
                        <a:t>20 mins</a:t>
                      </a:r>
                    </a:p>
                  </a:txBody>
                  <a:tcPr anchor="ctr"/>
                </a:tc>
                <a:extLst>
                  <a:ext uri="{0D108BD9-81ED-4DB2-BD59-A6C34878D82A}">
                    <a16:rowId xmlns:a16="http://schemas.microsoft.com/office/drawing/2014/main" xmlns="" val="2618041676"/>
                  </a:ext>
                </a:extLst>
              </a:tr>
              <a:tr h="370840">
                <a:tc>
                  <a:txBody>
                    <a:bodyPr/>
                    <a:lstStyle/>
                    <a:p>
                      <a:r>
                        <a:rPr lang="en-GB" dirty="0">
                          <a:solidFill>
                            <a:schemeClr val="accent4"/>
                          </a:solidFill>
                        </a:rPr>
                        <a:t>How to get the best from VSEND</a:t>
                      </a:r>
                    </a:p>
                  </a:txBody>
                  <a:tcPr/>
                </a:tc>
                <a:tc vMerge="1">
                  <a:txBody>
                    <a:bodyPr/>
                    <a:lstStyle/>
                    <a:p>
                      <a:endParaRPr lang="en-GB" dirty="0"/>
                    </a:p>
                  </a:txBody>
                  <a:tcPr/>
                </a:tc>
                <a:extLst>
                  <a:ext uri="{0D108BD9-81ED-4DB2-BD59-A6C34878D82A}">
                    <a16:rowId xmlns:a16="http://schemas.microsoft.com/office/drawing/2014/main" xmlns="" val="1786172807"/>
                  </a:ext>
                </a:extLst>
              </a:tr>
              <a:tr h="370840">
                <a:tc>
                  <a:txBody>
                    <a:bodyPr/>
                    <a:lstStyle/>
                    <a:p>
                      <a:r>
                        <a:rPr lang="en-GB" dirty="0">
                          <a:solidFill>
                            <a:schemeClr val="accent4"/>
                          </a:solidFill>
                        </a:rPr>
                        <a:t>The importance of settings readiness</a:t>
                      </a:r>
                    </a:p>
                  </a:txBody>
                  <a:tcPr/>
                </a:tc>
                <a:tc vMerge="1">
                  <a:txBody>
                    <a:bodyPr/>
                    <a:lstStyle/>
                    <a:p>
                      <a:endParaRPr lang="en-GB" dirty="0"/>
                    </a:p>
                  </a:txBody>
                  <a:tcPr/>
                </a:tc>
                <a:extLst>
                  <a:ext uri="{0D108BD9-81ED-4DB2-BD59-A6C34878D82A}">
                    <a16:rowId xmlns:a16="http://schemas.microsoft.com/office/drawing/2014/main" xmlns="" val="815066160"/>
                  </a:ext>
                </a:extLst>
              </a:tr>
              <a:tr h="370840">
                <a:tc>
                  <a:txBody>
                    <a:bodyPr/>
                    <a:lstStyle/>
                    <a:p>
                      <a:r>
                        <a:rPr lang="en-GB" dirty="0">
                          <a:solidFill>
                            <a:schemeClr val="accent4"/>
                          </a:solidFill>
                        </a:rPr>
                        <a:t>Q&amp;A</a:t>
                      </a:r>
                    </a:p>
                  </a:txBody>
                  <a:tcPr/>
                </a:tc>
                <a:tc>
                  <a:txBody>
                    <a:bodyPr/>
                    <a:lstStyle/>
                    <a:p>
                      <a:r>
                        <a:rPr lang="en-GB" dirty="0">
                          <a:solidFill>
                            <a:schemeClr val="accent4"/>
                          </a:solidFill>
                        </a:rPr>
                        <a:t>10 mins</a:t>
                      </a:r>
                    </a:p>
                  </a:txBody>
                  <a:tcPr/>
                </a:tc>
                <a:extLst>
                  <a:ext uri="{0D108BD9-81ED-4DB2-BD59-A6C34878D82A}">
                    <a16:rowId xmlns:a16="http://schemas.microsoft.com/office/drawing/2014/main" xmlns="" val="3567298842"/>
                  </a:ext>
                </a:extLst>
              </a:tr>
            </a:tbl>
          </a:graphicData>
        </a:graphic>
      </p:graphicFrame>
    </p:spTree>
    <p:extLst>
      <p:ext uri="{BB962C8B-B14F-4D97-AF65-F5344CB8AC3E}">
        <p14:creationId xmlns:p14="http://schemas.microsoft.com/office/powerpoint/2010/main" val="209662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0B3A2C6B-A5C8-4BAD-81F2-4B894F207A94}"/>
              </a:ext>
            </a:extLst>
          </p:cNvPr>
          <p:cNvSpPr>
            <a:spLocks noGrp="1"/>
          </p:cNvSpPr>
          <p:nvPr>
            <p:ph type="body" sz="quarter" idx="12"/>
          </p:nvPr>
        </p:nvSpPr>
        <p:spPr>
          <a:xfrm>
            <a:off x="509588" y="0"/>
            <a:ext cx="8047271" cy="911916"/>
          </a:xfrm>
        </p:spPr>
        <p:txBody>
          <a:bodyPr>
            <a:normAutofit/>
          </a:bodyPr>
          <a:lstStyle/>
          <a:p>
            <a:r>
              <a:rPr lang="en-GB" sz="3200" dirty="0">
                <a:solidFill>
                  <a:srgbClr val="193F78"/>
                </a:solidFill>
              </a:rPr>
              <a:t>Valuing SEND</a:t>
            </a:r>
            <a:r>
              <a:rPr lang="en-GB" sz="3200" dirty="0">
                <a:solidFill>
                  <a:schemeClr val="bg2"/>
                </a:solidFill>
              </a:rPr>
              <a:t>| </a:t>
            </a:r>
            <a:r>
              <a:rPr lang="en-GB" sz="3200" b="0" dirty="0">
                <a:solidFill>
                  <a:srgbClr val="193F78"/>
                </a:solidFill>
              </a:rPr>
              <a:t>Introduction</a:t>
            </a:r>
          </a:p>
        </p:txBody>
      </p:sp>
      <p:sp>
        <p:nvSpPr>
          <p:cNvPr id="24" name="TextBox 23">
            <a:extLst>
              <a:ext uri="{FF2B5EF4-FFF2-40B4-BE49-F238E27FC236}">
                <a16:creationId xmlns:a16="http://schemas.microsoft.com/office/drawing/2014/main" xmlns="" id="{9508079D-652B-4965-9D64-D03CA1E9B21D}"/>
              </a:ext>
            </a:extLst>
          </p:cNvPr>
          <p:cNvSpPr txBox="1"/>
          <p:nvPr/>
        </p:nvSpPr>
        <p:spPr bwMode="auto">
          <a:xfrm>
            <a:off x="287190" y="1221169"/>
            <a:ext cx="8564154" cy="1077218"/>
          </a:xfrm>
          <a:prstGeom prst="rect">
            <a:avLst/>
          </a:prstGeom>
          <a:noFill/>
          <a:ln w="9525">
            <a:noFill/>
            <a:miter lim="800000"/>
            <a:headEnd/>
            <a:tailEnd/>
          </a:ln>
        </p:spPr>
        <p:txBody>
          <a:bodyPr wrap="square">
            <a:spAutoFit/>
          </a:bodyPr>
          <a:lstStyle/>
          <a:p>
            <a:r>
              <a:rPr lang="en-GB" sz="1600" dirty="0">
                <a:solidFill>
                  <a:schemeClr val="accent4"/>
                </a:solidFill>
              </a:rPr>
              <a:t>The shared </a:t>
            </a:r>
            <a:r>
              <a:rPr lang="en-GB" sz="1600" b="1" dirty="0">
                <a:solidFill>
                  <a:schemeClr val="accent4"/>
                </a:solidFill>
              </a:rPr>
              <a:t>ambition for Valuing SEND </a:t>
            </a:r>
            <a:r>
              <a:rPr lang="en-GB" sz="1600" dirty="0">
                <a:solidFill>
                  <a:schemeClr val="accent4"/>
                </a:solidFill>
              </a:rPr>
              <a:t>is to: </a:t>
            </a:r>
          </a:p>
          <a:p>
            <a:pPr marL="342900" indent="-342900">
              <a:buFont typeface="Arial" panose="020B0604020202020204" pitchFamily="34" charset="0"/>
              <a:buChar char="•"/>
            </a:pPr>
            <a:r>
              <a:rPr lang="en-GB" sz="1600" dirty="0">
                <a:solidFill>
                  <a:schemeClr val="accent4"/>
                </a:solidFill>
              </a:rPr>
              <a:t>Improve children’s </a:t>
            </a:r>
            <a:r>
              <a:rPr lang="en-GB" sz="1600" b="1" dirty="0">
                <a:solidFill>
                  <a:schemeClr val="accent4"/>
                </a:solidFill>
              </a:rPr>
              <a:t>long-term outcomes and inclusion</a:t>
            </a:r>
          </a:p>
          <a:p>
            <a:pPr marL="342900" indent="-342900">
              <a:buFont typeface="Arial" panose="020B0604020202020204" pitchFamily="34" charset="0"/>
              <a:buChar char="•"/>
            </a:pPr>
            <a:r>
              <a:rPr lang="en-GB" sz="1600" b="1" dirty="0">
                <a:solidFill>
                  <a:schemeClr val="accent4"/>
                </a:solidFill>
              </a:rPr>
              <a:t>Improve the experience </a:t>
            </a:r>
            <a:r>
              <a:rPr lang="en-GB" sz="1600" dirty="0">
                <a:solidFill>
                  <a:schemeClr val="accent4"/>
                </a:solidFill>
              </a:rPr>
              <a:t>of families and professionals across the system </a:t>
            </a:r>
          </a:p>
          <a:p>
            <a:endParaRPr lang="en-GB" sz="1600" dirty="0">
              <a:solidFill>
                <a:schemeClr val="accent4"/>
              </a:solidFill>
            </a:endParaRPr>
          </a:p>
        </p:txBody>
      </p:sp>
      <p:sp>
        <p:nvSpPr>
          <p:cNvPr id="26" name="TextBox 25">
            <a:extLst>
              <a:ext uri="{FF2B5EF4-FFF2-40B4-BE49-F238E27FC236}">
                <a16:creationId xmlns:a16="http://schemas.microsoft.com/office/drawing/2014/main" xmlns="" id="{23766CFC-907D-4186-B597-39D952752496}"/>
              </a:ext>
            </a:extLst>
          </p:cNvPr>
          <p:cNvSpPr txBox="1"/>
          <p:nvPr/>
        </p:nvSpPr>
        <p:spPr bwMode="auto">
          <a:xfrm>
            <a:off x="297022" y="2156219"/>
            <a:ext cx="8554322" cy="1323439"/>
          </a:xfrm>
          <a:prstGeom prst="rect">
            <a:avLst/>
          </a:prstGeom>
          <a:noFill/>
          <a:ln w="9525">
            <a:noFill/>
            <a:miter lim="800000"/>
            <a:headEnd/>
            <a:tailEnd/>
          </a:ln>
        </p:spPr>
        <p:txBody>
          <a:bodyPr wrap="square">
            <a:spAutoFit/>
          </a:bodyPr>
          <a:lstStyle/>
          <a:p>
            <a:r>
              <a:rPr lang="en-GB" sz="1600" b="1" dirty="0">
                <a:solidFill>
                  <a:schemeClr val="accent4"/>
                </a:solidFill>
              </a:rPr>
              <a:t>Valuing SEND </a:t>
            </a:r>
            <a:r>
              <a:rPr lang="en-GB" sz="1600" dirty="0">
                <a:solidFill>
                  <a:schemeClr val="accent4"/>
                </a:solidFill>
              </a:rPr>
              <a:t>aims to achieve this by:</a:t>
            </a:r>
          </a:p>
          <a:p>
            <a:endParaRPr lang="en-GB" sz="1600" dirty="0">
              <a:solidFill>
                <a:schemeClr val="accent4"/>
              </a:solidFill>
            </a:endParaRPr>
          </a:p>
          <a:p>
            <a:pPr marL="342900" indent="-342900">
              <a:buFont typeface="Arial" panose="020B0604020202020204" pitchFamily="34" charset="0"/>
              <a:buChar char="•"/>
            </a:pPr>
            <a:r>
              <a:rPr lang="en-GB" sz="1600" b="1" dirty="0">
                <a:solidFill>
                  <a:schemeClr val="accent4"/>
                </a:solidFill>
              </a:rPr>
              <a:t>Developing a single, rounded picture of the needs of children </a:t>
            </a:r>
            <a:r>
              <a:rPr lang="en-GB" sz="1600" dirty="0">
                <a:solidFill>
                  <a:schemeClr val="accent4"/>
                </a:solidFill>
              </a:rPr>
              <a:t>and the support they need to succeed and prosper within and outside of their education - from birth to adulthood (across early years, primary, secondary, special and post 16 education).</a:t>
            </a:r>
          </a:p>
        </p:txBody>
      </p:sp>
      <p:sp>
        <p:nvSpPr>
          <p:cNvPr id="28" name="TextBox 27">
            <a:extLst>
              <a:ext uri="{FF2B5EF4-FFF2-40B4-BE49-F238E27FC236}">
                <a16:creationId xmlns:a16="http://schemas.microsoft.com/office/drawing/2014/main" xmlns="" id="{67E7BF12-A463-44F2-B4FF-A993352C47C6}"/>
              </a:ext>
            </a:extLst>
          </p:cNvPr>
          <p:cNvSpPr txBox="1"/>
          <p:nvPr/>
        </p:nvSpPr>
        <p:spPr bwMode="auto">
          <a:xfrm>
            <a:off x="255494" y="3529602"/>
            <a:ext cx="8555458" cy="830997"/>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pPr>
            <a:r>
              <a:rPr lang="en-GB" sz="1600" b="1" dirty="0">
                <a:solidFill>
                  <a:schemeClr val="accent4"/>
                </a:solidFill>
              </a:rPr>
              <a:t>Using this as the foundation for planning and commissioning of support</a:t>
            </a:r>
            <a:r>
              <a:rPr lang="en-GB" sz="1600" dirty="0">
                <a:solidFill>
                  <a:schemeClr val="accent4"/>
                </a:solidFill>
              </a:rPr>
              <a:t>, monitoring of progress and evaluation of support at a child and cohort level, and to enable earlier and more co-ordinated intervention.</a:t>
            </a:r>
          </a:p>
        </p:txBody>
      </p:sp>
      <p:sp>
        <p:nvSpPr>
          <p:cNvPr id="12" name="Speech Bubble: Rectangle 11">
            <a:extLst>
              <a:ext uri="{FF2B5EF4-FFF2-40B4-BE49-F238E27FC236}">
                <a16:creationId xmlns:a16="http://schemas.microsoft.com/office/drawing/2014/main" xmlns="" id="{0FD2BB48-E421-4078-8DDA-EA47A60BEFDC}"/>
              </a:ext>
            </a:extLst>
          </p:cNvPr>
          <p:cNvSpPr/>
          <p:nvPr/>
        </p:nvSpPr>
        <p:spPr>
          <a:xfrm>
            <a:off x="297022" y="4445507"/>
            <a:ext cx="8513930" cy="1199752"/>
          </a:xfrm>
          <a:prstGeom prst="wedgeRectCallout">
            <a:avLst>
              <a:gd name="adj1" fmla="val 38482"/>
              <a:gd name="adj2" fmla="val 67803"/>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effectLst/>
              </a:rPr>
              <a:t>“It is straightforward and captures all the information in a succinct, meaningful way. It’s enabled us to sit down with parents and say ‘look, we’ve tried this, but not this, so we’re not ready to apply for an EHC plan yet.’” </a:t>
            </a:r>
            <a:endParaRPr lang="en-GB" sz="1600" b="1" dirty="0"/>
          </a:p>
          <a:p>
            <a:pPr algn="r"/>
            <a:r>
              <a:rPr lang="en-GB" sz="1600" dirty="0">
                <a:effectLst/>
              </a:rPr>
              <a:t>Lincolnshire head teacher</a:t>
            </a:r>
          </a:p>
        </p:txBody>
      </p:sp>
    </p:spTree>
    <p:extLst>
      <p:ext uri="{BB962C8B-B14F-4D97-AF65-F5344CB8AC3E}">
        <p14:creationId xmlns:p14="http://schemas.microsoft.com/office/powerpoint/2010/main" val="4260493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CFDE2DF3-74A3-4227-8ACB-EB54AA81FA78}"/>
              </a:ext>
            </a:extLst>
          </p:cNvPr>
          <p:cNvSpPr>
            <a:spLocks noGrp="1"/>
          </p:cNvSpPr>
          <p:nvPr>
            <p:ph type="body" sz="quarter" idx="12"/>
          </p:nvPr>
        </p:nvSpPr>
        <p:spPr/>
        <p:txBody>
          <a:bodyPr>
            <a:normAutofit/>
          </a:bodyPr>
          <a:lstStyle/>
          <a:p>
            <a:r>
              <a:rPr lang="en-GB" sz="3200" dirty="0"/>
              <a:t>Valuing SEND </a:t>
            </a:r>
            <a:r>
              <a:rPr lang="en-GB" sz="3200" dirty="0">
                <a:solidFill>
                  <a:schemeClr val="bg2"/>
                </a:solidFill>
              </a:rPr>
              <a:t>|</a:t>
            </a:r>
            <a:r>
              <a:rPr lang="en-GB" sz="3200" dirty="0"/>
              <a:t> </a:t>
            </a:r>
            <a:r>
              <a:rPr lang="en-GB" sz="3200" b="0" dirty="0"/>
              <a:t>Recap and reminder</a:t>
            </a:r>
          </a:p>
        </p:txBody>
      </p:sp>
      <p:sp>
        <p:nvSpPr>
          <p:cNvPr id="7" name="Rectangle 6">
            <a:extLst>
              <a:ext uri="{FF2B5EF4-FFF2-40B4-BE49-F238E27FC236}">
                <a16:creationId xmlns:a16="http://schemas.microsoft.com/office/drawing/2014/main" xmlns="" id="{A720196D-EC99-4F71-957C-BB418EB8A25F}"/>
              </a:ext>
            </a:extLst>
          </p:cNvPr>
          <p:cNvSpPr/>
          <p:nvPr/>
        </p:nvSpPr>
        <p:spPr>
          <a:xfrm>
            <a:off x="7550960" y="1324293"/>
            <a:ext cx="1116000" cy="8553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Summary</a:t>
            </a:r>
          </a:p>
        </p:txBody>
      </p:sp>
      <p:sp>
        <p:nvSpPr>
          <p:cNvPr id="8" name="Rectangle 7">
            <a:extLst>
              <a:ext uri="{FF2B5EF4-FFF2-40B4-BE49-F238E27FC236}">
                <a16:creationId xmlns:a16="http://schemas.microsoft.com/office/drawing/2014/main" xmlns="" id="{76BAE000-DE91-4749-8EC9-EFBB40D69BFB}"/>
              </a:ext>
            </a:extLst>
          </p:cNvPr>
          <p:cNvSpPr/>
          <p:nvPr/>
        </p:nvSpPr>
        <p:spPr>
          <a:xfrm>
            <a:off x="7550960" y="2225723"/>
            <a:ext cx="1116000" cy="8553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Needs descriptors</a:t>
            </a:r>
          </a:p>
        </p:txBody>
      </p:sp>
      <p:sp>
        <p:nvSpPr>
          <p:cNvPr id="9" name="Rectangle 8">
            <a:extLst>
              <a:ext uri="{FF2B5EF4-FFF2-40B4-BE49-F238E27FC236}">
                <a16:creationId xmlns:a16="http://schemas.microsoft.com/office/drawing/2014/main" xmlns="" id="{191F5DB8-38BB-4D53-8900-406F910CA219}"/>
              </a:ext>
            </a:extLst>
          </p:cNvPr>
          <p:cNvSpPr/>
          <p:nvPr/>
        </p:nvSpPr>
        <p:spPr>
          <a:xfrm>
            <a:off x="7550960" y="3127153"/>
            <a:ext cx="1116000" cy="8553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Setting readiness</a:t>
            </a:r>
          </a:p>
        </p:txBody>
      </p:sp>
      <p:sp>
        <p:nvSpPr>
          <p:cNvPr id="10" name="Rectangle 9">
            <a:extLst>
              <a:ext uri="{FF2B5EF4-FFF2-40B4-BE49-F238E27FC236}">
                <a16:creationId xmlns:a16="http://schemas.microsoft.com/office/drawing/2014/main" xmlns="" id="{A0881C25-082A-4074-B820-B272D86D8782}"/>
              </a:ext>
            </a:extLst>
          </p:cNvPr>
          <p:cNvSpPr/>
          <p:nvPr/>
        </p:nvSpPr>
        <p:spPr>
          <a:xfrm>
            <a:off x="7550960" y="4945779"/>
            <a:ext cx="1116000" cy="8553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Support planning</a:t>
            </a:r>
          </a:p>
        </p:txBody>
      </p:sp>
      <p:sp>
        <p:nvSpPr>
          <p:cNvPr id="11" name="Rectangle 10">
            <a:extLst>
              <a:ext uri="{FF2B5EF4-FFF2-40B4-BE49-F238E27FC236}">
                <a16:creationId xmlns:a16="http://schemas.microsoft.com/office/drawing/2014/main" xmlns="" id="{CA55B891-3192-412E-A28F-B5A8C4819FC0}"/>
              </a:ext>
            </a:extLst>
          </p:cNvPr>
          <p:cNvSpPr/>
          <p:nvPr/>
        </p:nvSpPr>
        <p:spPr>
          <a:xfrm>
            <a:off x="7550960" y="4028583"/>
            <a:ext cx="1116000" cy="855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Home confidence</a:t>
            </a:r>
          </a:p>
        </p:txBody>
      </p:sp>
      <p:pic>
        <p:nvPicPr>
          <p:cNvPr id="16" name="Picture 15">
            <a:extLst>
              <a:ext uri="{FF2B5EF4-FFF2-40B4-BE49-F238E27FC236}">
                <a16:creationId xmlns:a16="http://schemas.microsoft.com/office/drawing/2014/main" xmlns="" id="{2D1F7C89-0694-4DF9-987F-1D952A0B346C}"/>
              </a:ext>
            </a:extLst>
          </p:cNvPr>
          <p:cNvPicPr>
            <a:picLocks noChangeAspect="1"/>
          </p:cNvPicPr>
          <p:nvPr/>
        </p:nvPicPr>
        <p:blipFill rotWithShape="1">
          <a:blip r:embed="rId3"/>
          <a:srcRect l="10385" r="4766"/>
          <a:stretch/>
        </p:blipFill>
        <p:spPr>
          <a:xfrm>
            <a:off x="511164" y="1324288"/>
            <a:ext cx="6785285" cy="4524719"/>
          </a:xfrm>
          <a:prstGeom prst="rect">
            <a:avLst/>
          </a:prstGeom>
          <a:ln w="12700">
            <a:solidFill>
              <a:schemeClr val="accent1"/>
            </a:solidFill>
          </a:ln>
        </p:spPr>
      </p:pic>
    </p:spTree>
    <p:extLst>
      <p:ext uri="{BB962C8B-B14F-4D97-AF65-F5344CB8AC3E}">
        <p14:creationId xmlns:p14="http://schemas.microsoft.com/office/powerpoint/2010/main" val="268395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F709F66-E292-4C5C-83B2-5209C7A11EA6}"/>
              </a:ext>
            </a:extLst>
          </p:cNvPr>
          <p:cNvSpPr>
            <a:spLocks noGrp="1"/>
          </p:cNvSpPr>
          <p:nvPr>
            <p:ph type="body" sz="quarter" idx="12"/>
          </p:nvPr>
        </p:nvSpPr>
        <p:spPr/>
        <p:txBody>
          <a:bodyPr>
            <a:normAutofit/>
          </a:bodyPr>
          <a:lstStyle/>
          <a:p>
            <a:r>
              <a:rPr lang="en-GB" sz="3200" dirty="0"/>
              <a:t>Valuing SEND </a:t>
            </a:r>
            <a:r>
              <a:rPr lang="en-GB" sz="3200" dirty="0">
                <a:solidFill>
                  <a:schemeClr val="bg2"/>
                </a:solidFill>
              </a:rPr>
              <a:t>| </a:t>
            </a:r>
            <a:r>
              <a:rPr lang="en-GB" sz="3200" b="0" dirty="0"/>
              <a:t>Your reflections</a:t>
            </a:r>
          </a:p>
        </p:txBody>
      </p:sp>
      <p:sp>
        <p:nvSpPr>
          <p:cNvPr id="3" name="Text Placeholder 2">
            <a:extLst>
              <a:ext uri="{FF2B5EF4-FFF2-40B4-BE49-F238E27FC236}">
                <a16:creationId xmlns:a16="http://schemas.microsoft.com/office/drawing/2014/main" xmlns="" id="{376E7543-5604-4E8D-AE05-8CD3D16FA5BB}"/>
              </a:ext>
            </a:extLst>
          </p:cNvPr>
          <p:cNvSpPr>
            <a:spLocks noGrp="1"/>
          </p:cNvSpPr>
          <p:nvPr>
            <p:ph type="body" sz="quarter" idx="14"/>
          </p:nvPr>
        </p:nvSpPr>
        <p:spPr>
          <a:xfrm>
            <a:off x="1053335" y="1712439"/>
            <a:ext cx="5649216" cy="4347555"/>
          </a:xfrm>
        </p:spPr>
        <p:txBody>
          <a:bodyPr/>
          <a:lstStyle/>
          <a:p>
            <a:endParaRPr lang="en-GB" sz="2400" dirty="0">
              <a:latin typeface="Calibri" panose="020F0502020204030204" pitchFamily="34" charset="0"/>
              <a:ea typeface="Calibri" panose="020F0502020204030204" pitchFamily="34" charset="0"/>
            </a:endParaRPr>
          </a:p>
          <a:p>
            <a:r>
              <a:rPr lang="en-GB" sz="2800" dirty="0">
                <a:effectLst/>
                <a:latin typeface="Calibri" panose="020F0502020204030204" pitchFamily="34" charset="0"/>
                <a:ea typeface="Calibri" panose="020F0502020204030204" pitchFamily="34" charset="0"/>
              </a:rPr>
              <a:t>One  aspect that </a:t>
            </a:r>
            <a:r>
              <a:rPr lang="en-GB" sz="2800" dirty="0">
                <a:latin typeface="Calibri" panose="020F0502020204030204" pitchFamily="34" charset="0"/>
                <a:ea typeface="Calibri" panose="020F0502020204030204" pitchFamily="34" charset="0"/>
              </a:rPr>
              <a:t>is</a:t>
            </a:r>
            <a:r>
              <a:rPr lang="en-GB" sz="2800" dirty="0">
                <a:effectLst/>
                <a:latin typeface="Calibri" panose="020F0502020204030204" pitchFamily="34" charset="0"/>
                <a:ea typeface="Calibri" panose="020F0502020204030204" pitchFamily="34" charset="0"/>
              </a:rPr>
              <a:t> going well? </a:t>
            </a:r>
          </a:p>
          <a:p>
            <a:endParaRPr lang="en-GB" sz="2400" dirty="0">
              <a:latin typeface="Calibri" panose="020F0502020204030204" pitchFamily="34" charset="0"/>
              <a:ea typeface="Calibri" panose="020F0502020204030204" pitchFamily="34" charset="0"/>
            </a:endParaRPr>
          </a:p>
          <a:p>
            <a:endParaRPr lang="en-GB" sz="2400" dirty="0">
              <a:latin typeface="Calibri" panose="020F0502020204030204" pitchFamily="34" charset="0"/>
              <a:ea typeface="Calibri" panose="020F0502020204030204" pitchFamily="34" charset="0"/>
            </a:endParaRPr>
          </a:p>
          <a:p>
            <a:endParaRPr lang="en-GB" sz="2800" dirty="0">
              <a:latin typeface="Calibri" panose="020F0502020204030204" pitchFamily="34" charset="0"/>
              <a:ea typeface="Calibri" panose="020F0502020204030204" pitchFamily="34" charset="0"/>
            </a:endParaRPr>
          </a:p>
          <a:p>
            <a:r>
              <a:rPr lang="en-GB" sz="2800" dirty="0">
                <a:latin typeface="Calibri" panose="020F0502020204030204" pitchFamily="34" charset="0"/>
                <a:ea typeface="Calibri" panose="020F0502020204030204" pitchFamily="34" charset="0"/>
              </a:rPr>
              <a:t>O</a:t>
            </a:r>
            <a:r>
              <a:rPr lang="en-GB" sz="2800" dirty="0">
                <a:effectLst/>
                <a:latin typeface="Calibri" panose="020F0502020204030204" pitchFamily="34" charset="0"/>
                <a:ea typeface="Calibri" panose="020F0502020204030204" pitchFamily="34" charset="0"/>
              </a:rPr>
              <a:t>ne challenge you need to overcome? </a:t>
            </a:r>
          </a:p>
          <a:p>
            <a:endParaRPr lang="en-GB" sz="1800" dirty="0">
              <a:effectLst/>
              <a:latin typeface="Calibri" panose="020F0502020204030204" pitchFamily="34" charset="0"/>
              <a:ea typeface="Calibri" panose="020F0502020204030204" pitchFamily="34" charset="0"/>
            </a:endParaRPr>
          </a:p>
        </p:txBody>
      </p:sp>
      <p:sp>
        <p:nvSpPr>
          <p:cNvPr id="8" name="TextBox 7">
            <a:extLst>
              <a:ext uri="{FF2B5EF4-FFF2-40B4-BE49-F238E27FC236}">
                <a16:creationId xmlns:a16="http://schemas.microsoft.com/office/drawing/2014/main" xmlns="" id="{7977F3EE-F9C1-4970-B641-7D852D9A3C92}"/>
              </a:ext>
            </a:extLst>
          </p:cNvPr>
          <p:cNvSpPr txBox="1"/>
          <p:nvPr/>
        </p:nvSpPr>
        <p:spPr bwMode="auto">
          <a:xfrm>
            <a:off x="4188542" y="510195"/>
            <a:ext cx="288862" cy="692049"/>
          </a:xfrm>
          <a:prstGeom prst="rect">
            <a:avLst/>
          </a:prstGeom>
          <a:noFill/>
          <a:ln w="9525">
            <a:noFill/>
            <a:miter lim="800000"/>
            <a:headEnd/>
            <a:tailEnd/>
          </a:ln>
        </p:spPr>
        <p:txBody>
          <a:bodyPr rot="0" vert="horz" wrap="none" lIns="91440" tIns="45720" rIns="91440" bIns="45720" rtlCol="0" anchor="t" anchorCtr="0">
            <a:spAutoFit/>
          </a:bodyPr>
          <a:lstStyle/>
          <a:p>
            <a:pPr algn="l">
              <a:lnSpc>
                <a:spcPct val="115000"/>
              </a:lnSpc>
              <a:spcAft>
                <a:spcPts val="1000"/>
              </a:spcAft>
            </a:pPr>
            <a:r>
              <a:rPr lang="en-GB" sz="3600" b="1" dirty="0">
                <a:solidFill>
                  <a:schemeClr val="accent4"/>
                </a:solidFill>
                <a:effectLst/>
                <a:latin typeface="Calibri" panose="020F0502020204030204" pitchFamily="34" charset="0"/>
                <a:ea typeface="Calibri" panose="020F0502020204030204" pitchFamily="34" charset="0"/>
                <a:cs typeface="Arial" panose="020B0604020202020204" pitchFamily="34" charset="0"/>
              </a:rPr>
              <a:t> </a:t>
            </a:r>
          </a:p>
        </p:txBody>
      </p:sp>
      <p:grpSp>
        <p:nvGrpSpPr>
          <p:cNvPr id="13" name="Group 12">
            <a:extLst>
              <a:ext uri="{FF2B5EF4-FFF2-40B4-BE49-F238E27FC236}">
                <a16:creationId xmlns:a16="http://schemas.microsoft.com/office/drawing/2014/main" xmlns="" id="{B61FA87E-5578-4B41-A5C9-1C5D2589CAC7}"/>
              </a:ext>
            </a:extLst>
          </p:cNvPr>
          <p:cNvGrpSpPr/>
          <p:nvPr/>
        </p:nvGrpSpPr>
        <p:grpSpPr>
          <a:xfrm>
            <a:off x="6496852" y="1658094"/>
            <a:ext cx="1466193" cy="1433803"/>
            <a:chOff x="5376041" y="1720735"/>
            <a:chExt cx="1466193" cy="1433803"/>
          </a:xfrm>
        </p:grpSpPr>
        <p:sp>
          <p:nvSpPr>
            <p:cNvPr id="10" name="Oval 9">
              <a:extLst>
                <a:ext uri="{FF2B5EF4-FFF2-40B4-BE49-F238E27FC236}">
                  <a16:creationId xmlns:a16="http://schemas.microsoft.com/office/drawing/2014/main" xmlns="" id="{FAEC6DB2-F80A-494F-980B-2E6D191D682A}"/>
                </a:ext>
              </a:extLst>
            </p:cNvPr>
            <p:cNvSpPr/>
            <p:nvPr/>
          </p:nvSpPr>
          <p:spPr>
            <a:xfrm>
              <a:off x="5376041" y="1720735"/>
              <a:ext cx="1466193" cy="1433803"/>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descr="Thumbs up sign with solid fill">
              <a:extLst>
                <a:ext uri="{FF2B5EF4-FFF2-40B4-BE49-F238E27FC236}">
                  <a16:creationId xmlns:a16="http://schemas.microsoft.com/office/drawing/2014/main" xmlns="" id="{1F909675-22DC-4097-821D-192D3AAE4593}"/>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659820" y="1964670"/>
              <a:ext cx="914400" cy="914400"/>
            </a:xfrm>
            <a:prstGeom prst="rect">
              <a:avLst/>
            </a:prstGeom>
          </p:spPr>
        </p:pic>
      </p:grpSp>
      <p:grpSp>
        <p:nvGrpSpPr>
          <p:cNvPr id="14" name="Group 13">
            <a:extLst>
              <a:ext uri="{FF2B5EF4-FFF2-40B4-BE49-F238E27FC236}">
                <a16:creationId xmlns:a16="http://schemas.microsoft.com/office/drawing/2014/main" xmlns="" id="{1C8EF09F-3BB8-4EEF-ABCD-A3A1BA705889}"/>
              </a:ext>
            </a:extLst>
          </p:cNvPr>
          <p:cNvGrpSpPr/>
          <p:nvPr/>
        </p:nvGrpSpPr>
        <p:grpSpPr>
          <a:xfrm>
            <a:off x="6701594" y="3766103"/>
            <a:ext cx="1466193" cy="1433803"/>
            <a:chOff x="6198265" y="3894512"/>
            <a:chExt cx="1466193" cy="1433803"/>
          </a:xfrm>
        </p:grpSpPr>
        <p:sp>
          <p:nvSpPr>
            <p:cNvPr id="12" name="Oval 11">
              <a:extLst>
                <a:ext uri="{FF2B5EF4-FFF2-40B4-BE49-F238E27FC236}">
                  <a16:creationId xmlns:a16="http://schemas.microsoft.com/office/drawing/2014/main" xmlns="" id="{47FC15D7-940E-4FF7-8639-338EFB32E8AD}"/>
                </a:ext>
              </a:extLst>
            </p:cNvPr>
            <p:cNvSpPr/>
            <p:nvPr/>
          </p:nvSpPr>
          <p:spPr>
            <a:xfrm>
              <a:off x="6198265" y="3894512"/>
              <a:ext cx="1466193" cy="1433803"/>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Hurdle with solid fill">
              <a:extLst>
                <a:ext uri="{FF2B5EF4-FFF2-40B4-BE49-F238E27FC236}">
                  <a16:creationId xmlns:a16="http://schemas.microsoft.com/office/drawing/2014/main" xmlns="" id="{A965B157-590B-4807-B1D8-EF2E389637A4}"/>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6403005" y="4143195"/>
              <a:ext cx="1056711" cy="1056711"/>
            </a:xfrm>
            <a:prstGeom prst="rect">
              <a:avLst/>
            </a:prstGeom>
          </p:spPr>
        </p:pic>
      </p:grpSp>
    </p:spTree>
    <p:extLst>
      <p:ext uri="{BB962C8B-B14F-4D97-AF65-F5344CB8AC3E}">
        <p14:creationId xmlns:p14="http://schemas.microsoft.com/office/powerpoint/2010/main" val="152444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F709F66-E292-4C5C-83B2-5209C7A11EA6}"/>
              </a:ext>
            </a:extLst>
          </p:cNvPr>
          <p:cNvSpPr>
            <a:spLocks noGrp="1"/>
          </p:cNvSpPr>
          <p:nvPr>
            <p:ph type="body" sz="quarter" idx="12"/>
          </p:nvPr>
        </p:nvSpPr>
        <p:spPr/>
        <p:txBody>
          <a:bodyPr>
            <a:normAutofit/>
          </a:bodyPr>
          <a:lstStyle/>
          <a:p>
            <a:r>
              <a:rPr lang="en-GB" sz="3200" dirty="0"/>
              <a:t>Valuing SEND </a:t>
            </a:r>
            <a:r>
              <a:rPr lang="en-GB" sz="3200" dirty="0">
                <a:solidFill>
                  <a:schemeClr val="bg2"/>
                </a:solidFill>
              </a:rPr>
              <a:t>| </a:t>
            </a:r>
            <a:r>
              <a:rPr lang="en-GB" sz="3200" b="0" dirty="0"/>
              <a:t>Your FAQs</a:t>
            </a:r>
          </a:p>
        </p:txBody>
      </p:sp>
      <p:sp>
        <p:nvSpPr>
          <p:cNvPr id="3" name="Text Placeholder 2">
            <a:extLst>
              <a:ext uri="{FF2B5EF4-FFF2-40B4-BE49-F238E27FC236}">
                <a16:creationId xmlns:a16="http://schemas.microsoft.com/office/drawing/2014/main" xmlns="" id="{376E7543-5604-4E8D-AE05-8CD3D16FA5BB}"/>
              </a:ext>
            </a:extLst>
          </p:cNvPr>
          <p:cNvSpPr>
            <a:spLocks noGrp="1"/>
          </p:cNvSpPr>
          <p:nvPr>
            <p:ph type="body" sz="quarter" idx="14"/>
          </p:nvPr>
        </p:nvSpPr>
        <p:spPr>
          <a:xfrm>
            <a:off x="1053335" y="1712439"/>
            <a:ext cx="5649216" cy="4347555"/>
          </a:xfrm>
        </p:spPr>
        <p:txBody>
          <a:bodyPr/>
          <a:lstStyle/>
          <a:p>
            <a:endParaRPr lang="en-GB" sz="2400" dirty="0">
              <a:latin typeface="Calibri" panose="020F0502020204030204" pitchFamily="34" charset="0"/>
              <a:ea typeface="Calibri" panose="020F0502020204030204" pitchFamily="34" charset="0"/>
            </a:endParaRPr>
          </a:p>
          <a:p>
            <a:endParaRPr lang="en-GB" sz="2400" dirty="0">
              <a:latin typeface="Calibri" panose="020F0502020204030204" pitchFamily="34" charset="0"/>
              <a:ea typeface="Calibri" panose="020F0502020204030204" pitchFamily="34" charset="0"/>
            </a:endParaRPr>
          </a:p>
          <a:p>
            <a:endParaRPr lang="en-GB" sz="2800" dirty="0">
              <a:latin typeface="Calibri" panose="020F0502020204030204" pitchFamily="34" charset="0"/>
              <a:ea typeface="Calibri" panose="020F0502020204030204" pitchFamily="34" charset="0"/>
            </a:endParaRPr>
          </a:p>
          <a:p>
            <a:endParaRPr lang="en-GB" sz="1800" dirty="0">
              <a:effectLst/>
              <a:latin typeface="Calibri" panose="020F0502020204030204" pitchFamily="34" charset="0"/>
              <a:ea typeface="Calibri" panose="020F0502020204030204" pitchFamily="34" charset="0"/>
            </a:endParaRPr>
          </a:p>
        </p:txBody>
      </p:sp>
      <p:sp>
        <p:nvSpPr>
          <p:cNvPr id="8" name="TextBox 7">
            <a:extLst>
              <a:ext uri="{FF2B5EF4-FFF2-40B4-BE49-F238E27FC236}">
                <a16:creationId xmlns:a16="http://schemas.microsoft.com/office/drawing/2014/main" xmlns="" id="{7977F3EE-F9C1-4970-B641-7D852D9A3C92}"/>
              </a:ext>
            </a:extLst>
          </p:cNvPr>
          <p:cNvSpPr txBox="1"/>
          <p:nvPr/>
        </p:nvSpPr>
        <p:spPr bwMode="auto">
          <a:xfrm>
            <a:off x="4188542" y="510195"/>
            <a:ext cx="288862" cy="692049"/>
          </a:xfrm>
          <a:prstGeom prst="rect">
            <a:avLst/>
          </a:prstGeom>
          <a:noFill/>
          <a:ln w="9525">
            <a:noFill/>
            <a:miter lim="800000"/>
            <a:headEnd/>
            <a:tailEnd/>
          </a:ln>
        </p:spPr>
        <p:txBody>
          <a:bodyPr rot="0" vert="horz" wrap="none" lIns="91440" tIns="45720" rIns="91440" bIns="45720" rtlCol="0" anchor="t" anchorCtr="0">
            <a:spAutoFit/>
          </a:bodyPr>
          <a:lstStyle/>
          <a:p>
            <a:pPr algn="l">
              <a:lnSpc>
                <a:spcPct val="115000"/>
              </a:lnSpc>
              <a:spcAft>
                <a:spcPts val="1000"/>
              </a:spcAft>
            </a:pPr>
            <a:r>
              <a:rPr lang="en-GB" sz="3600" b="1" dirty="0">
                <a:solidFill>
                  <a:schemeClr val="accent4"/>
                </a:solidFill>
                <a:effectLst/>
                <a:latin typeface="Calibri" panose="020F0502020204030204" pitchFamily="34" charset="0"/>
                <a:ea typeface="Calibri" panose="020F0502020204030204" pitchFamily="34" charset="0"/>
                <a:cs typeface="Arial" panose="020B0604020202020204" pitchFamily="34" charset="0"/>
              </a:rPr>
              <a:t> </a:t>
            </a:r>
          </a:p>
        </p:txBody>
      </p:sp>
      <p:sp>
        <p:nvSpPr>
          <p:cNvPr id="15" name="TextBox 14">
            <a:extLst>
              <a:ext uri="{FF2B5EF4-FFF2-40B4-BE49-F238E27FC236}">
                <a16:creationId xmlns:a16="http://schemas.microsoft.com/office/drawing/2014/main" xmlns="" id="{AF2A76AD-0203-4825-907E-3222C2836054}"/>
              </a:ext>
            </a:extLst>
          </p:cNvPr>
          <p:cNvSpPr txBox="1"/>
          <p:nvPr/>
        </p:nvSpPr>
        <p:spPr bwMode="auto">
          <a:xfrm>
            <a:off x="405246" y="-2187922"/>
            <a:ext cx="8229166" cy="8402300"/>
          </a:xfrm>
          <a:prstGeom prst="rect">
            <a:avLst/>
          </a:prstGeom>
          <a:noFill/>
          <a:ln w="9525">
            <a:noFill/>
            <a:miter lim="800000"/>
            <a:headEnd/>
            <a:tailEnd/>
          </a:ln>
        </p:spPr>
        <p:txBody>
          <a:bodyPr wrap="square">
            <a:spAutoFit/>
          </a:bodyPr>
          <a:lstStyle/>
          <a:p>
            <a:pPr algn="l"/>
            <a:endParaRPr lang="en-GB" sz="2000" b="0" i="0" u="none" strike="noStrike" baseline="0" dirty="0">
              <a:solidFill>
                <a:srgbClr val="000000"/>
              </a:solidFill>
              <a:latin typeface="Calibri" panose="020F0502020204030204" pitchFamily="34" charset="0"/>
            </a:endParaRPr>
          </a:p>
          <a:p>
            <a:r>
              <a:rPr lang="en-GB" sz="2000" b="0" i="0" u="none" strike="noStrike" baseline="0" dirty="0">
                <a:solidFill>
                  <a:srgbClr val="000000"/>
                </a:solidFill>
                <a:latin typeface="Calibri" panose="020F0502020204030204" pitchFamily="34" charset="0"/>
              </a:rPr>
              <a:t> </a:t>
            </a:r>
          </a:p>
          <a:p>
            <a:endParaRPr lang="en-GB" sz="1800" b="1" i="0" u="none" strike="noStrike" baseline="0" dirty="0">
              <a:solidFill>
                <a:srgbClr val="000000"/>
              </a:solidFill>
              <a:latin typeface="Calibri" panose="020F0502020204030204" pitchFamily="34" charset="0"/>
            </a:endParaRPr>
          </a:p>
          <a:p>
            <a:endParaRPr lang="en-GB" b="1" dirty="0">
              <a:solidFill>
                <a:srgbClr val="000000"/>
              </a:solidFill>
              <a:latin typeface="Calibri" panose="020F0502020204030204" pitchFamily="34" charset="0"/>
            </a:endParaRPr>
          </a:p>
          <a:p>
            <a:endParaRPr lang="en-GB" sz="1800" b="1" i="0" u="none" strike="noStrike" baseline="0" dirty="0">
              <a:solidFill>
                <a:srgbClr val="000000"/>
              </a:solidFill>
              <a:latin typeface="Calibri" panose="020F0502020204030204" pitchFamily="34" charset="0"/>
            </a:endParaRPr>
          </a:p>
          <a:p>
            <a:endParaRPr lang="en-GB" b="1" dirty="0">
              <a:solidFill>
                <a:srgbClr val="000000"/>
              </a:solidFill>
              <a:latin typeface="Calibri" panose="020F0502020204030204" pitchFamily="34" charset="0"/>
            </a:endParaRPr>
          </a:p>
          <a:p>
            <a:endParaRPr lang="en-GB" sz="1800" b="1" i="0" u="none" strike="noStrike" baseline="0" dirty="0">
              <a:solidFill>
                <a:srgbClr val="000000"/>
              </a:solidFill>
              <a:latin typeface="Calibri" panose="020F0502020204030204" pitchFamily="34" charset="0"/>
            </a:endParaRPr>
          </a:p>
          <a:p>
            <a:endParaRPr lang="en-GB" b="1" dirty="0">
              <a:solidFill>
                <a:srgbClr val="000000"/>
              </a:solidFill>
              <a:latin typeface="Calibri" panose="020F0502020204030204" pitchFamily="34" charset="0"/>
            </a:endParaRPr>
          </a:p>
          <a:p>
            <a:endParaRPr lang="en-GB" sz="1800" b="1" i="0" u="none" strike="noStrike" baseline="0" dirty="0">
              <a:solidFill>
                <a:srgbClr val="000000"/>
              </a:solidFill>
              <a:latin typeface="Calibri" panose="020F0502020204030204" pitchFamily="34" charset="0"/>
            </a:endParaRPr>
          </a:p>
          <a:p>
            <a:endParaRPr lang="en-GB" b="1" dirty="0">
              <a:solidFill>
                <a:srgbClr val="000000"/>
              </a:solidFill>
              <a:latin typeface="Calibri" panose="020F0502020204030204" pitchFamily="34" charset="0"/>
            </a:endParaRPr>
          </a:p>
          <a:p>
            <a:endParaRPr lang="en-GB" sz="1800" b="1" i="0" u="none" strike="noStrike" baseline="0" dirty="0">
              <a:solidFill>
                <a:srgbClr val="000000"/>
              </a:solidFill>
              <a:latin typeface="Calibri" panose="020F0502020204030204" pitchFamily="34" charset="0"/>
            </a:endParaRPr>
          </a:p>
          <a:p>
            <a:endParaRPr lang="en-GB" b="1" dirty="0">
              <a:solidFill>
                <a:srgbClr val="000000"/>
              </a:solidFill>
              <a:latin typeface="Calibri" panose="020F0502020204030204" pitchFamily="34" charset="0"/>
            </a:endParaRPr>
          </a:p>
          <a:p>
            <a:r>
              <a:rPr lang="en-GB" sz="1400" b="1" i="0" u="none" strike="noStrike" baseline="0" dirty="0">
                <a:solidFill>
                  <a:srgbClr val="000000"/>
                </a:solidFill>
                <a:latin typeface="Calibri" panose="020F0502020204030204" pitchFamily="34" charset="0"/>
              </a:rPr>
              <a:t>1. </a:t>
            </a:r>
            <a:r>
              <a:rPr lang="en-GB" sz="1600" b="1" i="0" u="none" strike="noStrike" baseline="0" dirty="0">
                <a:solidFill>
                  <a:srgbClr val="000000"/>
                </a:solidFill>
                <a:latin typeface="Calibri" panose="020F0502020204030204" pitchFamily="34" charset="0"/>
              </a:rPr>
              <a:t>For which children/young people can I complete this tool? </a:t>
            </a:r>
            <a:endParaRPr lang="en-GB" sz="1600" b="0" i="0" u="none" strike="noStrike" baseline="0" dirty="0">
              <a:solidFill>
                <a:srgbClr val="000000"/>
              </a:solidFill>
              <a:latin typeface="Calibri" panose="020F0502020204030204" pitchFamily="34" charset="0"/>
            </a:endParaRPr>
          </a:p>
          <a:p>
            <a:r>
              <a:rPr lang="en-GB" sz="1600" b="1" i="0" u="none" strike="noStrike" baseline="0" dirty="0">
                <a:solidFill>
                  <a:srgbClr val="000000"/>
                </a:solidFill>
                <a:latin typeface="Calibri" panose="020F0502020204030204" pitchFamily="34" charset="0"/>
              </a:rPr>
              <a:t>2. When should I complete the tool? </a:t>
            </a:r>
            <a:endParaRPr lang="en-GB" sz="1600" b="0" i="0" u="none" strike="noStrike" baseline="0" dirty="0">
              <a:solidFill>
                <a:srgbClr val="000000"/>
              </a:solidFill>
              <a:latin typeface="Calibri" panose="020F0502020204030204" pitchFamily="34" charset="0"/>
            </a:endParaRPr>
          </a:p>
          <a:p>
            <a:r>
              <a:rPr lang="en-GB" sz="1600" b="1" i="0" u="none" strike="noStrike" baseline="0" dirty="0">
                <a:solidFill>
                  <a:srgbClr val="000000"/>
                </a:solidFill>
                <a:latin typeface="Calibri" panose="020F0502020204030204" pitchFamily="34" charset="0"/>
              </a:rPr>
              <a:t>3. Should I provide a completed tool as evidence when applying for additional support for a child or young person (e.g. an intervention such as from BOSS or Healthy Minds, or an EHC Needs Assessment)? </a:t>
            </a:r>
            <a:endParaRPr lang="en-GB" sz="1600" b="0" i="0" u="none" strike="noStrike" baseline="0" dirty="0">
              <a:solidFill>
                <a:srgbClr val="000000"/>
              </a:solidFill>
              <a:latin typeface="Calibri" panose="020F0502020204030204" pitchFamily="34" charset="0"/>
            </a:endParaRPr>
          </a:p>
          <a:p>
            <a:r>
              <a:rPr lang="en-GB" sz="1600" b="1" i="0" u="none" strike="noStrike" baseline="0" dirty="0">
                <a:solidFill>
                  <a:srgbClr val="000000"/>
                </a:solidFill>
                <a:latin typeface="Calibri" panose="020F0502020204030204" pitchFamily="34" charset="0"/>
              </a:rPr>
              <a:t>4. Will the Valuing SEND tool replace the old EHC Needs Assessment form? </a:t>
            </a:r>
            <a:endParaRPr lang="en-GB" sz="1600" b="0" i="0" u="none" strike="noStrike" baseline="0" dirty="0">
              <a:solidFill>
                <a:srgbClr val="000000"/>
              </a:solidFill>
              <a:latin typeface="Calibri" panose="020F0502020204030204" pitchFamily="34" charset="0"/>
            </a:endParaRPr>
          </a:p>
          <a:p>
            <a:r>
              <a:rPr lang="en-GB" sz="1600" b="1" i="0" u="none" strike="noStrike" baseline="0" dirty="0">
                <a:solidFill>
                  <a:srgbClr val="000000"/>
                </a:solidFill>
                <a:latin typeface="Calibri" panose="020F0502020204030204" pitchFamily="34" charset="0"/>
              </a:rPr>
              <a:t>5. How would the Valuing SEND tool be used as part of decision-making on an EHC Needs Assessment Request and Needs Assessment? </a:t>
            </a:r>
            <a:endParaRPr lang="en-GB" sz="1600" b="0" i="0" u="none" strike="noStrike" baseline="0" dirty="0">
              <a:solidFill>
                <a:srgbClr val="000000"/>
              </a:solidFill>
              <a:latin typeface="Calibri" panose="020F0502020204030204" pitchFamily="34" charset="0"/>
            </a:endParaRPr>
          </a:p>
          <a:p>
            <a:r>
              <a:rPr lang="en-GB" sz="1600" b="1" i="0" u="none" strike="noStrike" baseline="0" dirty="0">
                <a:solidFill>
                  <a:srgbClr val="000000"/>
                </a:solidFill>
                <a:latin typeface="Calibri" panose="020F0502020204030204" pitchFamily="34" charset="0"/>
              </a:rPr>
              <a:t>6. The tool is suggesting we are meeting the child’s needs comfortably within school, however I believe this is only because my settings is providing support over and above notional funding, which is unsustainable. How do I ensure this is reflected when requesting additional support? </a:t>
            </a:r>
            <a:endParaRPr lang="en-GB" sz="1600" b="0" i="0" u="none" strike="noStrike" baseline="0" dirty="0">
              <a:solidFill>
                <a:srgbClr val="000000"/>
              </a:solidFill>
              <a:latin typeface="Calibri" panose="020F0502020204030204" pitchFamily="34" charset="0"/>
            </a:endParaRPr>
          </a:p>
          <a:p>
            <a:r>
              <a:rPr lang="en-GB" sz="1600" b="1" i="0" u="none" strike="noStrike" baseline="0" dirty="0">
                <a:solidFill>
                  <a:srgbClr val="000000"/>
                </a:solidFill>
                <a:latin typeface="Calibri" panose="020F0502020204030204" pitchFamily="34" charset="0"/>
              </a:rPr>
              <a:t>7. Should I use the tool to support annual reviews for children with EHC Plans? </a:t>
            </a:r>
            <a:endParaRPr lang="en-GB" sz="1600" b="0" i="0" u="none" strike="noStrike" baseline="0" dirty="0">
              <a:solidFill>
                <a:srgbClr val="000000"/>
              </a:solidFill>
              <a:latin typeface="Calibri" panose="020F0502020204030204" pitchFamily="34" charset="0"/>
            </a:endParaRPr>
          </a:p>
          <a:p>
            <a:r>
              <a:rPr lang="en-GB" sz="1600" b="1" i="0" u="none" strike="noStrike" baseline="0" dirty="0">
                <a:solidFill>
                  <a:srgbClr val="000000"/>
                </a:solidFill>
                <a:latin typeface="Calibri" panose="020F0502020204030204" pitchFamily="34" charset="0"/>
              </a:rPr>
              <a:t>8. Should I use to support transitions between settings? </a:t>
            </a:r>
            <a:endParaRPr lang="en-GB" sz="1600" b="0" i="0" u="none" strike="noStrike" baseline="0" dirty="0">
              <a:solidFill>
                <a:srgbClr val="000000"/>
              </a:solidFill>
              <a:latin typeface="Calibri" panose="020F0502020204030204" pitchFamily="34" charset="0"/>
            </a:endParaRPr>
          </a:p>
          <a:p>
            <a:r>
              <a:rPr lang="en-GB" sz="1600" b="1" i="0" u="none" strike="noStrike" baseline="0" dirty="0">
                <a:solidFill>
                  <a:srgbClr val="000000"/>
                </a:solidFill>
                <a:latin typeface="Calibri" panose="020F0502020204030204" pitchFamily="34" charset="0"/>
              </a:rPr>
              <a:t>9. Should the tool replace the support plans we currently use for children with an SEN? </a:t>
            </a:r>
            <a:endParaRPr lang="en-GB" sz="1600" b="0" i="0" u="none" strike="noStrike" baseline="0" dirty="0">
              <a:solidFill>
                <a:srgbClr val="000000"/>
              </a:solidFill>
              <a:latin typeface="Calibri" panose="020F0502020204030204" pitchFamily="34" charset="0"/>
            </a:endParaRPr>
          </a:p>
          <a:p>
            <a:r>
              <a:rPr lang="en-GB" sz="1600" b="1" i="0" u="none" strike="noStrike" baseline="0" dirty="0">
                <a:solidFill>
                  <a:srgbClr val="000000"/>
                </a:solidFill>
                <a:latin typeface="Calibri" panose="020F0502020204030204" pitchFamily="34" charset="0"/>
              </a:rPr>
              <a:t>10. Should the tool be used with and shared with parents and families? </a:t>
            </a:r>
            <a:endParaRPr lang="en-GB" sz="1600" b="0" i="0" u="none" strike="noStrike" baseline="0" dirty="0">
              <a:solidFill>
                <a:srgbClr val="000000"/>
              </a:solidFill>
              <a:latin typeface="Calibri" panose="020F0502020204030204" pitchFamily="34" charset="0"/>
            </a:endParaRPr>
          </a:p>
          <a:p>
            <a:r>
              <a:rPr lang="en-GB" sz="1600" b="1" i="0" u="none" strike="noStrike" baseline="0" dirty="0">
                <a:solidFill>
                  <a:srgbClr val="000000"/>
                </a:solidFill>
                <a:latin typeface="Calibri" panose="020F0502020204030204" pitchFamily="34" charset="0"/>
              </a:rPr>
              <a:t>11. Does the tool signpost to Lincolnshire services? </a:t>
            </a:r>
            <a:endParaRPr lang="en-GB" sz="1600" b="0" i="0" u="none" strike="noStrike" baseline="0" dirty="0">
              <a:solidFill>
                <a:srgbClr val="000000"/>
              </a:solidFill>
              <a:latin typeface="Calibri" panose="020F0502020204030204" pitchFamily="34" charset="0"/>
            </a:endParaRPr>
          </a:p>
          <a:p>
            <a:r>
              <a:rPr lang="en-GB" sz="1600" b="1" i="0" u="none" strike="noStrike" baseline="0" dirty="0">
                <a:solidFill>
                  <a:srgbClr val="000000"/>
                </a:solidFill>
                <a:latin typeface="Calibri" panose="020F0502020204030204" pitchFamily="34" charset="0"/>
              </a:rPr>
              <a:t>12. Can it be used to audit needs and support at cohort, setting or whole area level? </a:t>
            </a:r>
            <a:endParaRPr lang="en-GB" sz="1600" b="0" i="0" u="none" strike="noStrike" baseline="0" dirty="0">
              <a:solidFill>
                <a:srgbClr val="000000"/>
              </a:solidFill>
              <a:latin typeface="Calibri" panose="020F0502020204030204" pitchFamily="34" charset="0"/>
            </a:endParaRPr>
          </a:p>
          <a:p>
            <a:r>
              <a:rPr lang="en-GB" sz="1600" b="1" i="0" u="none" strike="noStrike" baseline="0" dirty="0">
                <a:solidFill>
                  <a:srgbClr val="000000"/>
                </a:solidFill>
                <a:latin typeface="Calibri" panose="020F0502020204030204" pitchFamily="34" charset="0"/>
              </a:rPr>
              <a:t>13. Will this replace the Open Objects EHC Hub we have heard about? </a:t>
            </a:r>
            <a:endParaRPr lang="en-GB" sz="1600" b="0" i="0" u="none" strike="noStrike" baseline="0" dirty="0">
              <a:solidFill>
                <a:srgbClr val="000000"/>
              </a:solidFill>
              <a:latin typeface="Calibri" panose="020F0502020204030204" pitchFamily="34" charset="0"/>
            </a:endParaRPr>
          </a:p>
          <a:p>
            <a:r>
              <a:rPr lang="en-GB" sz="1600" b="1" i="0" u="none" strike="noStrike" baseline="0" dirty="0">
                <a:solidFill>
                  <a:srgbClr val="000000"/>
                </a:solidFill>
                <a:latin typeface="Calibri" panose="020F0502020204030204" pitchFamily="34" charset="0"/>
              </a:rPr>
              <a:t>14. Can I share the tool with other local authorities (e.g. for children/young people who are not resident in Lincolnshire, or who move to a setting out of county)? </a:t>
            </a:r>
            <a:endParaRPr lang="en-GB" sz="1600" b="0" i="0" u="none" strike="noStrike" baseline="0" dirty="0">
              <a:solidFill>
                <a:srgbClr val="000000"/>
              </a:solidFill>
              <a:latin typeface="Calibri" panose="020F0502020204030204" pitchFamily="34" charset="0"/>
            </a:endParaRPr>
          </a:p>
        </p:txBody>
      </p:sp>
      <p:pic>
        <p:nvPicPr>
          <p:cNvPr id="7" name="Picture 6" descr="Icon&#10;&#10;Description automatically generated">
            <a:extLst>
              <a:ext uri="{FF2B5EF4-FFF2-40B4-BE49-F238E27FC236}">
                <a16:creationId xmlns:a16="http://schemas.microsoft.com/office/drawing/2014/main" xmlns="" id="{689CF60D-58E2-4488-88AF-EE4E8A6ECAC7}"/>
              </a:ext>
            </a:extLst>
          </p:cNvPr>
          <p:cNvPicPr>
            <a:picLocks noChangeAspect="1"/>
          </p:cNvPicPr>
          <p:nvPr/>
        </p:nvPicPr>
        <p:blipFill>
          <a:blip r:embed="rId3"/>
          <a:stretch>
            <a:fillRect/>
          </a:stretch>
        </p:blipFill>
        <p:spPr>
          <a:xfrm>
            <a:off x="5923555" y="16"/>
            <a:ext cx="1905000" cy="1905000"/>
          </a:xfrm>
          <a:prstGeom prst="rect">
            <a:avLst/>
          </a:prstGeom>
        </p:spPr>
      </p:pic>
    </p:spTree>
    <p:extLst>
      <p:ext uri="{BB962C8B-B14F-4D97-AF65-F5344CB8AC3E}">
        <p14:creationId xmlns:p14="http://schemas.microsoft.com/office/powerpoint/2010/main" val="601140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F37328B4-4B2C-4C1D-987A-6AE23323BECB}"/>
              </a:ext>
            </a:extLst>
          </p:cNvPr>
          <p:cNvSpPr>
            <a:spLocks noGrp="1"/>
          </p:cNvSpPr>
          <p:nvPr>
            <p:ph type="body" sz="quarter" idx="14"/>
          </p:nvPr>
        </p:nvSpPr>
        <p:spPr>
          <a:xfrm>
            <a:off x="508693" y="1189369"/>
            <a:ext cx="8126611" cy="5055567"/>
          </a:xfrm>
        </p:spPr>
        <p:txBody>
          <a:bodyPr/>
          <a:lstStyle/>
          <a:p>
            <a:endParaRPr lang="en-GB" dirty="0">
              <a:effectLst/>
              <a:latin typeface="Arial" panose="020B0604020202020204" pitchFamily="34" charset="0"/>
              <a:ea typeface="Calibri" panose="020F0502020204030204" pitchFamily="34" charset="0"/>
            </a:endParaRPr>
          </a:p>
          <a:p>
            <a:r>
              <a:rPr lang="en-GB" sz="2200" dirty="0">
                <a:effectLst/>
                <a:ea typeface="Calibri" panose="020F0502020204030204" pitchFamily="34" charset="0"/>
              </a:rPr>
              <a:t>‘Teachers are responsible and accountable for the progress and development of the pupils in their class, including where pupils access support from teaching assistants or specialist staff. </a:t>
            </a:r>
          </a:p>
          <a:p>
            <a:r>
              <a:rPr lang="en-GB" sz="2200" b="1" dirty="0">
                <a:effectLst/>
                <a:ea typeface="Calibri" panose="020F0502020204030204" pitchFamily="34" charset="0"/>
              </a:rPr>
              <a:t>High quality teaching</a:t>
            </a:r>
            <a:r>
              <a:rPr lang="en-GB" sz="2200" dirty="0">
                <a:effectLst/>
                <a:ea typeface="Calibri" panose="020F0502020204030204" pitchFamily="34" charset="0"/>
              </a:rPr>
              <a:t>, differentiated for individual pupils, is the first step in responding to pupils who have or may have SEN. </a:t>
            </a:r>
          </a:p>
          <a:p>
            <a:r>
              <a:rPr lang="en-GB" sz="2200" b="1" dirty="0">
                <a:effectLst/>
                <a:ea typeface="Calibri" panose="020F0502020204030204" pitchFamily="34" charset="0"/>
              </a:rPr>
              <a:t>Additional intervention and support cannot compensate for a lack of good quality teaching</a:t>
            </a:r>
            <a:r>
              <a:rPr lang="en-GB" sz="2200" dirty="0">
                <a:effectLst/>
                <a:ea typeface="Calibri" panose="020F0502020204030204" pitchFamily="34" charset="0"/>
              </a:rPr>
              <a:t>. </a:t>
            </a:r>
          </a:p>
          <a:p>
            <a:r>
              <a:rPr lang="en-GB" sz="2200" dirty="0">
                <a:effectLst/>
                <a:ea typeface="Calibri" panose="020F0502020204030204" pitchFamily="34" charset="0"/>
              </a:rPr>
              <a:t>Schools should regularly and carefully review the quality of teaching for all pupils, including those at risk of underachievement. </a:t>
            </a:r>
          </a:p>
          <a:p>
            <a:r>
              <a:rPr lang="en-GB" sz="2200" b="1" dirty="0">
                <a:effectLst/>
                <a:ea typeface="Calibri" panose="020F0502020204030204" pitchFamily="34" charset="0"/>
              </a:rPr>
              <a:t>This includes reviewing and, where necessary, improving, teachers’ understanding of strategies to identify and support vulnerable pupils and their knowledge of the SEN most frequently encountered.’</a:t>
            </a:r>
          </a:p>
        </p:txBody>
      </p:sp>
      <p:sp>
        <p:nvSpPr>
          <p:cNvPr id="6" name="Text Placeholder 1">
            <a:extLst>
              <a:ext uri="{FF2B5EF4-FFF2-40B4-BE49-F238E27FC236}">
                <a16:creationId xmlns:a16="http://schemas.microsoft.com/office/drawing/2014/main" xmlns="" id="{807AEBA9-8B7A-42C1-9668-1A852577B39B}"/>
              </a:ext>
            </a:extLst>
          </p:cNvPr>
          <p:cNvSpPr>
            <a:spLocks noGrp="1"/>
          </p:cNvSpPr>
          <p:nvPr>
            <p:ph type="body" sz="quarter" idx="12"/>
          </p:nvPr>
        </p:nvSpPr>
        <p:spPr>
          <a:xfrm>
            <a:off x="548364" y="0"/>
            <a:ext cx="8047271" cy="1012723"/>
          </a:xfrm>
        </p:spPr>
        <p:txBody>
          <a:bodyPr>
            <a:normAutofit/>
          </a:bodyPr>
          <a:lstStyle/>
          <a:p>
            <a:r>
              <a:rPr lang="en-GB" sz="3200" dirty="0"/>
              <a:t>Valuing SEND </a:t>
            </a:r>
            <a:r>
              <a:rPr lang="en-GB" sz="3200" dirty="0">
                <a:solidFill>
                  <a:schemeClr val="bg2"/>
                </a:solidFill>
              </a:rPr>
              <a:t>| </a:t>
            </a:r>
            <a:r>
              <a:rPr lang="en-GB" sz="3200" b="0" i="1" dirty="0"/>
              <a:t>‘brings clarity to the graduated approach’ </a:t>
            </a:r>
            <a:r>
              <a:rPr lang="en-GB" sz="3200" b="0" dirty="0"/>
              <a:t>Lincolnshire head teacher</a:t>
            </a:r>
          </a:p>
        </p:txBody>
      </p:sp>
    </p:spTree>
    <p:extLst>
      <p:ext uri="{BB962C8B-B14F-4D97-AF65-F5344CB8AC3E}">
        <p14:creationId xmlns:p14="http://schemas.microsoft.com/office/powerpoint/2010/main" val="1114416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30C19866-6672-4AF4-81CC-98EFD1B9829D}"/>
              </a:ext>
            </a:extLst>
          </p:cNvPr>
          <p:cNvSpPr>
            <a:spLocks noGrp="1"/>
          </p:cNvSpPr>
          <p:nvPr>
            <p:ph type="body" sz="quarter" idx="12"/>
          </p:nvPr>
        </p:nvSpPr>
        <p:spPr/>
        <p:txBody>
          <a:bodyPr>
            <a:normAutofit/>
          </a:bodyPr>
          <a:lstStyle/>
          <a:p>
            <a:r>
              <a:rPr lang="en-GB" b="0" i="0" u="none" strike="noStrike" baseline="0" dirty="0">
                <a:solidFill>
                  <a:schemeClr val="accent4">
                    <a:lumMod val="60000"/>
                    <a:lumOff val="40000"/>
                  </a:schemeClr>
                </a:solidFill>
                <a:latin typeface="Calibri" panose="020F0502020204030204" pitchFamily="34" charset="0"/>
              </a:rPr>
              <a:t>The Time is Now…Research </a:t>
            </a:r>
            <a:endParaRPr lang="en-GB" b="0" dirty="0">
              <a:solidFill>
                <a:schemeClr val="accent4">
                  <a:lumMod val="60000"/>
                  <a:lumOff val="40000"/>
                </a:schemeClr>
              </a:solidFill>
              <a:latin typeface="Calibri" panose="020F0502020204030204" pitchFamily="34" charset="0"/>
            </a:endParaRPr>
          </a:p>
        </p:txBody>
      </p:sp>
      <p:sp>
        <p:nvSpPr>
          <p:cNvPr id="3" name="Text Placeholder 2">
            <a:extLst>
              <a:ext uri="{FF2B5EF4-FFF2-40B4-BE49-F238E27FC236}">
                <a16:creationId xmlns:a16="http://schemas.microsoft.com/office/drawing/2014/main" xmlns="" id="{EE100786-EF12-4BA2-B252-04A17AA881FC}"/>
              </a:ext>
            </a:extLst>
          </p:cNvPr>
          <p:cNvSpPr>
            <a:spLocks noGrp="1"/>
          </p:cNvSpPr>
          <p:nvPr>
            <p:ph type="body" sz="quarter" idx="14"/>
          </p:nvPr>
        </p:nvSpPr>
        <p:spPr/>
        <p:txBody>
          <a:bodyPr/>
          <a:lstStyle/>
          <a:p>
            <a:r>
              <a:rPr lang="en-GB" sz="1800" b="0" i="0" u="none" strike="noStrike" baseline="0" dirty="0">
                <a:solidFill>
                  <a:srgbClr val="000000"/>
                </a:solidFill>
              </a:rPr>
              <a:t>•</a:t>
            </a:r>
            <a:r>
              <a:rPr lang="en-GB" sz="2400" b="1" i="0" u="none" strike="noStrike" baseline="0" dirty="0">
                <a:solidFill>
                  <a:srgbClr val="000000"/>
                </a:solidFill>
              </a:rPr>
              <a:t>Carried out in Autumn term 2020</a:t>
            </a:r>
          </a:p>
          <a:p>
            <a:r>
              <a:rPr lang="en-GB" sz="2400" b="1" i="0" u="none" strike="noStrike" baseline="0" dirty="0">
                <a:solidFill>
                  <a:srgbClr val="000000"/>
                </a:solidFill>
              </a:rPr>
              <a:t>•Focused on the impact of lockdown 1 on SEND provision and on the SENDCo’s role</a:t>
            </a:r>
          </a:p>
          <a:p>
            <a:r>
              <a:rPr lang="en-GB" sz="2400" b="1" i="0" u="none" strike="noStrike" baseline="0" dirty="0">
                <a:solidFill>
                  <a:srgbClr val="000000"/>
                </a:solidFill>
              </a:rPr>
              <a:t>•73% of SENDCos stated their school experienced challenges with providing virtual support for pupils with SEND</a:t>
            </a:r>
          </a:p>
          <a:p>
            <a:r>
              <a:rPr lang="en-GB" sz="2400" b="1" i="0" u="none" strike="noStrike" baseline="0" dirty="0">
                <a:solidFill>
                  <a:srgbClr val="000000"/>
                </a:solidFill>
              </a:rPr>
              <a:t>•8 in 10 Secondary SENDCOs stated they found it difficult to provide differentiated learning on line</a:t>
            </a:r>
          </a:p>
          <a:p>
            <a:r>
              <a:rPr lang="en-GB" sz="2400" b="1" i="0" u="none" strike="noStrike" baseline="0" dirty="0">
                <a:solidFill>
                  <a:srgbClr val="000000"/>
                </a:solidFill>
              </a:rPr>
              <a:t>•72% felt schools had experienced challenges in providing support for  pupils with EHC plans</a:t>
            </a:r>
          </a:p>
          <a:p>
            <a:endParaRPr lang="en-GB" dirty="0"/>
          </a:p>
        </p:txBody>
      </p:sp>
      <p:pic>
        <p:nvPicPr>
          <p:cNvPr id="7" name="Picture 6">
            <a:extLst>
              <a:ext uri="{FF2B5EF4-FFF2-40B4-BE49-F238E27FC236}">
                <a16:creationId xmlns:a16="http://schemas.microsoft.com/office/drawing/2014/main" xmlns="" id="{008782AA-9827-4654-BBFB-148C91209BF5}"/>
              </a:ext>
            </a:extLst>
          </p:cNvPr>
          <p:cNvPicPr>
            <a:picLocks noChangeAspect="1"/>
          </p:cNvPicPr>
          <p:nvPr/>
        </p:nvPicPr>
        <p:blipFill>
          <a:blip r:embed="rId2"/>
          <a:stretch>
            <a:fillRect/>
          </a:stretch>
        </p:blipFill>
        <p:spPr>
          <a:xfrm>
            <a:off x="5943600" y="103021"/>
            <a:ext cx="3079128" cy="926882"/>
          </a:xfrm>
          <a:prstGeom prst="rect">
            <a:avLst/>
          </a:prstGeom>
        </p:spPr>
      </p:pic>
      <p:pic>
        <p:nvPicPr>
          <p:cNvPr id="9" name="Picture 8">
            <a:extLst>
              <a:ext uri="{FF2B5EF4-FFF2-40B4-BE49-F238E27FC236}">
                <a16:creationId xmlns:a16="http://schemas.microsoft.com/office/drawing/2014/main" xmlns="" id="{9B30356C-B865-4EB5-BDBB-267E41D8EBAC}"/>
              </a:ext>
            </a:extLst>
          </p:cNvPr>
          <p:cNvPicPr>
            <a:picLocks noChangeAspect="1"/>
          </p:cNvPicPr>
          <p:nvPr/>
        </p:nvPicPr>
        <p:blipFill>
          <a:blip r:embed="rId3"/>
          <a:stretch>
            <a:fillRect/>
          </a:stretch>
        </p:blipFill>
        <p:spPr>
          <a:xfrm>
            <a:off x="5943600" y="1132924"/>
            <a:ext cx="1517993" cy="1010214"/>
          </a:xfrm>
          <a:prstGeom prst="rect">
            <a:avLst/>
          </a:prstGeom>
        </p:spPr>
      </p:pic>
    </p:spTree>
    <p:extLst>
      <p:ext uri="{BB962C8B-B14F-4D97-AF65-F5344CB8AC3E}">
        <p14:creationId xmlns:p14="http://schemas.microsoft.com/office/powerpoint/2010/main" val="375426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30C19866-6672-4AF4-81CC-98EFD1B9829D}"/>
              </a:ext>
            </a:extLst>
          </p:cNvPr>
          <p:cNvSpPr>
            <a:spLocks noGrp="1"/>
          </p:cNvSpPr>
          <p:nvPr>
            <p:ph type="body" sz="quarter" idx="12"/>
          </p:nvPr>
        </p:nvSpPr>
        <p:spPr/>
        <p:txBody>
          <a:bodyPr>
            <a:normAutofit/>
          </a:bodyPr>
          <a:lstStyle/>
          <a:p>
            <a:r>
              <a:rPr lang="en-GB" b="0" dirty="0">
                <a:solidFill>
                  <a:srgbClr val="000000"/>
                </a:solidFill>
                <a:latin typeface="Calibri" panose="020F0502020204030204" pitchFamily="34" charset="0"/>
              </a:rPr>
              <a:t>National SENDCo Workforce Survey</a:t>
            </a:r>
            <a:endParaRPr lang="en-GB" b="0" dirty="0">
              <a:solidFill>
                <a:srgbClr val="0462C1"/>
              </a:solidFill>
              <a:latin typeface="Calibri" panose="020F0502020204030204" pitchFamily="34" charset="0"/>
            </a:endParaRPr>
          </a:p>
        </p:txBody>
      </p:sp>
      <p:sp>
        <p:nvSpPr>
          <p:cNvPr id="3" name="Text Placeholder 2">
            <a:extLst>
              <a:ext uri="{FF2B5EF4-FFF2-40B4-BE49-F238E27FC236}">
                <a16:creationId xmlns:a16="http://schemas.microsoft.com/office/drawing/2014/main" xmlns="" id="{EE100786-EF12-4BA2-B252-04A17AA881FC}"/>
              </a:ext>
            </a:extLst>
          </p:cNvPr>
          <p:cNvSpPr>
            <a:spLocks noGrp="1"/>
          </p:cNvSpPr>
          <p:nvPr>
            <p:ph type="body" sz="quarter" idx="14"/>
          </p:nvPr>
        </p:nvSpPr>
        <p:spPr/>
        <p:txBody>
          <a:bodyPr/>
          <a:lstStyle/>
          <a:p>
            <a:pPr algn="l"/>
            <a:endParaRPr lang="en-GB" sz="1800" b="0" i="0" u="none" strike="noStrike" baseline="0" dirty="0">
              <a:solidFill>
                <a:srgbClr val="000000"/>
              </a:solidFill>
              <a:latin typeface="Calibri" panose="020F0502020204030204" pitchFamily="34" charset="0"/>
            </a:endParaRPr>
          </a:p>
          <a:p>
            <a:r>
              <a:rPr lang="en-GB" sz="2400" b="1" i="0" u="none" strike="noStrike" baseline="0" dirty="0">
                <a:solidFill>
                  <a:srgbClr val="000000"/>
                </a:solidFill>
              </a:rPr>
              <a:t>SENDCos reported a ‘sharp increase’ in workload</a:t>
            </a:r>
          </a:p>
          <a:p>
            <a:r>
              <a:rPr lang="en-GB" sz="2400" b="1" i="0" u="none" strike="noStrike" baseline="0" dirty="0">
                <a:solidFill>
                  <a:srgbClr val="000000"/>
                </a:solidFill>
              </a:rPr>
              <a:t>•More management tasks and paperwork</a:t>
            </a:r>
          </a:p>
          <a:p>
            <a:r>
              <a:rPr lang="en-GB" sz="2400" b="1" i="0" u="none" strike="noStrike" baseline="0" dirty="0">
                <a:solidFill>
                  <a:srgbClr val="000000"/>
                </a:solidFill>
              </a:rPr>
              <a:t>•Over half of SENDCos sited managing the risk assessments for pupils with EHC plans as being a key activity that impacted on work load</a:t>
            </a:r>
          </a:p>
          <a:p>
            <a:r>
              <a:rPr lang="en-GB" sz="2400" b="1" i="0" u="none" strike="noStrike" baseline="0" dirty="0">
                <a:solidFill>
                  <a:srgbClr val="000000"/>
                </a:solidFill>
              </a:rPr>
              <a:t>•Duties relating to senior leadership and safeguarding increased</a:t>
            </a:r>
          </a:p>
          <a:p>
            <a:r>
              <a:rPr lang="en-GB" sz="2400" b="1" i="0" u="none" strike="noStrike" baseline="0" dirty="0">
                <a:solidFill>
                  <a:srgbClr val="000000"/>
                </a:solidFill>
              </a:rPr>
              <a:t>•Many SENDCOs were required to teach class or SEND bubbles so </a:t>
            </a:r>
            <a:r>
              <a:rPr lang="en-GB" sz="2400" b="1" i="0" u="none" strike="noStrike" baseline="0" dirty="0">
                <a:solidFill>
                  <a:schemeClr val="tx1"/>
                </a:solidFill>
              </a:rPr>
              <a:t>“SENDCo role was not the primary focus”</a:t>
            </a:r>
          </a:p>
          <a:p>
            <a:endParaRPr lang="en-GB" sz="2400" b="1" i="0" u="none" strike="noStrike" baseline="0" dirty="0">
              <a:solidFill>
                <a:srgbClr val="000000"/>
              </a:solidFill>
            </a:endParaRPr>
          </a:p>
          <a:p>
            <a:endParaRPr lang="en-GB" dirty="0"/>
          </a:p>
        </p:txBody>
      </p:sp>
      <p:pic>
        <p:nvPicPr>
          <p:cNvPr id="4" name="Picture 3">
            <a:extLst>
              <a:ext uri="{FF2B5EF4-FFF2-40B4-BE49-F238E27FC236}">
                <a16:creationId xmlns:a16="http://schemas.microsoft.com/office/drawing/2014/main" xmlns="" id="{8C6FCE28-A3F5-4709-8068-A08D18F87785}"/>
              </a:ext>
            </a:extLst>
          </p:cNvPr>
          <p:cNvPicPr>
            <a:picLocks noChangeAspect="1"/>
          </p:cNvPicPr>
          <p:nvPr/>
        </p:nvPicPr>
        <p:blipFill>
          <a:blip r:embed="rId2"/>
          <a:stretch>
            <a:fillRect/>
          </a:stretch>
        </p:blipFill>
        <p:spPr>
          <a:xfrm>
            <a:off x="6891232" y="789710"/>
            <a:ext cx="1844891" cy="1787235"/>
          </a:xfrm>
          <a:prstGeom prst="rect">
            <a:avLst/>
          </a:prstGeom>
        </p:spPr>
      </p:pic>
    </p:spTree>
    <p:extLst>
      <p:ext uri="{BB962C8B-B14F-4D97-AF65-F5344CB8AC3E}">
        <p14:creationId xmlns:p14="http://schemas.microsoft.com/office/powerpoint/2010/main" val="4050903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iMPOWER Master">
  <a:themeElements>
    <a:clrScheme name="Custom 2">
      <a:dk1>
        <a:srgbClr val="000000"/>
      </a:dk1>
      <a:lt1>
        <a:srgbClr val="FFFFFF"/>
      </a:lt1>
      <a:dk2>
        <a:srgbClr val="28AFA3"/>
      </a:dk2>
      <a:lt2>
        <a:srgbClr val="C9D300"/>
      </a:lt2>
      <a:accent1>
        <a:srgbClr val="E0386E"/>
      </a:accent1>
      <a:accent2>
        <a:srgbClr val="774F71"/>
      </a:accent2>
      <a:accent3>
        <a:srgbClr val="676766"/>
      </a:accent3>
      <a:accent4>
        <a:srgbClr val="193F78"/>
      </a:accent4>
      <a:accent5>
        <a:srgbClr val="00A3D9"/>
      </a:accent5>
      <a:accent6>
        <a:srgbClr val="F58023"/>
      </a:accent6>
      <a:hlink>
        <a:srgbClr val="B3B3B3"/>
      </a:hlink>
      <a:folHlink>
        <a:srgbClr val="E6E6E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w="9525">
          <a:noFill/>
          <a:miter lim="800000"/>
          <a:headEnd/>
          <a:tailEnd/>
        </a:ln>
      </a:spPr>
      <a:bodyPr rot="0" vert="horz" wrap="square" lIns="91440" tIns="45720" rIns="91440" bIns="45720" anchor="t" anchorCtr="0">
        <a:spAutoFit/>
      </a:bodyPr>
      <a:lstStyle>
        <a:defPPr algn="l">
          <a:lnSpc>
            <a:spcPct val="115000"/>
          </a:lnSpc>
          <a:spcAft>
            <a:spcPts val="1000"/>
          </a:spcAft>
          <a:defRPr sz="1200" b="1" dirty="0" smtClean="0">
            <a:solidFill>
              <a:schemeClr val="accent4"/>
            </a:solidFill>
            <a:effectLst/>
            <a:latin typeface="Calibri" panose="020F0502020204030204" pitchFamily="34" charset="0"/>
            <a:ea typeface="Calibri" panose="020F050202020403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3118B8A3453EF48ACF5521BF5B99B27" ma:contentTypeVersion="10" ma:contentTypeDescription="Create a new document." ma:contentTypeScope="" ma:versionID="466c7fcc58ffb420cce8b2ffa80292e8">
  <xsd:schema xmlns:xsd="http://www.w3.org/2001/XMLSchema" xmlns:xs="http://www.w3.org/2001/XMLSchema" xmlns:p="http://schemas.microsoft.com/office/2006/metadata/properties" xmlns:ns3="c9d6e427-de11-472c-b094-78e33c5dadda" xmlns:ns4="cd3cf3e0-32be-473d-9fc2-4642eab7f850" targetNamespace="http://schemas.microsoft.com/office/2006/metadata/properties" ma:root="true" ma:fieldsID="5e9c2011639cde7b89faf34cda8b80b6" ns3:_="" ns4:_="">
    <xsd:import namespace="c9d6e427-de11-472c-b094-78e33c5dadda"/>
    <xsd:import namespace="cd3cf3e0-32be-473d-9fc2-4642eab7f85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Location" minOccurs="0"/>
                <xsd:element ref="ns4:MediaServiceGenerationTime" minOccurs="0"/>
                <xsd:element ref="ns4:MediaServiceEventHashCode" minOccurs="0"/>
                <xsd:element ref="ns4: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d6e427-de11-472c-b094-78e33c5dadd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3cf3e0-32be-473d-9fc2-4642eab7f85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Tags" ma:index="17" nillable="true" ma:displayName="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F9AEF4A-7A29-43F6-85BD-0476F87C0A01}">
  <ds:schemaRefs>
    <ds:schemaRef ds:uri="http://schemas.microsoft.com/sharepoint/v3/contenttype/forms"/>
  </ds:schemaRefs>
</ds:datastoreItem>
</file>

<file path=customXml/itemProps2.xml><?xml version="1.0" encoding="utf-8"?>
<ds:datastoreItem xmlns:ds="http://schemas.openxmlformats.org/officeDocument/2006/customXml" ds:itemID="{2129C40B-AAE7-48F1-807C-9FA387E3A7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d6e427-de11-472c-b094-78e33c5dadda"/>
    <ds:schemaRef ds:uri="cd3cf3e0-32be-473d-9fc2-4642eab7f8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AAC84A-11E1-48FD-9ECA-A8B297AA510F}">
  <ds:schemaRefs>
    <ds:schemaRef ds:uri="http://purl.org/dc/terms/"/>
    <ds:schemaRef ds:uri="http://schemas.openxmlformats.org/package/2006/metadata/core-properties"/>
    <ds:schemaRef ds:uri="c9d6e427-de11-472c-b094-78e33c5dadda"/>
    <ds:schemaRef ds:uri="http://purl.org/dc/dcmitype/"/>
    <ds:schemaRef ds:uri="http://schemas.microsoft.com/office/infopath/2007/PartnerControls"/>
    <ds:schemaRef ds:uri="http://purl.org/dc/elements/1.1/"/>
    <ds:schemaRef ds:uri="http://schemas.microsoft.com/office/2006/documentManagement/types"/>
    <ds:schemaRef ds:uri="cd3cf3e0-32be-473d-9fc2-4642eab7f850"/>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30289</TotalTime>
  <Words>2773</Words>
  <Application>Microsoft Office PowerPoint</Application>
  <PresentationFormat>On-screen Show (4:3)</PresentationFormat>
  <Paragraphs>224</Paragraphs>
  <Slides>18</Slides>
  <Notes>12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2_iMPOWER Master</vt:lpstr>
      <vt:lpstr>Valuing SEND: Graduated Approach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Hart</dc:creator>
  <cp:lastModifiedBy>Nicola Carter</cp:lastModifiedBy>
  <cp:revision>714</cp:revision>
  <cp:lastPrinted>2020-04-24T13:54:34Z</cp:lastPrinted>
  <dcterms:created xsi:type="dcterms:W3CDTF">2018-11-09T22:42:00Z</dcterms:created>
  <dcterms:modified xsi:type="dcterms:W3CDTF">2021-05-28T14:27:58Z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0x010100E3118B8A3453EF48ACF5521BF5B99B27</vt:lpwstr>
  </property>
</Properties>
</file>