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7" r:id="rId3"/>
    <p:sldId id="258" r:id="rId4"/>
    <p:sldId id="288" r:id="rId5"/>
    <p:sldId id="290" r:id="rId6"/>
    <p:sldId id="273" r:id="rId7"/>
    <p:sldId id="274" r:id="rId8"/>
    <p:sldId id="276" r:id="rId9"/>
    <p:sldId id="289" r:id="rId10"/>
    <p:sldId id="291" r:id="rId11"/>
    <p:sldId id="277" r:id="rId12"/>
    <p:sldId id="292" r:id="rId13"/>
    <p:sldId id="285" r:id="rId14"/>
    <p:sldId id="293" r:id="rId15"/>
    <p:sldId id="278" r:id="rId16"/>
    <p:sldId id="279" r:id="rId17"/>
    <p:sldId id="280" r:id="rId18"/>
    <p:sldId id="281" r:id="rId19"/>
    <p:sldId id="294" r:id="rId20"/>
    <p:sldId id="282" r:id="rId21"/>
    <p:sldId id="283" r:id="rId22"/>
    <p:sldId id="286" r:id="rId23"/>
    <p:sldId id="29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006" autoAdjust="0"/>
  </p:normalViewPr>
  <p:slideViewPr>
    <p:cSldViewPr>
      <p:cViewPr>
        <p:scale>
          <a:sx n="100" d="100"/>
          <a:sy n="100" d="100"/>
        </p:scale>
        <p:origin x="-705" y="29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2422D5-454E-4C6A-8260-7F898D48F2A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61F40E72-170F-4950-991D-EB9EAFD8F867}">
      <dgm:prSet phldrT="[Text]"/>
      <dgm:spPr/>
      <dgm:t>
        <a:bodyPr/>
        <a:lstStyle/>
        <a:p>
          <a:r>
            <a:rPr lang="en-GB" dirty="0" err="1" smtClean="0"/>
            <a:t>Attunement</a:t>
          </a:r>
          <a:endParaRPr lang="en-GB" dirty="0"/>
        </a:p>
      </dgm:t>
    </dgm:pt>
    <dgm:pt modelId="{F26E6D30-787A-44F7-A23E-71221DF36A15}" type="parTrans" cxnId="{E37F3D50-334C-44D6-A03D-012148D360F5}">
      <dgm:prSet/>
      <dgm:spPr/>
      <dgm:t>
        <a:bodyPr/>
        <a:lstStyle/>
        <a:p>
          <a:endParaRPr lang="en-GB"/>
        </a:p>
      </dgm:t>
    </dgm:pt>
    <dgm:pt modelId="{BB41FD8C-E1AC-4795-8D5E-70B987053B77}" type="sibTrans" cxnId="{E37F3D50-334C-44D6-A03D-012148D360F5}">
      <dgm:prSet/>
      <dgm:spPr/>
      <dgm:t>
        <a:bodyPr/>
        <a:lstStyle/>
        <a:p>
          <a:endParaRPr lang="en-GB"/>
        </a:p>
      </dgm:t>
    </dgm:pt>
    <dgm:pt modelId="{315CB0D9-1A6A-48B6-AA54-5494726AE48A}">
      <dgm:prSet phldrT="[Text]"/>
      <dgm:spPr>
        <a:solidFill>
          <a:srgbClr val="00B050"/>
        </a:solidFill>
      </dgm:spPr>
      <dgm:t>
        <a:bodyPr/>
        <a:lstStyle/>
        <a:p>
          <a:r>
            <a:rPr lang="en-GB" dirty="0" smtClean="0"/>
            <a:t>Boundary setting</a:t>
          </a:r>
          <a:endParaRPr lang="en-GB" dirty="0"/>
        </a:p>
      </dgm:t>
    </dgm:pt>
    <dgm:pt modelId="{09299899-BC25-4898-80A8-1CF94816113C}" type="parTrans" cxnId="{EAA83B09-0585-4198-BCC1-1D7A1E6A9CDC}">
      <dgm:prSet/>
      <dgm:spPr/>
      <dgm:t>
        <a:bodyPr/>
        <a:lstStyle/>
        <a:p>
          <a:endParaRPr lang="en-GB"/>
        </a:p>
      </dgm:t>
    </dgm:pt>
    <dgm:pt modelId="{BCA73564-F2A5-467A-9AE9-3E22774205AD}" type="sibTrans" cxnId="{EAA83B09-0585-4198-BCC1-1D7A1E6A9CDC}">
      <dgm:prSet/>
      <dgm:spPr/>
      <dgm:t>
        <a:bodyPr/>
        <a:lstStyle/>
        <a:p>
          <a:endParaRPr lang="en-GB"/>
        </a:p>
      </dgm:t>
    </dgm:pt>
    <dgm:pt modelId="{CC4FF84A-5E94-4BCE-BBD2-B4CCDD332AE4}">
      <dgm:prSet phldrT="[Text]"/>
      <dgm:spPr>
        <a:solidFill>
          <a:srgbClr val="FF0000"/>
        </a:solidFill>
      </dgm:spPr>
      <dgm:t>
        <a:bodyPr/>
        <a:lstStyle/>
        <a:p>
          <a:r>
            <a:rPr lang="en-GB" dirty="0" smtClean="0"/>
            <a:t>Rupture</a:t>
          </a:r>
          <a:endParaRPr lang="en-GB" dirty="0"/>
        </a:p>
      </dgm:t>
    </dgm:pt>
    <dgm:pt modelId="{5E20749B-7D73-409A-867A-693DF0F60CB3}" type="parTrans" cxnId="{F5AB8E3A-D551-4D05-B25B-83A942BFD38B}">
      <dgm:prSet/>
      <dgm:spPr/>
      <dgm:t>
        <a:bodyPr/>
        <a:lstStyle/>
        <a:p>
          <a:endParaRPr lang="en-GB"/>
        </a:p>
      </dgm:t>
    </dgm:pt>
    <dgm:pt modelId="{4DB0DA05-2803-47C8-9E05-E63F38831DC6}" type="sibTrans" cxnId="{F5AB8E3A-D551-4D05-B25B-83A942BFD38B}">
      <dgm:prSet/>
      <dgm:spPr/>
      <dgm:t>
        <a:bodyPr/>
        <a:lstStyle/>
        <a:p>
          <a:endParaRPr lang="en-GB"/>
        </a:p>
      </dgm:t>
    </dgm:pt>
    <dgm:pt modelId="{59919D0F-C4E3-4B2C-BCD4-CC8E6E821C78}">
      <dgm:prSet phldrT="[Text]"/>
      <dgm:spPr>
        <a:solidFill>
          <a:schemeClr val="tx1"/>
        </a:solidFill>
      </dgm:spPr>
      <dgm:t>
        <a:bodyPr/>
        <a:lstStyle/>
        <a:p>
          <a:r>
            <a:rPr lang="en-GB" dirty="0" smtClean="0"/>
            <a:t>Shame</a:t>
          </a:r>
          <a:endParaRPr lang="en-GB" dirty="0"/>
        </a:p>
      </dgm:t>
    </dgm:pt>
    <dgm:pt modelId="{0F4EB893-6073-402E-A47D-6A9E266DEFF8}" type="parTrans" cxnId="{3CB2C979-282B-49B0-BA16-1A7E6D9DA3D4}">
      <dgm:prSet/>
      <dgm:spPr/>
      <dgm:t>
        <a:bodyPr/>
        <a:lstStyle/>
        <a:p>
          <a:endParaRPr lang="en-GB"/>
        </a:p>
      </dgm:t>
    </dgm:pt>
    <dgm:pt modelId="{F9D04E6E-4E76-4A50-BE66-F479F6E10DA9}" type="sibTrans" cxnId="{3CB2C979-282B-49B0-BA16-1A7E6D9DA3D4}">
      <dgm:prSet/>
      <dgm:spPr/>
      <dgm:t>
        <a:bodyPr/>
        <a:lstStyle/>
        <a:p>
          <a:endParaRPr lang="en-GB"/>
        </a:p>
      </dgm:t>
    </dgm:pt>
    <dgm:pt modelId="{79EA79B1-390C-4671-A43D-50F3ABBB51E3}">
      <dgm:prSet phldrT="[Text]"/>
      <dgm:spPr>
        <a:solidFill>
          <a:schemeClr val="accent2">
            <a:lumMod val="40000"/>
            <a:lumOff val="60000"/>
          </a:schemeClr>
        </a:solidFill>
      </dgm:spPr>
      <dgm:t>
        <a:bodyPr/>
        <a:lstStyle/>
        <a:p>
          <a:r>
            <a:rPr lang="en-GB" dirty="0" smtClean="0"/>
            <a:t>Repair</a:t>
          </a:r>
          <a:endParaRPr lang="en-GB" dirty="0"/>
        </a:p>
      </dgm:t>
    </dgm:pt>
    <dgm:pt modelId="{8632C17B-2584-4A3F-8F4B-E28204C8FA5F}" type="parTrans" cxnId="{0096506C-96DB-4B7F-A3E3-85D9F687C619}">
      <dgm:prSet/>
      <dgm:spPr/>
      <dgm:t>
        <a:bodyPr/>
        <a:lstStyle/>
        <a:p>
          <a:endParaRPr lang="en-GB"/>
        </a:p>
      </dgm:t>
    </dgm:pt>
    <dgm:pt modelId="{617D52F2-A744-4151-96DE-15612B7163AC}" type="sibTrans" cxnId="{0096506C-96DB-4B7F-A3E3-85D9F687C619}">
      <dgm:prSet/>
      <dgm:spPr/>
      <dgm:t>
        <a:bodyPr/>
        <a:lstStyle/>
        <a:p>
          <a:endParaRPr lang="en-GB"/>
        </a:p>
      </dgm:t>
    </dgm:pt>
    <dgm:pt modelId="{ABA197B8-E937-4152-AE73-4EF7AF964CAA}" type="pres">
      <dgm:prSet presAssocID="{9C2422D5-454E-4C6A-8260-7F898D48F2AC}" presName="cycle" presStyleCnt="0">
        <dgm:presLayoutVars>
          <dgm:dir/>
          <dgm:resizeHandles val="exact"/>
        </dgm:presLayoutVars>
      </dgm:prSet>
      <dgm:spPr/>
      <dgm:t>
        <a:bodyPr/>
        <a:lstStyle/>
        <a:p>
          <a:endParaRPr lang="en-GB"/>
        </a:p>
      </dgm:t>
    </dgm:pt>
    <dgm:pt modelId="{C814D209-FB83-4ACB-8596-748EB52D6AF5}" type="pres">
      <dgm:prSet presAssocID="{61F40E72-170F-4950-991D-EB9EAFD8F867}" presName="node" presStyleLbl="node1" presStyleIdx="0" presStyleCnt="5">
        <dgm:presLayoutVars>
          <dgm:bulletEnabled val="1"/>
        </dgm:presLayoutVars>
      </dgm:prSet>
      <dgm:spPr/>
      <dgm:t>
        <a:bodyPr/>
        <a:lstStyle/>
        <a:p>
          <a:endParaRPr lang="en-GB"/>
        </a:p>
      </dgm:t>
    </dgm:pt>
    <dgm:pt modelId="{8AD6AC4C-5CA0-49CC-9B99-3032383F8F19}" type="pres">
      <dgm:prSet presAssocID="{61F40E72-170F-4950-991D-EB9EAFD8F867}" presName="spNode" presStyleCnt="0"/>
      <dgm:spPr/>
    </dgm:pt>
    <dgm:pt modelId="{B844F538-E67E-4FE1-9D14-E10C63CE04CF}" type="pres">
      <dgm:prSet presAssocID="{BB41FD8C-E1AC-4795-8D5E-70B987053B77}" presName="sibTrans" presStyleLbl="sibTrans1D1" presStyleIdx="0" presStyleCnt="5"/>
      <dgm:spPr/>
      <dgm:t>
        <a:bodyPr/>
        <a:lstStyle/>
        <a:p>
          <a:endParaRPr lang="en-GB"/>
        </a:p>
      </dgm:t>
    </dgm:pt>
    <dgm:pt modelId="{6AC41639-8C58-41E4-83E0-B29676D6CBD2}" type="pres">
      <dgm:prSet presAssocID="{315CB0D9-1A6A-48B6-AA54-5494726AE48A}" presName="node" presStyleLbl="node1" presStyleIdx="1" presStyleCnt="5">
        <dgm:presLayoutVars>
          <dgm:bulletEnabled val="1"/>
        </dgm:presLayoutVars>
      </dgm:prSet>
      <dgm:spPr/>
      <dgm:t>
        <a:bodyPr/>
        <a:lstStyle/>
        <a:p>
          <a:endParaRPr lang="en-GB"/>
        </a:p>
      </dgm:t>
    </dgm:pt>
    <dgm:pt modelId="{024A2937-371A-42B7-9F1E-BFE8ADE342B5}" type="pres">
      <dgm:prSet presAssocID="{315CB0D9-1A6A-48B6-AA54-5494726AE48A}" presName="spNode" presStyleCnt="0"/>
      <dgm:spPr/>
    </dgm:pt>
    <dgm:pt modelId="{8A6B4583-B151-4104-84B9-8F55D5609E7F}" type="pres">
      <dgm:prSet presAssocID="{BCA73564-F2A5-467A-9AE9-3E22774205AD}" presName="sibTrans" presStyleLbl="sibTrans1D1" presStyleIdx="1" presStyleCnt="5"/>
      <dgm:spPr/>
      <dgm:t>
        <a:bodyPr/>
        <a:lstStyle/>
        <a:p>
          <a:endParaRPr lang="en-GB"/>
        </a:p>
      </dgm:t>
    </dgm:pt>
    <dgm:pt modelId="{79D72608-89BF-4300-8645-9E288715672A}" type="pres">
      <dgm:prSet presAssocID="{CC4FF84A-5E94-4BCE-BBD2-B4CCDD332AE4}" presName="node" presStyleLbl="node1" presStyleIdx="2" presStyleCnt="5" custRadScaleRad="99172" custRadScaleInc="-3032">
        <dgm:presLayoutVars>
          <dgm:bulletEnabled val="1"/>
        </dgm:presLayoutVars>
      </dgm:prSet>
      <dgm:spPr/>
      <dgm:t>
        <a:bodyPr/>
        <a:lstStyle/>
        <a:p>
          <a:endParaRPr lang="en-GB"/>
        </a:p>
      </dgm:t>
    </dgm:pt>
    <dgm:pt modelId="{323A7CA7-A1D5-43DC-AEAD-F8379A3E9E6A}" type="pres">
      <dgm:prSet presAssocID="{CC4FF84A-5E94-4BCE-BBD2-B4CCDD332AE4}" presName="spNode" presStyleCnt="0"/>
      <dgm:spPr/>
    </dgm:pt>
    <dgm:pt modelId="{E9E8AB86-B520-4C05-8CB5-ADCBB115414F}" type="pres">
      <dgm:prSet presAssocID="{4DB0DA05-2803-47C8-9E05-E63F38831DC6}" presName="sibTrans" presStyleLbl="sibTrans1D1" presStyleIdx="2" presStyleCnt="5"/>
      <dgm:spPr/>
      <dgm:t>
        <a:bodyPr/>
        <a:lstStyle/>
        <a:p>
          <a:endParaRPr lang="en-GB"/>
        </a:p>
      </dgm:t>
    </dgm:pt>
    <dgm:pt modelId="{C9128BB7-3803-473D-B9A3-B7CF6686A5C9}" type="pres">
      <dgm:prSet presAssocID="{59919D0F-C4E3-4B2C-BCD4-CC8E6E821C78}" presName="node" presStyleLbl="node1" presStyleIdx="3" presStyleCnt="5" custRadScaleRad="97848" custRadScaleInc="-1353">
        <dgm:presLayoutVars>
          <dgm:bulletEnabled val="1"/>
        </dgm:presLayoutVars>
      </dgm:prSet>
      <dgm:spPr/>
      <dgm:t>
        <a:bodyPr/>
        <a:lstStyle/>
        <a:p>
          <a:endParaRPr lang="en-GB"/>
        </a:p>
      </dgm:t>
    </dgm:pt>
    <dgm:pt modelId="{48A05AD8-E688-4D8F-9D26-F4B9E8447251}" type="pres">
      <dgm:prSet presAssocID="{59919D0F-C4E3-4B2C-BCD4-CC8E6E821C78}" presName="spNode" presStyleCnt="0"/>
      <dgm:spPr/>
    </dgm:pt>
    <dgm:pt modelId="{0C204F41-FBA8-4B92-A738-C1AE3CC98FD0}" type="pres">
      <dgm:prSet presAssocID="{F9D04E6E-4E76-4A50-BE66-F479F6E10DA9}" presName="sibTrans" presStyleLbl="sibTrans1D1" presStyleIdx="3" presStyleCnt="5"/>
      <dgm:spPr/>
      <dgm:t>
        <a:bodyPr/>
        <a:lstStyle/>
        <a:p>
          <a:endParaRPr lang="en-GB"/>
        </a:p>
      </dgm:t>
    </dgm:pt>
    <dgm:pt modelId="{6604E775-CA99-4698-B846-0F4CD55E3274}" type="pres">
      <dgm:prSet presAssocID="{79EA79B1-390C-4671-A43D-50F3ABBB51E3}" presName="node" presStyleLbl="node1" presStyleIdx="4" presStyleCnt="5" custRadScaleRad="99978" custRadScaleInc="4620">
        <dgm:presLayoutVars>
          <dgm:bulletEnabled val="1"/>
        </dgm:presLayoutVars>
      </dgm:prSet>
      <dgm:spPr/>
      <dgm:t>
        <a:bodyPr/>
        <a:lstStyle/>
        <a:p>
          <a:endParaRPr lang="en-GB"/>
        </a:p>
      </dgm:t>
    </dgm:pt>
    <dgm:pt modelId="{1FA52A89-5AF0-49C4-BF6D-020B5B0D111B}" type="pres">
      <dgm:prSet presAssocID="{79EA79B1-390C-4671-A43D-50F3ABBB51E3}" presName="spNode" presStyleCnt="0"/>
      <dgm:spPr/>
    </dgm:pt>
    <dgm:pt modelId="{FCB4B397-61E7-4D84-972A-42615F99E470}" type="pres">
      <dgm:prSet presAssocID="{617D52F2-A744-4151-96DE-15612B7163AC}" presName="sibTrans" presStyleLbl="sibTrans1D1" presStyleIdx="4" presStyleCnt="5"/>
      <dgm:spPr/>
      <dgm:t>
        <a:bodyPr/>
        <a:lstStyle/>
        <a:p>
          <a:endParaRPr lang="en-GB"/>
        </a:p>
      </dgm:t>
    </dgm:pt>
  </dgm:ptLst>
  <dgm:cxnLst>
    <dgm:cxn modelId="{52A60255-5FD7-4038-9E9D-A2E6CF20A410}" type="presOf" srcId="{4DB0DA05-2803-47C8-9E05-E63F38831DC6}" destId="{E9E8AB86-B520-4C05-8CB5-ADCBB115414F}" srcOrd="0" destOrd="0" presId="urn:microsoft.com/office/officeart/2005/8/layout/cycle5"/>
    <dgm:cxn modelId="{F5AB8E3A-D551-4D05-B25B-83A942BFD38B}" srcId="{9C2422D5-454E-4C6A-8260-7F898D48F2AC}" destId="{CC4FF84A-5E94-4BCE-BBD2-B4CCDD332AE4}" srcOrd="2" destOrd="0" parTransId="{5E20749B-7D73-409A-867A-693DF0F60CB3}" sibTransId="{4DB0DA05-2803-47C8-9E05-E63F38831DC6}"/>
    <dgm:cxn modelId="{D084FC0C-5ACE-4E30-90C1-D363F9C7AF20}" type="presOf" srcId="{CC4FF84A-5E94-4BCE-BBD2-B4CCDD332AE4}" destId="{79D72608-89BF-4300-8645-9E288715672A}" srcOrd="0" destOrd="0" presId="urn:microsoft.com/office/officeart/2005/8/layout/cycle5"/>
    <dgm:cxn modelId="{87A4B098-08D0-4E1F-827F-6BD62CF4FE4B}" type="presOf" srcId="{F9D04E6E-4E76-4A50-BE66-F479F6E10DA9}" destId="{0C204F41-FBA8-4B92-A738-C1AE3CC98FD0}" srcOrd="0" destOrd="0" presId="urn:microsoft.com/office/officeart/2005/8/layout/cycle5"/>
    <dgm:cxn modelId="{DF4D8FED-7107-4820-BD64-9C54DAA1007D}" type="presOf" srcId="{59919D0F-C4E3-4B2C-BCD4-CC8E6E821C78}" destId="{C9128BB7-3803-473D-B9A3-B7CF6686A5C9}" srcOrd="0" destOrd="0" presId="urn:microsoft.com/office/officeart/2005/8/layout/cycle5"/>
    <dgm:cxn modelId="{EAA83B09-0585-4198-BCC1-1D7A1E6A9CDC}" srcId="{9C2422D5-454E-4C6A-8260-7F898D48F2AC}" destId="{315CB0D9-1A6A-48B6-AA54-5494726AE48A}" srcOrd="1" destOrd="0" parTransId="{09299899-BC25-4898-80A8-1CF94816113C}" sibTransId="{BCA73564-F2A5-467A-9AE9-3E22774205AD}"/>
    <dgm:cxn modelId="{E37F3D50-334C-44D6-A03D-012148D360F5}" srcId="{9C2422D5-454E-4C6A-8260-7F898D48F2AC}" destId="{61F40E72-170F-4950-991D-EB9EAFD8F867}" srcOrd="0" destOrd="0" parTransId="{F26E6D30-787A-44F7-A23E-71221DF36A15}" sibTransId="{BB41FD8C-E1AC-4795-8D5E-70B987053B77}"/>
    <dgm:cxn modelId="{A42E36BC-8782-4E97-9A26-295214727991}" type="presOf" srcId="{9C2422D5-454E-4C6A-8260-7F898D48F2AC}" destId="{ABA197B8-E937-4152-AE73-4EF7AF964CAA}" srcOrd="0" destOrd="0" presId="urn:microsoft.com/office/officeart/2005/8/layout/cycle5"/>
    <dgm:cxn modelId="{ED715CED-3217-4274-B160-742CF80FBD69}" type="presOf" srcId="{79EA79B1-390C-4671-A43D-50F3ABBB51E3}" destId="{6604E775-CA99-4698-B846-0F4CD55E3274}" srcOrd="0" destOrd="0" presId="urn:microsoft.com/office/officeart/2005/8/layout/cycle5"/>
    <dgm:cxn modelId="{3DF69889-8CE6-4CD3-B4C8-C1C0D2760A09}" type="presOf" srcId="{BB41FD8C-E1AC-4795-8D5E-70B987053B77}" destId="{B844F538-E67E-4FE1-9D14-E10C63CE04CF}" srcOrd="0" destOrd="0" presId="urn:microsoft.com/office/officeart/2005/8/layout/cycle5"/>
    <dgm:cxn modelId="{34C22A36-14B2-4269-9954-76E2DA1CA8E1}" type="presOf" srcId="{61F40E72-170F-4950-991D-EB9EAFD8F867}" destId="{C814D209-FB83-4ACB-8596-748EB52D6AF5}" srcOrd="0" destOrd="0" presId="urn:microsoft.com/office/officeart/2005/8/layout/cycle5"/>
    <dgm:cxn modelId="{0096506C-96DB-4B7F-A3E3-85D9F687C619}" srcId="{9C2422D5-454E-4C6A-8260-7F898D48F2AC}" destId="{79EA79B1-390C-4671-A43D-50F3ABBB51E3}" srcOrd="4" destOrd="0" parTransId="{8632C17B-2584-4A3F-8F4B-E28204C8FA5F}" sibTransId="{617D52F2-A744-4151-96DE-15612B7163AC}"/>
    <dgm:cxn modelId="{0F3529EE-9BF7-415F-B7D1-EBA0F12CF651}" type="presOf" srcId="{617D52F2-A744-4151-96DE-15612B7163AC}" destId="{FCB4B397-61E7-4D84-972A-42615F99E470}" srcOrd="0" destOrd="0" presId="urn:microsoft.com/office/officeart/2005/8/layout/cycle5"/>
    <dgm:cxn modelId="{3CB2C979-282B-49B0-BA16-1A7E6D9DA3D4}" srcId="{9C2422D5-454E-4C6A-8260-7F898D48F2AC}" destId="{59919D0F-C4E3-4B2C-BCD4-CC8E6E821C78}" srcOrd="3" destOrd="0" parTransId="{0F4EB893-6073-402E-A47D-6A9E266DEFF8}" sibTransId="{F9D04E6E-4E76-4A50-BE66-F479F6E10DA9}"/>
    <dgm:cxn modelId="{AA846B33-67EF-43CB-ADCC-B85B35DBE28C}" type="presOf" srcId="{315CB0D9-1A6A-48B6-AA54-5494726AE48A}" destId="{6AC41639-8C58-41E4-83E0-B29676D6CBD2}" srcOrd="0" destOrd="0" presId="urn:microsoft.com/office/officeart/2005/8/layout/cycle5"/>
    <dgm:cxn modelId="{CF38D9B8-D132-4599-AC7E-7F1037C0527F}" type="presOf" srcId="{BCA73564-F2A5-467A-9AE9-3E22774205AD}" destId="{8A6B4583-B151-4104-84B9-8F55D5609E7F}" srcOrd="0" destOrd="0" presId="urn:microsoft.com/office/officeart/2005/8/layout/cycle5"/>
    <dgm:cxn modelId="{9869564E-F747-4C32-B46A-62BA5907740C}" type="presParOf" srcId="{ABA197B8-E937-4152-AE73-4EF7AF964CAA}" destId="{C814D209-FB83-4ACB-8596-748EB52D6AF5}" srcOrd="0" destOrd="0" presId="urn:microsoft.com/office/officeart/2005/8/layout/cycle5"/>
    <dgm:cxn modelId="{6B526EE2-B37B-404A-90EF-DB5970546AC3}" type="presParOf" srcId="{ABA197B8-E937-4152-AE73-4EF7AF964CAA}" destId="{8AD6AC4C-5CA0-49CC-9B99-3032383F8F19}" srcOrd="1" destOrd="0" presId="urn:microsoft.com/office/officeart/2005/8/layout/cycle5"/>
    <dgm:cxn modelId="{A2EC9F43-008A-4153-8A64-CB3B8FBC150B}" type="presParOf" srcId="{ABA197B8-E937-4152-AE73-4EF7AF964CAA}" destId="{B844F538-E67E-4FE1-9D14-E10C63CE04CF}" srcOrd="2" destOrd="0" presId="urn:microsoft.com/office/officeart/2005/8/layout/cycle5"/>
    <dgm:cxn modelId="{54D2A74E-D545-443A-9BA8-962C670A2C34}" type="presParOf" srcId="{ABA197B8-E937-4152-AE73-4EF7AF964CAA}" destId="{6AC41639-8C58-41E4-83E0-B29676D6CBD2}" srcOrd="3" destOrd="0" presId="urn:microsoft.com/office/officeart/2005/8/layout/cycle5"/>
    <dgm:cxn modelId="{06AD5106-0FA3-43DF-9287-FC09D16EB369}" type="presParOf" srcId="{ABA197B8-E937-4152-AE73-4EF7AF964CAA}" destId="{024A2937-371A-42B7-9F1E-BFE8ADE342B5}" srcOrd="4" destOrd="0" presId="urn:microsoft.com/office/officeart/2005/8/layout/cycle5"/>
    <dgm:cxn modelId="{91AB39F9-18B9-4DE7-8100-D0CBF5684A72}" type="presParOf" srcId="{ABA197B8-E937-4152-AE73-4EF7AF964CAA}" destId="{8A6B4583-B151-4104-84B9-8F55D5609E7F}" srcOrd="5" destOrd="0" presId="urn:microsoft.com/office/officeart/2005/8/layout/cycle5"/>
    <dgm:cxn modelId="{6E6E6F7D-688D-41CA-9D0D-16EF48F94BBB}" type="presParOf" srcId="{ABA197B8-E937-4152-AE73-4EF7AF964CAA}" destId="{79D72608-89BF-4300-8645-9E288715672A}" srcOrd="6" destOrd="0" presId="urn:microsoft.com/office/officeart/2005/8/layout/cycle5"/>
    <dgm:cxn modelId="{503A66D9-B06A-4EB7-91E2-DD838A770619}" type="presParOf" srcId="{ABA197B8-E937-4152-AE73-4EF7AF964CAA}" destId="{323A7CA7-A1D5-43DC-AEAD-F8379A3E9E6A}" srcOrd="7" destOrd="0" presId="urn:microsoft.com/office/officeart/2005/8/layout/cycle5"/>
    <dgm:cxn modelId="{E4C3C4C3-C8C6-4BD5-81CA-F49068AA52BD}" type="presParOf" srcId="{ABA197B8-E937-4152-AE73-4EF7AF964CAA}" destId="{E9E8AB86-B520-4C05-8CB5-ADCBB115414F}" srcOrd="8" destOrd="0" presId="urn:microsoft.com/office/officeart/2005/8/layout/cycle5"/>
    <dgm:cxn modelId="{9E61D7C2-2B31-4A04-9B63-0B102D35AD78}" type="presParOf" srcId="{ABA197B8-E937-4152-AE73-4EF7AF964CAA}" destId="{C9128BB7-3803-473D-B9A3-B7CF6686A5C9}" srcOrd="9" destOrd="0" presId="urn:microsoft.com/office/officeart/2005/8/layout/cycle5"/>
    <dgm:cxn modelId="{BC34D2DE-3AA6-49B9-A137-B8D4368CA3F0}" type="presParOf" srcId="{ABA197B8-E937-4152-AE73-4EF7AF964CAA}" destId="{48A05AD8-E688-4D8F-9D26-F4B9E8447251}" srcOrd="10" destOrd="0" presId="urn:microsoft.com/office/officeart/2005/8/layout/cycle5"/>
    <dgm:cxn modelId="{CAF54925-3B4E-42C9-B8F2-15F1BB535B49}" type="presParOf" srcId="{ABA197B8-E937-4152-AE73-4EF7AF964CAA}" destId="{0C204F41-FBA8-4B92-A738-C1AE3CC98FD0}" srcOrd="11" destOrd="0" presId="urn:microsoft.com/office/officeart/2005/8/layout/cycle5"/>
    <dgm:cxn modelId="{F0413D10-5836-4097-877C-10679E2623C9}" type="presParOf" srcId="{ABA197B8-E937-4152-AE73-4EF7AF964CAA}" destId="{6604E775-CA99-4698-B846-0F4CD55E3274}" srcOrd="12" destOrd="0" presId="urn:microsoft.com/office/officeart/2005/8/layout/cycle5"/>
    <dgm:cxn modelId="{6C6FF047-4C1B-4A05-822B-0D7418ECD738}" type="presParOf" srcId="{ABA197B8-E937-4152-AE73-4EF7AF964CAA}" destId="{1FA52A89-5AF0-49C4-BF6D-020B5B0D111B}" srcOrd="13" destOrd="0" presId="urn:microsoft.com/office/officeart/2005/8/layout/cycle5"/>
    <dgm:cxn modelId="{7BE7C93F-1FDB-4261-99A5-C02D163AF1AA}" type="presParOf" srcId="{ABA197B8-E937-4152-AE73-4EF7AF964CAA}" destId="{FCB4B397-61E7-4D84-972A-42615F99E470}"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2422D5-454E-4C6A-8260-7F898D48F2A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61F40E72-170F-4950-991D-EB9EAFD8F867}">
      <dgm:prSet phldrT="[Text]"/>
      <dgm:spPr/>
      <dgm:t>
        <a:bodyPr/>
        <a:lstStyle/>
        <a:p>
          <a:r>
            <a:rPr lang="en-GB" dirty="0" err="1" smtClean="0"/>
            <a:t>Attunement</a:t>
          </a:r>
          <a:endParaRPr lang="en-GB" dirty="0"/>
        </a:p>
      </dgm:t>
    </dgm:pt>
    <dgm:pt modelId="{F26E6D30-787A-44F7-A23E-71221DF36A15}" type="parTrans" cxnId="{E37F3D50-334C-44D6-A03D-012148D360F5}">
      <dgm:prSet/>
      <dgm:spPr/>
      <dgm:t>
        <a:bodyPr/>
        <a:lstStyle/>
        <a:p>
          <a:endParaRPr lang="en-GB"/>
        </a:p>
      </dgm:t>
    </dgm:pt>
    <dgm:pt modelId="{BB41FD8C-E1AC-4795-8D5E-70B987053B77}" type="sibTrans" cxnId="{E37F3D50-334C-44D6-A03D-012148D360F5}">
      <dgm:prSet/>
      <dgm:spPr/>
      <dgm:t>
        <a:bodyPr/>
        <a:lstStyle/>
        <a:p>
          <a:endParaRPr lang="en-GB"/>
        </a:p>
      </dgm:t>
    </dgm:pt>
    <dgm:pt modelId="{315CB0D9-1A6A-48B6-AA54-5494726AE48A}">
      <dgm:prSet phldrT="[Text]"/>
      <dgm:spPr>
        <a:solidFill>
          <a:srgbClr val="00B050"/>
        </a:solidFill>
      </dgm:spPr>
      <dgm:t>
        <a:bodyPr/>
        <a:lstStyle/>
        <a:p>
          <a:r>
            <a:rPr lang="en-GB" dirty="0" smtClean="0"/>
            <a:t>Boundary setting</a:t>
          </a:r>
          <a:endParaRPr lang="en-GB" dirty="0"/>
        </a:p>
      </dgm:t>
    </dgm:pt>
    <dgm:pt modelId="{09299899-BC25-4898-80A8-1CF94816113C}" type="parTrans" cxnId="{EAA83B09-0585-4198-BCC1-1D7A1E6A9CDC}">
      <dgm:prSet/>
      <dgm:spPr/>
      <dgm:t>
        <a:bodyPr/>
        <a:lstStyle/>
        <a:p>
          <a:endParaRPr lang="en-GB"/>
        </a:p>
      </dgm:t>
    </dgm:pt>
    <dgm:pt modelId="{BCA73564-F2A5-467A-9AE9-3E22774205AD}" type="sibTrans" cxnId="{EAA83B09-0585-4198-BCC1-1D7A1E6A9CDC}">
      <dgm:prSet/>
      <dgm:spPr/>
      <dgm:t>
        <a:bodyPr/>
        <a:lstStyle/>
        <a:p>
          <a:endParaRPr lang="en-GB"/>
        </a:p>
      </dgm:t>
    </dgm:pt>
    <dgm:pt modelId="{CC4FF84A-5E94-4BCE-BBD2-B4CCDD332AE4}">
      <dgm:prSet phldrT="[Text]"/>
      <dgm:spPr>
        <a:solidFill>
          <a:srgbClr val="FF0000"/>
        </a:solidFill>
      </dgm:spPr>
      <dgm:t>
        <a:bodyPr/>
        <a:lstStyle/>
        <a:p>
          <a:r>
            <a:rPr lang="en-GB" dirty="0" smtClean="0"/>
            <a:t>Rupture</a:t>
          </a:r>
          <a:endParaRPr lang="en-GB" dirty="0"/>
        </a:p>
      </dgm:t>
    </dgm:pt>
    <dgm:pt modelId="{5E20749B-7D73-409A-867A-693DF0F60CB3}" type="parTrans" cxnId="{F5AB8E3A-D551-4D05-B25B-83A942BFD38B}">
      <dgm:prSet/>
      <dgm:spPr/>
      <dgm:t>
        <a:bodyPr/>
        <a:lstStyle/>
        <a:p>
          <a:endParaRPr lang="en-GB"/>
        </a:p>
      </dgm:t>
    </dgm:pt>
    <dgm:pt modelId="{4DB0DA05-2803-47C8-9E05-E63F38831DC6}" type="sibTrans" cxnId="{F5AB8E3A-D551-4D05-B25B-83A942BFD38B}">
      <dgm:prSet/>
      <dgm:spPr/>
      <dgm:t>
        <a:bodyPr/>
        <a:lstStyle/>
        <a:p>
          <a:endParaRPr lang="en-GB"/>
        </a:p>
      </dgm:t>
    </dgm:pt>
    <dgm:pt modelId="{59919D0F-C4E3-4B2C-BCD4-CC8E6E821C78}">
      <dgm:prSet phldrT="[Text]"/>
      <dgm:spPr>
        <a:solidFill>
          <a:srgbClr val="92D050"/>
        </a:solidFill>
      </dgm:spPr>
      <dgm:t>
        <a:bodyPr/>
        <a:lstStyle/>
        <a:p>
          <a:r>
            <a:rPr lang="en-GB" dirty="0" smtClean="0"/>
            <a:t>Guilt</a:t>
          </a:r>
          <a:endParaRPr lang="en-GB" dirty="0"/>
        </a:p>
      </dgm:t>
    </dgm:pt>
    <dgm:pt modelId="{0F4EB893-6073-402E-A47D-6A9E266DEFF8}" type="parTrans" cxnId="{3CB2C979-282B-49B0-BA16-1A7E6D9DA3D4}">
      <dgm:prSet/>
      <dgm:spPr/>
      <dgm:t>
        <a:bodyPr/>
        <a:lstStyle/>
        <a:p>
          <a:endParaRPr lang="en-GB"/>
        </a:p>
      </dgm:t>
    </dgm:pt>
    <dgm:pt modelId="{F9D04E6E-4E76-4A50-BE66-F479F6E10DA9}" type="sibTrans" cxnId="{3CB2C979-282B-49B0-BA16-1A7E6D9DA3D4}">
      <dgm:prSet/>
      <dgm:spPr/>
      <dgm:t>
        <a:bodyPr/>
        <a:lstStyle/>
        <a:p>
          <a:endParaRPr lang="en-GB"/>
        </a:p>
      </dgm:t>
    </dgm:pt>
    <dgm:pt modelId="{79EA79B1-390C-4671-A43D-50F3ABBB51E3}">
      <dgm:prSet phldrT="[Text]"/>
      <dgm:spPr>
        <a:solidFill>
          <a:schemeClr val="accent2">
            <a:lumMod val="40000"/>
            <a:lumOff val="60000"/>
          </a:schemeClr>
        </a:solidFill>
      </dgm:spPr>
      <dgm:t>
        <a:bodyPr/>
        <a:lstStyle/>
        <a:p>
          <a:r>
            <a:rPr lang="en-GB" dirty="0" smtClean="0"/>
            <a:t>Repair</a:t>
          </a:r>
          <a:endParaRPr lang="en-GB" dirty="0"/>
        </a:p>
      </dgm:t>
    </dgm:pt>
    <dgm:pt modelId="{8632C17B-2584-4A3F-8F4B-E28204C8FA5F}" type="parTrans" cxnId="{0096506C-96DB-4B7F-A3E3-85D9F687C619}">
      <dgm:prSet/>
      <dgm:spPr/>
      <dgm:t>
        <a:bodyPr/>
        <a:lstStyle/>
        <a:p>
          <a:endParaRPr lang="en-GB"/>
        </a:p>
      </dgm:t>
    </dgm:pt>
    <dgm:pt modelId="{617D52F2-A744-4151-96DE-15612B7163AC}" type="sibTrans" cxnId="{0096506C-96DB-4B7F-A3E3-85D9F687C619}">
      <dgm:prSet/>
      <dgm:spPr/>
      <dgm:t>
        <a:bodyPr/>
        <a:lstStyle/>
        <a:p>
          <a:endParaRPr lang="en-GB"/>
        </a:p>
      </dgm:t>
    </dgm:pt>
    <dgm:pt modelId="{ABA197B8-E937-4152-AE73-4EF7AF964CAA}" type="pres">
      <dgm:prSet presAssocID="{9C2422D5-454E-4C6A-8260-7F898D48F2AC}" presName="cycle" presStyleCnt="0">
        <dgm:presLayoutVars>
          <dgm:dir/>
          <dgm:resizeHandles val="exact"/>
        </dgm:presLayoutVars>
      </dgm:prSet>
      <dgm:spPr/>
      <dgm:t>
        <a:bodyPr/>
        <a:lstStyle/>
        <a:p>
          <a:endParaRPr lang="en-GB"/>
        </a:p>
      </dgm:t>
    </dgm:pt>
    <dgm:pt modelId="{C814D209-FB83-4ACB-8596-748EB52D6AF5}" type="pres">
      <dgm:prSet presAssocID="{61F40E72-170F-4950-991D-EB9EAFD8F867}" presName="node" presStyleLbl="node1" presStyleIdx="0" presStyleCnt="5">
        <dgm:presLayoutVars>
          <dgm:bulletEnabled val="1"/>
        </dgm:presLayoutVars>
      </dgm:prSet>
      <dgm:spPr/>
      <dgm:t>
        <a:bodyPr/>
        <a:lstStyle/>
        <a:p>
          <a:endParaRPr lang="en-GB"/>
        </a:p>
      </dgm:t>
    </dgm:pt>
    <dgm:pt modelId="{8AD6AC4C-5CA0-49CC-9B99-3032383F8F19}" type="pres">
      <dgm:prSet presAssocID="{61F40E72-170F-4950-991D-EB9EAFD8F867}" presName="spNode" presStyleCnt="0"/>
      <dgm:spPr/>
    </dgm:pt>
    <dgm:pt modelId="{B844F538-E67E-4FE1-9D14-E10C63CE04CF}" type="pres">
      <dgm:prSet presAssocID="{BB41FD8C-E1AC-4795-8D5E-70B987053B77}" presName="sibTrans" presStyleLbl="sibTrans1D1" presStyleIdx="0" presStyleCnt="5"/>
      <dgm:spPr/>
      <dgm:t>
        <a:bodyPr/>
        <a:lstStyle/>
        <a:p>
          <a:endParaRPr lang="en-GB"/>
        </a:p>
      </dgm:t>
    </dgm:pt>
    <dgm:pt modelId="{6AC41639-8C58-41E4-83E0-B29676D6CBD2}" type="pres">
      <dgm:prSet presAssocID="{315CB0D9-1A6A-48B6-AA54-5494726AE48A}" presName="node" presStyleLbl="node1" presStyleIdx="1" presStyleCnt="5">
        <dgm:presLayoutVars>
          <dgm:bulletEnabled val="1"/>
        </dgm:presLayoutVars>
      </dgm:prSet>
      <dgm:spPr/>
      <dgm:t>
        <a:bodyPr/>
        <a:lstStyle/>
        <a:p>
          <a:endParaRPr lang="en-GB"/>
        </a:p>
      </dgm:t>
    </dgm:pt>
    <dgm:pt modelId="{024A2937-371A-42B7-9F1E-BFE8ADE342B5}" type="pres">
      <dgm:prSet presAssocID="{315CB0D9-1A6A-48B6-AA54-5494726AE48A}" presName="spNode" presStyleCnt="0"/>
      <dgm:spPr/>
    </dgm:pt>
    <dgm:pt modelId="{8A6B4583-B151-4104-84B9-8F55D5609E7F}" type="pres">
      <dgm:prSet presAssocID="{BCA73564-F2A5-467A-9AE9-3E22774205AD}" presName="sibTrans" presStyleLbl="sibTrans1D1" presStyleIdx="1" presStyleCnt="5"/>
      <dgm:spPr/>
      <dgm:t>
        <a:bodyPr/>
        <a:lstStyle/>
        <a:p>
          <a:endParaRPr lang="en-GB"/>
        </a:p>
      </dgm:t>
    </dgm:pt>
    <dgm:pt modelId="{79D72608-89BF-4300-8645-9E288715672A}" type="pres">
      <dgm:prSet presAssocID="{CC4FF84A-5E94-4BCE-BBD2-B4CCDD332AE4}" presName="node" presStyleLbl="node1" presStyleIdx="2" presStyleCnt="5" custRadScaleRad="99172" custRadScaleInc="-3032">
        <dgm:presLayoutVars>
          <dgm:bulletEnabled val="1"/>
        </dgm:presLayoutVars>
      </dgm:prSet>
      <dgm:spPr/>
      <dgm:t>
        <a:bodyPr/>
        <a:lstStyle/>
        <a:p>
          <a:endParaRPr lang="en-GB"/>
        </a:p>
      </dgm:t>
    </dgm:pt>
    <dgm:pt modelId="{323A7CA7-A1D5-43DC-AEAD-F8379A3E9E6A}" type="pres">
      <dgm:prSet presAssocID="{CC4FF84A-5E94-4BCE-BBD2-B4CCDD332AE4}" presName="spNode" presStyleCnt="0"/>
      <dgm:spPr/>
    </dgm:pt>
    <dgm:pt modelId="{E9E8AB86-B520-4C05-8CB5-ADCBB115414F}" type="pres">
      <dgm:prSet presAssocID="{4DB0DA05-2803-47C8-9E05-E63F38831DC6}" presName="sibTrans" presStyleLbl="sibTrans1D1" presStyleIdx="2" presStyleCnt="5"/>
      <dgm:spPr/>
      <dgm:t>
        <a:bodyPr/>
        <a:lstStyle/>
        <a:p>
          <a:endParaRPr lang="en-GB"/>
        </a:p>
      </dgm:t>
    </dgm:pt>
    <dgm:pt modelId="{C9128BB7-3803-473D-B9A3-B7CF6686A5C9}" type="pres">
      <dgm:prSet presAssocID="{59919D0F-C4E3-4B2C-BCD4-CC8E6E821C78}" presName="node" presStyleLbl="node1" presStyleIdx="3" presStyleCnt="5" custRadScaleRad="97848" custRadScaleInc="-1353">
        <dgm:presLayoutVars>
          <dgm:bulletEnabled val="1"/>
        </dgm:presLayoutVars>
      </dgm:prSet>
      <dgm:spPr/>
      <dgm:t>
        <a:bodyPr/>
        <a:lstStyle/>
        <a:p>
          <a:endParaRPr lang="en-GB"/>
        </a:p>
      </dgm:t>
    </dgm:pt>
    <dgm:pt modelId="{48A05AD8-E688-4D8F-9D26-F4B9E8447251}" type="pres">
      <dgm:prSet presAssocID="{59919D0F-C4E3-4B2C-BCD4-CC8E6E821C78}" presName="spNode" presStyleCnt="0"/>
      <dgm:spPr/>
    </dgm:pt>
    <dgm:pt modelId="{0C204F41-FBA8-4B92-A738-C1AE3CC98FD0}" type="pres">
      <dgm:prSet presAssocID="{F9D04E6E-4E76-4A50-BE66-F479F6E10DA9}" presName="sibTrans" presStyleLbl="sibTrans1D1" presStyleIdx="3" presStyleCnt="5"/>
      <dgm:spPr/>
      <dgm:t>
        <a:bodyPr/>
        <a:lstStyle/>
        <a:p>
          <a:endParaRPr lang="en-GB"/>
        </a:p>
      </dgm:t>
    </dgm:pt>
    <dgm:pt modelId="{6604E775-CA99-4698-B846-0F4CD55E3274}" type="pres">
      <dgm:prSet presAssocID="{79EA79B1-390C-4671-A43D-50F3ABBB51E3}" presName="node" presStyleLbl="node1" presStyleIdx="4" presStyleCnt="5" custRadScaleRad="99978" custRadScaleInc="4620">
        <dgm:presLayoutVars>
          <dgm:bulletEnabled val="1"/>
        </dgm:presLayoutVars>
      </dgm:prSet>
      <dgm:spPr/>
      <dgm:t>
        <a:bodyPr/>
        <a:lstStyle/>
        <a:p>
          <a:endParaRPr lang="en-GB"/>
        </a:p>
      </dgm:t>
    </dgm:pt>
    <dgm:pt modelId="{1FA52A89-5AF0-49C4-BF6D-020B5B0D111B}" type="pres">
      <dgm:prSet presAssocID="{79EA79B1-390C-4671-A43D-50F3ABBB51E3}" presName="spNode" presStyleCnt="0"/>
      <dgm:spPr/>
    </dgm:pt>
    <dgm:pt modelId="{FCB4B397-61E7-4D84-972A-42615F99E470}" type="pres">
      <dgm:prSet presAssocID="{617D52F2-A744-4151-96DE-15612B7163AC}" presName="sibTrans" presStyleLbl="sibTrans1D1" presStyleIdx="4" presStyleCnt="5"/>
      <dgm:spPr/>
      <dgm:t>
        <a:bodyPr/>
        <a:lstStyle/>
        <a:p>
          <a:endParaRPr lang="en-GB"/>
        </a:p>
      </dgm:t>
    </dgm:pt>
  </dgm:ptLst>
  <dgm:cxnLst>
    <dgm:cxn modelId="{8D69F628-F984-49A0-B3C6-C5E2117D438F}" type="presOf" srcId="{CC4FF84A-5E94-4BCE-BBD2-B4CCDD332AE4}" destId="{79D72608-89BF-4300-8645-9E288715672A}" srcOrd="0" destOrd="0" presId="urn:microsoft.com/office/officeart/2005/8/layout/cycle5"/>
    <dgm:cxn modelId="{E3448E98-CE19-4CD4-8057-6A81494FC793}" type="presOf" srcId="{315CB0D9-1A6A-48B6-AA54-5494726AE48A}" destId="{6AC41639-8C58-41E4-83E0-B29676D6CBD2}" srcOrd="0" destOrd="0" presId="urn:microsoft.com/office/officeart/2005/8/layout/cycle5"/>
    <dgm:cxn modelId="{44C8F210-7B71-44A6-9BC1-41C9820C4F1A}" type="presOf" srcId="{617D52F2-A744-4151-96DE-15612B7163AC}" destId="{FCB4B397-61E7-4D84-972A-42615F99E470}" srcOrd="0" destOrd="0" presId="urn:microsoft.com/office/officeart/2005/8/layout/cycle5"/>
    <dgm:cxn modelId="{F5AB8E3A-D551-4D05-B25B-83A942BFD38B}" srcId="{9C2422D5-454E-4C6A-8260-7F898D48F2AC}" destId="{CC4FF84A-5E94-4BCE-BBD2-B4CCDD332AE4}" srcOrd="2" destOrd="0" parTransId="{5E20749B-7D73-409A-867A-693DF0F60CB3}" sibTransId="{4DB0DA05-2803-47C8-9E05-E63F38831DC6}"/>
    <dgm:cxn modelId="{C2B14325-5565-497B-AAA4-47DD1EFB1889}" type="presOf" srcId="{79EA79B1-390C-4671-A43D-50F3ABBB51E3}" destId="{6604E775-CA99-4698-B846-0F4CD55E3274}" srcOrd="0" destOrd="0" presId="urn:microsoft.com/office/officeart/2005/8/layout/cycle5"/>
    <dgm:cxn modelId="{71B9B4EA-B5FE-4B1D-B581-5DC690302F43}" type="presOf" srcId="{BB41FD8C-E1AC-4795-8D5E-70B987053B77}" destId="{B844F538-E67E-4FE1-9D14-E10C63CE04CF}" srcOrd="0" destOrd="0" presId="urn:microsoft.com/office/officeart/2005/8/layout/cycle5"/>
    <dgm:cxn modelId="{1FDB4E44-2DDB-4E0D-86BD-EF12264F76D8}" type="presOf" srcId="{9C2422D5-454E-4C6A-8260-7F898D48F2AC}" destId="{ABA197B8-E937-4152-AE73-4EF7AF964CAA}" srcOrd="0" destOrd="0" presId="urn:microsoft.com/office/officeart/2005/8/layout/cycle5"/>
    <dgm:cxn modelId="{C6B5A02B-7E6F-42CB-B61B-6A7D3ECC39D2}" type="presOf" srcId="{F9D04E6E-4E76-4A50-BE66-F479F6E10DA9}" destId="{0C204F41-FBA8-4B92-A738-C1AE3CC98FD0}" srcOrd="0" destOrd="0" presId="urn:microsoft.com/office/officeart/2005/8/layout/cycle5"/>
    <dgm:cxn modelId="{EAA83B09-0585-4198-BCC1-1D7A1E6A9CDC}" srcId="{9C2422D5-454E-4C6A-8260-7F898D48F2AC}" destId="{315CB0D9-1A6A-48B6-AA54-5494726AE48A}" srcOrd="1" destOrd="0" parTransId="{09299899-BC25-4898-80A8-1CF94816113C}" sibTransId="{BCA73564-F2A5-467A-9AE9-3E22774205AD}"/>
    <dgm:cxn modelId="{E37F3D50-334C-44D6-A03D-012148D360F5}" srcId="{9C2422D5-454E-4C6A-8260-7F898D48F2AC}" destId="{61F40E72-170F-4950-991D-EB9EAFD8F867}" srcOrd="0" destOrd="0" parTransId="{F26E6D30-787A-44F7-A23E-71221DF36A15}" sibTransId="{BB41FD8C-E1AC-4795-8D5E-70B987053B77}"/>
    <dgm:cxn modelId="{06B32B5B-FFCC-41B9-A43E-03D47DAE4BB8}" type="presOf" srcId="{4DB0DA05-2803-47C8-9E05-E63F38831DC6}" destId="{E9E8AB86-B520-4C05-8CB5-ADCBB115414F}" srcOrd="0" destOrd="0" presId="urn:microsoft.com/office/officeart/2005/8/layout/cycle5"/>
    <dgm:cxn modelId="{0096506C-96DB-4B7F-A3E3-85D9F687C619}" srcId="{9C2422D5-454E-4C6A-8260-7F898D48F2AC}" destId="{79EA79B1-390C-4671-A43D-50F3ABBB51E3}" srcOrd="4" destOrd="0" parTransId="{8632C17B-2584-4A3F-8F4B-E28204C8FA5F}" sibTransId="{617D52F2-A744-4151-96DE-15612B7163AC}"/>
    <dgm:cxn modelId="{272C0AE8-7F95-4351-9464-2C564EB6E206}" type="presOf" srcId="{61F40E72-170F-4950-991D-EB9EAFD8F867}" destId="{C814D209-FB83-4ACB-8596-748EB52D6AF5}" srcOrd="0" destOrd="0" presId="urn:microsoft.com/office/officeart/2005/8/layout/cycle5"/>
    <dgm:cxn modelId="{471BB3A6-6A4F-4E49-ABF4-3000426A45BE}" type="presOf" srcId="{BCA73564-F2A5-467A-9AE9-3E22774205AD}" destId="{8A6B4583-B151-4104-84B9-8F55D5609E7F}" srcOrd="0" destOrd="0" presId="urn:microsoft.com/office/officeart/2005/8/layout/cycle5"/>
    <dgm:cxn modelId="{3CB2C979-282B-49B0-BA16-1A7E6D9DA3D4}" srcId="{9C2422D5-454E-4C6A-8260-7F898D48F2AC}" destId="{59919D0F-C4E3-4B2C-BCD4-CC8E6E821C78}" srcOrd="3" destOrd="0" parTransId="{0F4EB893-6073-402E-A47D-6A9E266DEFF8}" sibTransId="{F9D04E6E-4E76-4A50-BE66-F479F6E10DA9}"/>
    <dgm:cxn modelId="{3E101B89-BFD8-4668-863F-1BE2C1217C6A}" type="presOf" srcId="{59919D0F-C4E3-4B2C-BCD4-CC8E6E821C78}" destId="{C9128BB7-3803-473D-B9A3-B7CF6686A5C9}" srcOrd="0" destOrd="0" presId="urn:microsoft.com/office/officeart/2005/8/layout/cycle5"/>
    <dgm:cxn modelId="{810E34A8-DEFF-436E-8451-75A52C8CFA46}" type="presParOf" srcId="{ABA197B8-E937-4152-AE73-4EF7AF964CAA}" destId="{C814D209-FB83-4ACB-8596-748EB52D6AF5}" srcOrd="0" destOrd="0" presId="urn:microsoft.com/office/officeart/2005/8/layout/cycle5"/>
    <dgm:cxn modelId="{3B336197-F22A-4C6E-AA15-27E2D086BC5E}" type="presParOf" srcId="{ABA197B8-E937-4152-AE73-4EF7AF964CAA}" destId="{8AD6AC4C-5CA0-49CC-9B99-3032383F8F19}" srcOrd="1" destOrd="0" presId="urn:microsoft.com/office/officeart/2005/8/layout/cycle5"/>
    <dgm:cxn modelId="{450FE87F-D779-4C8F-997B-A0102CE10422}" type="presParOf" srcId="{ABA197B8-E937-4152-AE73-4EF7AF964CAA}" destId="{B844F538-E67E-4FE1-9D14-E10C63CE04CF}" srcOrd="2" destOrd="0" presId="urn:microsoft.com/office/officeart/2005/8/layout/cycle5"/>
    <dgm:cxn modelId="{EAE798F7-5DEC-4C6A-8DE4-0B2C3778169E}" type="presParOf" srcId="{ABA197B8-E937-4152-AE73-4EF7AF964CAA}" destId="{6AC41639-8C58-41E4-83E0-B29676D6CBD2}" srcOrd="3" destOrd="0" presId="urn:microsoft.com/office/officeart/2005/8/layout/cycle5"/>
    <dgm:cxn modelId="{17C23F1A-23EC-4C29-8E05-B48F0E3DFEE7}" type="presParOf" srcId="{ABA197B8-E937-4152-AE73-4EF7AF964CAA}" destId="{024A2937-371A-42B7-9F1E-BFE8ADE342B5}" srcOrd="4" destOrd="0" presId="urn:microsoft.com/office/officeart/2005/8/layout/cycle5"/>
    <dgm:cxn modelId="{53278771-366C-47C5-8FC0-CE7E258F43CE}" type="presParOf" srcId="{ABA197B8-E937-4152-AE73-4EF7AF964CAA}" destId="{8A6B4583-B151-4104-84B9-8F55D5609E7F}" srcOrd="5" destOrd="0" presId="urn:microsoft.com/office/officeart/2005/8/layout/cycle5"/>
    <dgm:cxn modelId="{4B2482B2-E7E8-4550-A215-C661650332D1}" type="presParOf" srcId="{ABA197B8-E937-4152-AE73-4EF7AF964CAA}" destId="{79D72608-89BF-4300-8645-9E288715672A}" srcOrd="6" destOrd="0" presId="urn:microsoft.com/office/officeart/2005/8/layout/cycle5"/>
    <dgm:cxn modelId="{E85A6B8A-6225-463E-9814-F43F2459B1A0}" type="presParOf" srcId="{ABA197B8-E937-4152-AE73-4EF7AF964CAA}" destId="{323A7CA7-A1D5-43DC-AEAD-F8379A3E9E6A}" srcOrd="7" destOrd="0" presId="urn:microsoft.com/office/officeart/2005/8/layout/cycle5"/>
    <dgm:cxn modelId="{AA3838A1-29ED-4327-AD4C-BF9972AF1612}" type="presParOf" srcId="{ABA197B8-E937-4152-AE73-4EF7AF964CAA}" destId="{E9E8AB86-B520-4C05-8CB5-ADCBB115414F}" srcOrd="8" destOrd="0" presId="urn:microsoft.com/office/officeart/2005/8/layout/cycle5"/>
    <dgm:cxn modelId="{B0CAD049-16C6-4C73-A9AE-6797E3BA66CB}" type="presParOf" srcId="{ABA197B8-E937-4152-AE73-4EF7AF964CAA}" destId="{C9128BB7-3803-473D-B9A3-B7CF6686A5C9}" srcOrd="9" destOrd="0" presId="urn:microsoft.com/office/officeart/2005/8/layout/cycle5"/>
    <dgm:cxn modelId="{E320ABAD-0E93-4B7E-9F4A-630E2F2463B0}" type="presParOf" srcId="{ABA197B8-E937-4152-AE73-4EF7AF964CAA}" destId="{48A05AD8-E688-4D8F-9D26-F4B9E8447251}" srcOrd="10" destOrd="0" presId="urn:microsoft.com/office/officeart/2005/8/layout/cycle5"/>
    <dgm:cxn modelId="{6D020F55-CAF2-4182-88B3-EB3C821BFF08}" type="presParOf" srcId="{ABA197B8-E937-4152-AE73-4EF7AF964CAA}" destId="{0C204F41-FBA8-4B92-A738-C1AE3CC98FD0}" srcOrd="11" destOrd="0" presId="urn:microsoft.com/office/officeart/2005/8/layout/cycle5"/>
    <dgm:cxn modelId="{5485A20B-AF1E-4EA5-814E-F6B87D18DA81}" type="presParOf" srcId="{ABA197B8-E937-4152-AE73-4EF7AF964CAA}" destId="{6604E775-CA99-4698-B846-0F4CD55E3274}" srcOrd="12" destOrd="0" presId="urn:microsoft.com/office/officeart/2005/8/layout/cycle5"/>
    <dgm:cxn modelId="{25567DE3-A522-4A86-AB38-731B939C149A}" type="presParOf" srcId="{ABA197B8-E937-4152-AE73-4EF7AF964CAA}" destId="{1FA52A89-5AF0-49C4-BF6D-020B5B0D111B}" srcOrd="13" destOrd="0" presId="urn:microsoft.com/office/officeart/2005/8/layout/cycle5"/>
    <dgm:cxn modelId="{D2145562-E7BF-4ECB-8242-566543A7A43A}" type="presParOf" srcId="{ABA197B8-E937-4152-AE73-4EF7AF964CAA}" destId="{FCB4B397-61E7-4D84-972A-42615F99E470}"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2422D5-454E-4C6A-8260-7F898D48F2A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61F40E72-170F-4950-991D-EB9EAFD8F867}">
      <dgm:prSet phldrT="[Text]"/>
      <dgm:spPr/>
      <dgm:t>
        <a:bodyPr/>
        <a:lstStyle/>
        <a:p>
          <a:r>
            <a:rPr lang="en-GB" dirty="0" smtClean="0"/>
            <a:t>Poor </a:t>
          </a:r>
          <a:r>
            <a:rPr lang="en-GB" dirty="0" err="1" smtClean="0"/>
            <a:t>Attunement</a:t>
          </a:r>
          <a:endParaRPr lang="en-GB" dirty="0"/>
        </a:p>
      </dgm:t>
    </dgm:pt>
    <dgm:pt modelId="{F26E6D30-787A-44F7-A23E-71221DF36A15}" type="parTrans" cxnId="{E37F3D50-334C-44D6-A03D-012148D360F5}">
      <dgm:prSet/>
      <dgm:spPr/>
      <dgm:t>
        <a:bodyPr/>
        <a:lstStyle/>
        <a:p>
          <a:endParaRPr lang="en-GB"/>
        </a:p>
      </dgm:t>
    </dgm:pt>
    <dgm:pt modelId="{BB41FD8C-E1AC-4795-8D5E-70B987053B77}" type="sibTrans" cxnId="{E37F3D50-334C-44D6-A03D-012148D360F5}">
      <dgm:prSet/>
      <dgm:spPr/>
      <dgm:t>
        <a:bodyPr/>
        <a:lstStyle/>
        <a:p>
          <a:endParaRPr lang="en-GB"/>
        </a:p>
      </dgm:t>
    </dgm:pt>
    <dgm:pt modelId="{315CB0D9-1A6A-48B6-AA54-5494726AE48A}">
      <dgm:prSet phldrT="[Text]"/>
      <dgm:spPr>
        <a:solidFill>
          <a:srgbClr val="00B050"/>
        </a:solidFill>
      </dgm:spPr>
      <dgm:t>
        <a:bodyPr/>
        <a:lstStyle/>
        <a:p>
          <a:r>
            <a:rPr lang="en-GB" dirty="0" smtClean="0"/>
            <a:t>Boundary setting</a:t>
          </a:r>
          <a:endParaRPr lang="en-GB" dirty="0"/>
        </a:p>
      </dgm:t>
    </dgm:pt>
    <dgm:pt modelId="{09299899-BC25-4898-80A8-1CF94816113C}" type="parTrans" cxnId="{EAA83B09-0585-4198-BCC1-1D7A1E6A9CDC}">
      <dgm:prSet/>
      <dgm:spPr/>
      <dgm:t>
        <a:bodyPr/>
        <a:lstStyle/>
        <a:p>
          <a:endParaRPr lang="en-GB"/>
        </a:p>
      </dgm:t>
    </dgm:pt>
    <dgm:pt modelId="{BCA73564-F2A5-467A-9AE9-3E22774205AD}" type="sibTrans" cxnId="{EAA83B09-0585-4198-BCC1-1D7A1E6A9CDC}">
      <dgm:prSet/>
      <dgm:spPr/>
      <dgm:t>
        <a:bodyPr/>
        <a:lstStyle/>
        <a:p>
          <a:endParaRPr lang="en-GB"/>
        </a:p>
      </dgm:t>
    </dgm:pt>
    <dgm:pt modelId="{CC4FF84A-5E94-4BCE-BBD2-B4CCDD332AE4}">
      <dgm:prSet phldrT="[Text]"/>
      <dgm:spPr>
        <a:solidFill>
          <a:srgbClr val="FF0000"/>
        </a:solidFill>
      </dgm:spPr>
      <dgm:t>
        <a:bodyPr/>
        <a:lstStyle/>
        <a:p>
          <a:r>
            <a:rPr lang="en-GB" dirty="0" smtClean="0"/>
            <a:t>Rupture</a:t>
          </a:r>
          <a:endParaRPr lang="en-GB" dirty="0"/>
        </a:p>
      </dgm:t>
    </dgm:pt>
    <dgm:pt modelId="{5E20749B-7D73-409A-867A-693DF0F60CB3}" type="parTrans" cxnId="{F5AB8E3A-D551-4D05-B25B-83A942BFD38B}">
      <dgm:prSet/>
      <dgm:spPr/>
      <dgm:t>
        <a:bodyPr/>
        <a:lstStyle/>
        <a:p>
          <a:endParaRPr lang="en-GB"/>
        </a:p>
      </dgm:t>
    </dgm:pt>
    <dgm:pt modelId="{4DB0DA05-2803-47C8-9E05-E63F38831DC6}" type="sibTrans" cxnId="{F5AB8E3A-D551-4D05-B25B-83A942BFD38B}">
      <dgm:prSet/>
      <dgm:spPr/>
      <dgm:t>
        <a:bodyPr/>
        <a:lstStyle/>
        <a:p>
          <a:endParaRPr lang="en-GB"/>
        </a:p>
      </dgm:t>
    </dgm:pt>
    <dgm:pt modelId="{59919D0F-C4E3-4B2C-BCD4-CC8E6E821C78}">
      <dgm:prSet phldrT="[Text]"/>
      <dgm:spPr>
        <a:solidFill>
          <a:schemeClr val="tx1"/>
        </a:solidFill>
      </dgm:spPr>
      <dgm:t>
        <a:bodyPr/>
        <a:lstStyle/>
        <a:p>
          <a:r>
            <a:rPr lang="en-GB" dirty="0" smtClean="0"/>
            <a:t>Shame</a:t>
          </a:r>
          <a:endParaRPr lang="en-GB" dirty="0"/>
        </a:p>
      </dgm:t>
    </dgm:pt>
    <dgm:pt modelId="{0F4EB893-6073-402E-A47D-6A9E266DEFF8}" type="parTrans" cxnId="{3CB2C979-282B-49B0-BA16-1A7E6D9DA3D4}">
      <dgm:prSet/>
      <dgm:spPr/>
      <dgm:t>
        <a:bodyPr/>
        <a:lstStyle/>
        <a:p>
          <a:endParaRPr lang="en-GB"/>
        </a:p>
      </dgm:t>
    </dgm:pt>
    <dgm:pt modelId="{F9D04E6E-4E76-4A50-BE66-F479F6E10DA9}" type="sibTrans" cxnId="{3CB2C979-282B-49B0-BA16-1A7E6D9DA3D4}">
      <dgm:prSet/>
      <dgm:spPr/>
      <dgm:t>
        <a:bodyPr/>
        <a:lstStyle/>
        <a:p>
          <a:endParaRPr lang="en-GB"/>
        </a:p>
      </dgm:t>
    </dgm:pt>
    <dgm:pt modelId="{ABA197B8-E937-4152-AE73-4EF7AF964CAA}" type="pres">
      <dgm:prSet presAssocID="{9C2422D5-454E-4C6A-8260-7F898D48F2AC}" presName="cycle" presStyleCnt="0">
        <dgm:presLayoutVars>
          <dgm:dir/>
          <dgm:resizeHandles val="exact"/>
        </dgm:presLayoutVars>
      </dgm:prSet>
      <dgm:spPr/>
      <dgm:t>
        <a:bodyPr/>
        <a:lstStyle/>
        <a:p>
          <a:endParaRPr lang="en-GB"/>
        </a:p>
      </dgm:t>
    </dgm:pt>
    <dgm:pt modelId="{C814D209-FB83-4ACB-8596-748EB52D6AF5}" type="pres">
      <dgm:prSet presAssocID="{61F40E72-170F-4950-991D-EB9EAFD8F867}" presName="node" presStyleLbl="node1" presStyleIdx="0" presStyleCnt="4" custRadScaleRad="99001" custRadScaleInc="767">
        <dgm:presLayoutVars>
          <dgm:bulletEnabled val="1"/>
        </dgm:presLayoutVars>
      </dgm:prSet>
      <dgm:spPr/>
      <dgm:t>
        <a:bodyPr/>
        <a:lstStyle/>
        <a:p>
          <a:endParaRPr lang="en-GB"/>
        </a:p>
      </dgm:t>
    </dgm:pt>
    <dgm:pt modelId="{8AD6AC4C-5CA0-49CC-9B99-3032383F8F19}" type="pres">
      <dgm:prSet presAssocID="{61F40E72-170F-4950-991D-EB9EAFD8F867}" presName="spNode" presStyleCnt="0"/>
      <dgm:spPr/>
    </dgm:pt>
    <dgm:pt modelId="{B844F538-E67E-4FE1-9D14-E10C63CE04CF}" type="pres">
      <dgm:prSet presAssocID="{BB41FD8C-E1AC-4795-8D5E-70B987053B77}" presName="sibTrans" presStyleLbl="sibTrans1D1" presStyleIdx="0" presStyleCnt="4"/>
      <dgm:spPr/>
      <dgm:t>
        <a:bodyPr/>
        <a:lstStyle/>
        <a:p>
          <a:endParaRPr lang="en-GB"/>
        </a:p>
      </dgm:t>
    </dgm:pt>
    <dgm:pt modelId="{6AC41639-8C58-41E4-83E0-B29676D6CBD2}" type="pres">
      <dgm:prSet presAssocID="{315CB0D9-1A6A-48B6-AA54-5494726AE48A}" presName="node" presStyleLbl="node1" presStyleIdx="1" presStyleCnt="4">
        <dgm:presLayoutVars>
          <dgm:bulletEnabled val="1"/>
        </dgm:presLayoutVars>
      </dgm:prSet>
      <dgm:spPr/>
      <dgm:t>
        <a:bodyPr/>
        <a:lstStyle/>
        <a:p>
          <a:endParaRPr lang="en-GB"/>
        </a:p>
      </dgm:t>
    </dgm:pt>
    <dgm:pt modelId="{024A2937-371A-42B7-9F1E-BFE8ADE342B5}" type="pres">
      <dgm:prSet presAssocID="{315CB0D9-1A6A-48B6-AA54-5494726AE48A}" presName="spNode" presStyleCnt="0"/>
      <dgm:spPr/>
    </dgm:pt>
    <dgm:pt modelId="{8A6B4583-B151-4104-84B9-8F55D5609E7F}" type="pres">
      <dgm:prSet presAssocID="{BCA73564-F2A5-467A-9AE9-3E22774205AD}" presName="sibTrans" presStyleLbl="sibTrans1D1" presStyleIdx="1" presStyleCnt="4"/>
      <dgm:spPr/>
      <dgm:t>
        <a:bodyPr/>
        <a:lstStyle/>
        <a:p>
          <a:endParaRPr lang="en-GB"/>
        </a:p>
      </dgm:t>
    </dgm:pt>
    <dgm:pt modelId="{79D72608-89BF-4300-8645-9E288715672A}" type="pres">
      <dgm:prSet presAssocID="{CC4FF84A-5E94-4BCE-BBD2-B4CCDD332AE4}" presName="node" presStyleLbl="node1" presStyleIdx="2" presStyleCnt="4" custRadScaleRad="99172" custRadScaleInc="-3032">
        <dgm:presLayoutVars>
          <dgm:bulletEnabled val="1"/>
        </dgm:presLayoutVars>
      </dgm:prSet>
      <dgm:spPr/>
      <dgm:t>
        <a:bodyPr/>
        <a:lstStyle/>
        <a:p>
          <a:endParaRPr lang="en-GB"/>
        </a:p>
      </dgm:t>
    </dgm:pt>
    <dgm:pt modelId="{323A7CA7-A1D5-43DC-AEAD-F8379A3E9E6A}" type="pres">
      <dgm:prSet presAssocID="{CC4FF84A-5E94-4BCE-BBD2-B4CCDD332AE4}" presName="spNode" presStyleCnt="0"/>
      <dgm:spPr/>
    </dgm:pt>
    <dgm:pt modelId="{E9E8AB86-B520-4C05-8CB5-ADCBB115414F}" type="pres">
      <dgm:prSet presAssocID="{4DB0DA05-2803-47C8-9E05-E63F38831DC6}" presName="sibTrans" presStyleLbl="sibTrans1D1" presStyleIdx="2" presStyleCnt="4"/>
      <dgm:spPr/>
      <dgm:t>
        <a:bodyPr/>
        <a:lstStyle/>
        <a:p>
          <a:endParaRPr lang="en-GB"/>
        </a:p>
      </dgm:t>
    </dgm:pt>
    <dgm:pt modelId="{C9128BB7-3803-473D-B9A3-B7CF6686A5C9}" type="pres">
      <dgm:prSet presAssocID="{59919D0F-C4E3-4B2C-BCD4-CC8E6E821C78}" presName="node" presStyleLbl="node1" presStyleIdx="3" presStyleCnt="4" custRadScaleRad="97848" custRadScaleInc="-1353">
        <dgm:presLayoutVars>
          <dgm:bulletEnabled val="1"/>
        </dgm:presLayoutVars>
      </dgm:prSet>
      <dgm:spPr/>
      <dgm:t>
        <a:bodyPr/>
        <a:lstStyle/>
        <a:p>
          <a:endParaRPr lang="en-GB"/>
        </a:p>
      </dgm:t>
    </dgm:pt>
    <dgm:pt modelId="{48A05AD8-E688-4D8F-9D26-F4B9E8447251}" type="pres">
      <dgm:prSet presAssocID="{59919D0F-C4E3-4B2C-BCD4-CC8E6E821C78}" presName="spNode" presStyleCnt="0"/>
      <dgm:spPr/>
    </dgm:pt>
    <dgm:pt modelId="{0C204F41-FBA8-4B92-A738-C1AE3CC98FD0}" type="pres">
      <dgm:prSet presAssocID="{F9D04E6E-4E76-4A50-BE66-F479F6E10DA9}" presName="sibTrans" presStyleLbl="sibTrans1D1" presStyleIdx="3" presStyleCnt="4"/>
      <dgm:spPr/>
      <dgm:t>
        <a:bodyPr/>
        <a:lstStyle/>
        <a:p>
          <a:endParaRPr lang="en-GB"/>
        </a:p>
      </dgm:t>
    </dgm:pt>
  </dgm:ptLst>
  <dgm:cxnLst>
    <dgm:cxn modelId="{B7DD65E1-EB8F-4626-922E-FEF996EFC5F8}" type="presOf" srcId="{CC4FF84A-5E94-4BCE-BBD2-B4CCDD332AE4}" destId="{79D72608-89BF-4300-8645-9E288715672A}" srcOrd="0" destOrd="0" presId="urn:microsoft.com/office/officeart/2005/8/layout/cycle5"/>
    <dgm:cxn modelId="{3A6A5451-9C17-44F1-ACB2-9E05834F17C2}" type="presOf" srcId="{315CB0D9-1A6A-48B6-AA54-5494726AE48A}" destId="{6AC41639-8C58-41E4-83E0-B29676D6CBD2}" srcOrd="0" destOrd="0" presId="urn:microsoft.com/office/officeart/2005/8/layout/cycle5"/>
    <dgm:cxn modelId="{D1C34251-5C43-4C2E-9CC3-F8B6F3E5905D}" type="presOf" srcId="{4DB0DA05-2803-47C8-9E05-E63F38831DC6}" destId="{E9E8AB86-B520-4C05-8CB5-ADCBB115414F}" srcOrd="0" destOrd="0" presId="urn:microsoft.com/office/officeart/2005/8/layout/cycle5"/>
    <dgm:cxn modelId="{F5AB8E3A-D551-4D05-B25B-83A942BFD38B}" srcId="{9C2422D5-454E-4C6A-8260-7F898D48F2AC}" destId="{CC4FF84A-5E94-4BCE-BBD2-B4CCDD332AE4}" srcOrd="2" destOrd="0" parTransId="{5E20749B-7D73-409A-867A-693DF0F60CB3}" sibTransId="{4DB0DA05-2803-47C8-9E05-E63F38831DC6}"/>
    <dgm:cxn modelId="{0A8FB436-43EB-4F67-8A61-08B9177409E9}" type="presOf" srcId="{BB41FD8C-E1AC-4795-8D5E-70B987053B77}" destId="{B844F538-E67E-4FE1-9D14-E10C63CE04CF}" srcOrd="0" destOrd="0" presId="urn:microsoft.com/office/officeart/2005/8/layout/cycle5"/>
    <dgm:cxn modelId="{C11CAD74-A667-4C38-9CAA-5BD723BED8D1}" type="presOf" srcId="{61F40E72-170F-4950-991D-EB9EAFD8F867}" destId="{C814D209-FB83-4ACB-8596-748EB52D6AF5}" srcOrd="0" destOrd="0" presId="urn:microsoft.com/office/officeart/2005/8/layout/cycle5"/>
    <dgm:cxn modelId="{586EA55E-08E9-4B55-9FD3-6BCDF1B4DF19}" type="presOf" srcId="{9C2422D5-454E-4C6A-8260-7F898D48F2AC}" destId="{ABA197B8-E937-4152-AE73-4EF7AF964CAA}" srcOrd="0" destOrd="0" presId="urn:microsoft.com/office/officeart/2005/8/layout/cycle5"/>
    <dgm:cxn modelId="{D1602938-C241-4094-98D2-64CE3788840F}" type="presOf" srcId="{59919D0F-C4E3-4B2C-BCD4-CC8E6E821C78}" destId="{C9128BB7-3803-473D-B9A3-B7CF6686A5C9}" srcOrd="0" destOrd="0" presId="urn:microsoft.com/office/officeart/2005/8/layout/cycle5"/>
    <dgm:cxn modelId="{EAA83B09-0585-4198-BCC1-1D7A1E6A9CDC}" srcId="{9C2422D5-454E-4C6A-8260-7F898D48F2AC}" destId="{315CB0D9-1A6A-48B6-AA54-5494726AE48A}" srcOrd="1" destOrd="0" parTransId="{09299899-BC25-4898-80A8-1CF94816113C}" sibTransId="{BCA73564-F2A5-467A-9AE9-3E22774205AD}"/>
    <dgm:cxn modelId="{A4C76286-1F0B-4799-A189-A0B20CAE2D38}" type="presOf" srcId="{BCA73564-F2A5-467A-9AE9-3E22774205AD}" destId="{8A6B4583-B151-4104-84B9-8F55D5609E7F}" srcOrd="0" destOrd="0" presId="urn:microsoft.com/office/officeart/2005/8/layout/cycle5"/>
    <dgm:cxn modelId="{E37F3D50-334C-44D6-A03D-012148D360F5}" srcId="{9C2422D5-454E-4C6A-8260-7F898D48F2AC}" destId="{61F40E72-170F-4950-991D-EB9EAFD8F867}" srcOrd="0" destOrd="0" parTransId="{F26E6D30-787A-44F7-A23E-71221DF36A15}" sibTransId="{BB41FD8C-E1AC-4795-8D5E-70B987053B77}"/>
    <dgm:cxn modelId="{7D0509A7-C4E7-4B54-B6E2-56EA76C8ADB8}" type="presOf" srcId="{F9D04E6E-4E76-4A50-BE66-F479F6E10DA9}" destId="{0C204F41-FBA8-4B92-A738-C1AE3CC98FD0}" srcOrd="0" destOrd="0" presId="urn:microsoft.com/office/officeart/2005/8/layout/cycle5"/>
    <dgm:cxn modelId="{3CB2C979-282B-49B0-BA16-1A7E6D9DA3D4}" srcId="{9C2422D5-454E-4C6A-8260-7F898D48F2AC}" destId="{59919D0F-C4E3-4B2C-BCD4-CC8E6E821C78}" srcOrd="3" destOrd="0" parTransId="{0F4EB893-6073-402E-A47D-6A9E266DEFF8}" sibTransId="{F9D04E6E-4E76-4A50-BE66-F479F6E10DA9}"/>
    <dgm:cxn modelId="{4C3BA7B1-847F-4050-B012-59FDA1261FF7}" type="presParOf" srcId="{ABA197B8-E937-4152-AE73-4EF7AF964CAA}" destId="{C814D209-FB83-4ACB-8596-748EB52D6AF5}" srcOrd="0" destOrd="0" presId="urn:microsoft.com/office/officeart/2005/8/layout/cycle5"/>
    <dgm:cxn modelId="{48E84041-B43F-49FA-8E66-C381A863717C}" type="presParOf" srcId="{ABA197B8-E937-4152-AE73-4EF7AF964CAA}" destId="{8AD6AC4C-5CA0-49CC-9B99-3032383F8F19}" srcOrd="1" destOrd="0" presId="urn:microsoft.com/office/officeart/2005/8/layout/cycle5"/>
    <dgm:cxn modelId="{5F3135AE-B92B-4DD2-BCBA-7B392280932F}" type="presParOf" srcId="{ABA197B8-E937-4152-AE73-4EF7AF964CAA}" destId="{B844F538-E67E-4FE1-9D14-E10C63CE04CF}" srcOrd="2" destOrd="0" presId="urn:microsoft.com/office/officeart/2005/8/layout/cycle5"/>
    <dgm:cxn modelId="{EAEF85FC-A2DA-4EDF-A86A-3936A7D0B347}" type="presParOf" srcId="{ABA197B8-E937-4152-AE73-4EF7AF964CAA}" destId="{6AC41639-8C58-41E4-83E0-B29676D6CBD2}" srcOrd="3" destOrd="0" presId="urn:microsoft.com/office/officeart/2005/8/layout/cycle5"/>
    <dgm:cxn modelId="{E8865591-AC3B-48F8-A177-38EF913DDE09}" type="presParOf" srcId="{ABA197B8-E937-4152-AE73-4EF7AF964CAA}" destId="{024A2937-371A-42B7-9F1E-BFE8ADE342B5}" srcOrd="4" destOrd="0" presId="urn:microsoft.com/office/officeart/2005/8/layout/cycle5"/>
    <dgm:cxn modelId="{B838D553-18A6-4026-B124-1A0528B40CBD}" type="presParOf" srcId="{ABA197B8-E937-4152-AE73-4EF7AF964CAA}" destId="{8A6B4583-B151-4104-84B9-8F55D5609E7F}" srcOrd="5" destOrd="0" presId="urn:microsoft.com/office/officeart/2005/8/layout/cycle5"/>
    <dgm:cxn modelId="{5951C3F3-860D-4F2B-91ED-0D0928E797CF}" type="presParOf" srcId="{ABA197B8-E937-4152-AE73-4EF7AF964CAA}" destId="{79D72608-89BF-4300-8645-9E288715672A}" srcOrd="6" destOrd="0" presId="urn:microsoft.com/office/officeart/2005/8/layout/cycle5"/>
    <dgm:cxn modelId="{5AD564F4-60BA-4E76-A39E-37D84099B11D}" type="presParOf" srcId="{ABA197B8-E937-4152-AE73-4EF7AF964CAA}" destId="{323A7CA7-A1D5-43DC-AEAD-F8379A3E9E6A}" srcOrd="7" destOrd="0" presId="urn:microsoft.com/office/officeart/2005/8/layout/cycle5"/>
    <dgm:cxn modelId="{FC856BA6-2EEE-4434-8A43-CF9C11CDEC78}" type="presParOf" srcId="{ABA197B8-E937-4152-AE73-4EF7AF964CAA}" destId="{E9E8AB86-B520-4C05-8CB5-ADCBB115414F}" srcOrd="8" destOrd="0" presId="urn:microsoft.com/office/officeart/2005/8/layout/cycle5"/>
    <dgm:cxn modelId="{DF1382D7-F231-4133-AA9E-DBA3A732E9B8}" type="presParOf" srcId="{ABA197B8-E937-4152-AE73-4EF7AF964CAA}" destId="{C9128BB7-3803-473D-B9A3-B7CF6686A5C9}" srcOrd="9" destOrd="0" presId="urn:microsoft.com/office/officeart/2005/8/layout/cycle5"/>
    <dgm:cxn modelId="{0C8C0F6F-A801-4ACA-91BA-9B68708098A9}" type="presParOf" srcId="{ABA197B8-E937-4152-AE73-4EF7AF964CAA}" destId="{48A05AD8-E688-4D8F-9D26-F4B9E8447251}" srcOrd="10" destOrd="0" presId="urn:microsoft.com/office/officeart/2005/8/layout/cycle5"/>
    <dgm:cxn modelId="{0AA87C8E-4A0E-4D49-8077-E21BCD027B43}" type="presParOf" srcId="{ABA197B8-E937-4152-AE73-4EF7AF964CAA}" destId="{0C204F41-FBA8-4B92-A738-C1AE3CC98FD0}"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0D2D38-3DAD-4917-AA40-CBE62D51DDC7}" type="datetimeFigureOut">
              <a:rPr lang="en-GB" smtClean="0"/>
              <a:t>04/12/2020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1C23DF-698A-4A07-8A7C-283397AC83E8}" type="slidenum">
              <a:rPr lang="en-GB" smtClean="0"/>
              <a:t>‹#›</a:t>
            </a:fld>
            <a:endParaRPr lang="en-GB"/>
          </a:p>
        </p:txBody>
      </p:sp>
    </p:spTree>
    <p:extLst>
      <p:ext uri="{BB962C8B-B14F-4D97-AF65-F5344CB8AC3E}">
        <p14:creationId xmlns:p14="http://schemas.microsoft.com/office/powerpoint/2010/main" val="2333661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can be no doubt that trauma will be a bigger issue in your school communities now than it was before the pandemic so I am really grateful to have the opportunity to talk to you about the implications of that, in relation to school policy and practice. </a:t>
            </a:r>
          </a:p>
          <a:p>
            <a:r>
              <a:rPr lang="en-GB" baseline="0" dirty="0" smtClean="0"/>
              <a:t>The risk is when we don’t differentiate the way we go about discipline, needs escalate – resulting in either PX (and we are seeing a spike) or the move into SEMH special settings….crudely because of this cycle.</a:t>
            </a:r>
          </a:p>
          <a:p>
            <a:r>
              <a:rPr lang="en-GB" baseline="0" dirty="0" smtClean="0"/>
              <a:t>Starting at the top, a child who has experienced trauma will experience changes in the brain – crudely, they will be in survival mode impacting on brain architecture. We know that there is actually inflammation – a larger amygdala in children who grow up in unpredictable, stress-filled households.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results in </a:t>
            </a:r>
            <a:r>
              <a:rPr lang="en-GB" baseline="0" dirty="0" err="1" smtClean="0"/>
              <a:t>hypervigilance</a:t>
            </a:r>
            <a:r>
              <a:rPr lang="en-GB" baseline="0" dirty="0" smtClean="0"/>
              <a:t> – children who can’t settle to learn, who are restless, jumpy and volatile. Teachers will then issue warnings and these often lead to escalation because the pupil is not yet ready to hand over any control to the adult – survival means looking after yourself and we need to remember too that trauma is at root the experience of utter powerlessness. Escalation results in FFF responses – the total shutting down of the cortical brain -  which results in punishment which is traumatising. This cycle doesn’t only continue but it spirals as school becomes more and more stress-inducing.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can be a difficult cycle to break and it’s what I wanted some time thinking about with you this afternoon.</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2</a:t>
            </a:fld>
            <a:endParaRPr lang="en-GB"/>
          </a:p>
        </p:txBody>
      </p:sp>
    </p:spTree>
    <p:extLst>
      <p:ext uri="{BB962C8B-B14F-4D97-AF65-F5344CB8AC3E}">
        <p14:creationId xmlns:p14="http://schemas.microsoft.com/office/powerpoint/2010/main" val="2324709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16</a:t>
            </a:fld>
            <a:endParaRPr lang="en-GB"/>
          </a:p>
        </p:txBody>
      </p:sp>
    </p:spTree>
    <p:extLst>
      <p:ext uri="{BB962C8B-B14F-4D97-AF65-F5344CB8AC3E}">
        <p14:creationId xmlns:p14="http://schemas.microsoft.com/office/powerpoint/2010/main" val="3435774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17</a:t>
            </a:fld>
            <a:endParaRPr lang="en-GB"/>
          </a:p>
        </p:txBody>
      </p:sp>
    </p:spTree>
    <p:extLst>
      <p:ext uri="{BB962C8B-B14F-4D97-AF65-F5344CB8AC3E}">
        <p14:creationId xmlns:p14="http://schemas.microsoft.com/office/powerpoint/2010/main" val="3435774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18</a:t>
            </a:fld>
            <a:endParaRPr lang="en-GB"/>
          </a:p>
        </p:txBody>
      </p:sp>
    </p:spTree>
    <p:extLst>
      <p:ext uri="{BB962C8B-B14F-4D97-AF65-F5344CB8AC3E}">
        <p14:creationId xmlns:p14="http://schemas.microsoft.com/office/powerpoint/2010/main" val="3435774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20</a:t>
            </a:fld>
            <a:endParaRPr lang="en-GB"/>
          </a:p>
        </p:txBody>
      </p:sp>
    </p:spTree>
    <p:extLst>
      <p:ext uri="{BB962C8B-B14F-4D97-AF65-F5344CB8AC3E}">
        <p14:creationId xmlns:p14="http://schemas.microsoft.com/office/powerpoint/2010/main" val="3435774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Number of quality of relationships stronger</a:t>
            </a:r>
            <a:r>
              <a:rPr lang="en-GB" baseline="0" dirty="0" smtClean="0"/>
              <a:t> predictor of positive outcomes than adverse experiences are of negative</a:t>
            </a:r>
          </a:p>
          <a:p>
            <a:r>
              <a:rPr lang="en-GB" baseline="0" dirty="0" smtClean="0"/>
              <a:t>Ask survivors – like Ian wright – about impact of just one relationship</a:t>
            </a:r>
          </a:p>
          <a:p>
            <a:r>
              <a:rPr lang="en-GB" baseline="0" dirty="0" smtClean="0"/>
              <a:t>But how do we make the time in class of 30?</a:t>
            </a:r>
          </a:p>
          <a:p>
            <a:r>
              <a:rPr lang="en-GB" baseline="0" dirty="0" smtClean="0"/>
              <a:t>How do we ensure that our consequences don’t </a:t>
            </a:r>
            <a:r>
              <a:rPr lang="en-GB" baseline="0" dirty="0" err="1" smtClean="0"/>
              <a:t>ostricise</a:t>
            </a:r>
            <a:r>
              <a:rPr lang="en-GB" baseline="0" dirty="0" smtClean="0"/>
              <a:t>. The exclusion is highly problematic. Our ancestors survived through the group. To this day, we experience being pushed out as life threatening and leader in the field Kip Williams showed that the same part of brain that is activated when we </a:t>
            </a:r>
            <a:r>
              <a:rPr lang="en-GB" baseline="0" dirty="0" err="1" smtClean="0"/>
              <a:t>experince</a:t>
            </a:r>
            <a:r>
              <a:rPr lang="en-GB" baseline="0" dirty="0" smtClean="0"/>
              <a:t> physical pain is activated when we feel pushed out into the cold. It’s who the silent treatment hurts so much…that loss of connection is acutely felt.</a:t>
            </a:r>
          </a:p>
          <a:p>
            <a:r>
              <a:rPr lang="en-GB" baseline="0" dirty="0" smtClean="0"/>
              <a:t>Medicine then is killing the patient – even tactical ignoring is a high risk strategy….</a:t>
            </a:r>
          </a:p>
        </p:txBody>
      </p:sp>
      <p:sp>
        <p:nvSpPr>
          <p:cNvPr id="4" name="Slide Number Placeholder 3"/>
          <p:cNvSpPr>
            <a:spLocks noGrp="1"/>
          </p:cNvSpPr>
          <p:nvPr>
            <p:ph type="sldNum" sz="quarter" idx="10"/>
          </p:nvPr>
        </p:nvSpPr>
        <p:spPr/>
        <p:txBody>
          <a:bodyPr/>
          <a:lstStyle/>
          <a:p>
            <a:fld id="{941C23DF-698A-4A07-8A7C-283397AC83E8}" type="slidenum">
              <a:rPr lang="en-GB" smtClean="0"/>
              <a:t>21</a:t>
            </a:fld>
            <a:endParaRPr lang="en-GB"/>
          </a:p>
        </p:txBody>
      </p:sp>
    </p:spTree>
    <p:extLst>
      <p:ext uri="{BB962C8B-B14F-4D97-AF65-F5344CB8AC3E}">
        <p14:creationId xmlns:p14="http://schemas.microsoft.com/office/powerpoint/2010/main" val="3435774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the rich do ge</a:t>
            </a:r>
            <a:r>
              <a:rPr lang="en-GB" baseline="0" dirty="0" smtClean="0"/>
              <a:t>t richer</a:t>
            </a:r>
          </a:p>
          <a:p>
            <a:r>
              <a:rPr lang="en-GB" baseline="0" dirty="0" smtClean="0"/>
              <a:t>We are drawn to the socially engaged. They get to practice more….</a:t>
            </a:r>
          </a:p>
          <a:p>
            <a:endParaRPr lang="en-GB" baseline="0" dirty="0" smtClean="0"/>
          </a:p>
          <a:p>
            <a:r>
              <a:rPr lang="en-GB" baseline="0" dirty="0" smtClean="0"/>
              <a:t>So group 4  - how do we create emotional wealth to mitigate that social thinning that was mentioned in the Anna Freud video?</a:t>
            </a:r>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22</a:t>
            </a:fld>
            <a:endParaRPr lang="en-GB"/>
          </a:p>
        </p:txBody>
      </p:sp>
    </p:spTree>
    <p:extLst>
      <p:ext uri="{BB962C8B-B14F-4D97-AF65-F5344CB8AC3E}">
        <p14:creationId xmlns:p14="http://schemas.microsoft.com/office/powerpoint/2010/main" val="3435774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3</a:t>
            </a:fld>
            <a:endParaRPr lang="en-GB"/>
          </a:p>
        </p:txBody>
      </p:sp>
    </p:spTree>
    <p:extLst>
      <p:ext uri="{BB962C8B-B14F-4D97-AF65-F5344CB8AC3E}">
        <p14:creationId xmlns:p14="http://schemas.microsoft.com/office/powerpoint/2010/main" val="1934671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4</a:t>
            </a:fld>
            <a:endParaRPr lang="en-GB"/>
          </a:p>
        </p:txBody>
      </p:sp>
    </p:spTree>
    <p:extLst>
      <p:ext uri="{BB962C8B-B14F-4D97-AF65-F5344CB8AC3E}">
        <p14:creationId xmlns:p14="http://schemas.microsoft.com/office/powerpoint/2010/main" val="1934671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Group</a:t>
            </a:r>
            <a:r>
              <a:rPr lang="en-GB" baseline="0" dirty="0" smtClean="0"/>
              <a:t> 1 will be thinking more about how we identify the CYP who need relational help – one way is through ACEs. That is, thinking about the number of adverse childhood experiences that a child has had. Certainly, we need to be curious about this if they’re distressed and the </a:t>
            </a:r>
            <a:r>
              <a:rPr lang="en-GB" baseline="0" dirty="0" err="1" smtClean="0"/>
              <a:t>behr</a:t>
            </a:r>
            <a:r>
              <a:rPr lang="en-GB" baseline="0" dirty="0" smtClean="0"/>
              <a:t> policy isn’t working.</a:t>
            </a:r>
          </a:p>
          <a:p>
            <a:r>
              <a:rPr lang="en-GB" baseline="0" dirty="0" smtClean="0"/>
              <a:t>Original ACE study was undertaken in 90s by……16,ooo citizens 10 questions. 5 environment, 5 personal abuse. Every time an answer was Yes – that’s an ACE score. So lowest 1, highest 10. </a:t>
            </a:r>
            <a:r>
              <a:rPr lang="en-GB" baseline="0" dirty="0" err="1" smtClean="0"/>
              <a:t>Feliitti</a:t>
            </a:r>
            <a:r>
              <a:rPr lang="en-GB" baseline="0" dirty="0" smtClean="0"/>
              <a:t> then found a correlation between ACE score and outcomes. Even a link with the life span. Since then, study has been repeated across the globe, with the same pattern. Public health priority must be to reduce ACEs – or mitigate their impact. </a:t>
            </a:r>
          </a:p>
          <a:p>
            <a:endParaRPr lang="en-GB" baseline="0" dirty="0" smtClean="0"/>
          </a:p>
        </p:txBody>
      </p:sp>
      <p:sp>
        <p:nvSpPr>
          <p:cNvPr id="4" name="Slide Number Placeholder 3"/>
          <p:cNvSpPr>
            <a:spLocks noGrp="1"/>
          </p:cNvSpPr>
          <p:nvPr>
            <p:ph type="sldNum" sz="quarter" idx="10"/>
          </p:nvPr>
        </p:nvSpPr>
        <p:spPr/>
        <p:txBody>
          <a:bodyPr/>
          <a:lstStyle/>
          <a:p>
            <a:fld id="{941C23DF-698A-4A07-8A7C-283397AC83E8}" type="slidenum">
              <a:rPr lang="en-GB" smtClean="0"/>
              <a:t>6</a:t>
            </a:fld>
            <a:endParaRPr lang="en-GB"/>
          </a:p>
        </p:txBody>
      </p:sp>
    </p:spTree>
    <p:extLst>
      <p:ext uri="{BB962C8B-B14F-4D97-AF65-F5344CB8AC3E}">
        <p14:creationId xmlns:p14="http://schemas.microsoft.com/office/powerpoint/2010/main" val="3435774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also</a:t>
            </a:r>
            <a:r>
              <a:rPr lang="en-GB" baseline="0" dirty="0" smtClean="0"/>
              <a:t> found they are very common. This is a population study of England, pre pandemic. Even then  - common. 3 pupils in every class will need significant additional support to achieve emotional </a:t>
            </a:r>
            <a:r>
              <a:rPr lang="en-GB" baseline="0" dirty="0" err="1" smtClean="0"/>
              <a:t>equalibrium</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7</a:t>
            </a:fld>
            <a:endParaRPr lang="en-GB"/>
          </a:p>
        </p:txBody>
      </p:sp>
    </p:spTree>
    <p:extLst>
      <p:ext uri="{BB962C8B-B14F-4D97-AF65-F5344CB8AC3E}">
        <p14:creationId xmlns:p14="http://schemas.microsoft.com/office/powerpoint/2010/main" val="343577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that study were to be repeated now,</a:t>
            </a:r>
            <a:r>
              <a:rPr lang="en-GB" baseline="0" dirty="0" smtClean="0"/>
              <a:t> we would be seeing much higher ACE scores….more parents with mental health issues impacting on their capacity to provide consistent enough care, alarming increase in DV, divorce skyrocketing and drug addiction on the increase.</a:t>
            </a:r>
          </a:p>
          <a:p>
            <a:r>
              <a:rPr lang="en-GB" baseline="0" dirty="0" smtClean="0"/>
              <a:t>We’ve seen already that the child’s brain is shaped and sculpted by the environment. </a:t>
            </a:r>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8</a:t>
            </a:fld>
            <a:endParaRPr lang="en-GB"/>
          </a:p>
        </p:txBody>
      </p:sp>
    </p:spTree>
    <p:extLst>
      <p:ext uri="{BB962C8B-B14F-4D97-AF65-F5344CB8AC3E}">
        <p14:creationId xmlns:p14="http://schemas.microsoft.com/office/powerpoint/2010/main" val="343577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we need to create the conditions in school for growth – broadly by reducing stress. But how do we know who needs this support – how do we identify the pupils impacted by toxic stress?</a:t>
            </a:r>
          </a:p>
          <a:p>
            <a:r>
              <a:rPr lang="en-GB" baseline="0" dirty="0" smtClean="0"/>
              <a:t>And worth thinking about stress before saying a bit more about the ACE survey and it’s limitations as an assessment tool.</a:t>
            </a:r>
          </a:p>
          <a:p>
            <a:r>
              <a:rPr lang="en-GB" baseline="0" dirty="0" smtClean="0"/>
              <a:t>Positive – essential for growth</a:t>
            </a:r>
          </a:p>
          <a:p>
            <a:r>
              <a:rPr lang="en-GB" baseline="0" dirty="0" smtClean="0"/>
              <a:t>Tolerable – unavoidable but mostly we move on. That’s because the brain knows what it needs to do – we seek connection; we tell our story; we talk through; we habituate. Children may not and some of most </a:t>
            </a:r>
            <a:r>
              <a:rPr lang="en-GB" baseline="0" dirty="0" err="1" smtClean="0"/>
              <a:t>dysregulated</a:t>
            </a:r>
            <a:r>
              <a:rPr lang="en-GB" baseline="0" dirty="0" smtClean="0"/>
              <a:t> behaviour we see it rooted in blocked grief.</a:t>
            </a:r>
          </a:p>
          <a:p>
            <a:r>
              <a:rPr lang="en-GB" baseline="0" dirty="0" smtClean="0"/>
              <a:t>ACE survey is not an assessment. Three health warnings:</a:t>
            </a:r>
          </a:p>
          <a:p>
            <a:pPr marL="228600" indent="-228600">
              <a:buAutoNum type="arabicPeriod"/>
            </a:pPr>
            <a:r>
              <a:rPr lang="en-GB" baseline="0" dirty="0" smtClean="0"/>
              <a:t>It’s too narrowly defined……where is being bullied, being racially abused, where is bereavement? Does divorce have to be a trauma? What about the child devastated by sexual abuse….an ACE score of just one perhaps, but a potentially life-changing traumatic event.</a:t>
            </a:r>
          </a:p>
          <a:p>
            <a:pPr marL="228600" indent="-228600">
              <a:buAutoNum type="arabicPeriod"/>
            </a:pPr>
            <a:r>
              <a:rPr lang="en-GB" baseline="0" dirty="0" smtClean="0"/>
              <a:t>When did it happen? The earlier, the more devastating because of the exponential growth of the baby brain….flood a tiny system with adrenalin and cortisol and new connections are reduced and lost.</a:t>
            </a:r>
          </a:p>
          <a:p>
            <a:pPr marL="228600" indent="-228600">
              <a:buAutoNum type="arabicPeriod"/>
            </a:pPr>
            <a:r>
              <a:rPr lang="en-GB" baseline="0" dirty="0" smtClean="0"/>
              <a:t>Protective factors are not considered….social buffering is a key concept.</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9</a:t>
            </a:fld>
            <a:endParaRPr lang="en-GB"/>
          </a:p>
        </p:txBody>
      </p:sp>
    </p:spTree>
    <p:extLst>
      <p:ext uri="{BB962C8B-B14F-4D97-AF65-F5344CB8AC3E}">
        <p14:creationId xmlns:p14="http://schemas.microsoft.com/office/powerpoint/2010/main" val="343577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Stephen </a:t>
            </a:r>
            <a:r>
              <a:rPr lang="en-US" dirty="0" err="1" smtClean="0"/>
              <a:t>Porges</a:t>
            </a:r>
            <a:r>
              <a:rPr lang="en-US" dirty="0" smtClean="0"/>
              <a:t>’ innovative research into the autonomic nervous system has shown us how we have evolved to cope with threat. His </a:t>
            </a:r>
            <a:r>
              <a:rPr lang="en-US" dirty="0" err="1" smtClean="0"/>
              <a:t>Polyvagal</a:t>
            </a:r>
            <a:r>
              <a:rPr lang="en-US" dirty="0" smtClean="0"/>
              <a:t> Theory shows us that when faced with threat or danger, we first turn to our social engagement system to re- establish safety (we turn to trusted others). If that does not bring us into safety or if the danger is severe and immediate, we turn to our fight/flight response. If that does not bring us safety then our mind and body move into collapse and shut down.  </a:t>
            </a:r>
          </a:p>
          <a:p>
            <a:endParaRPr lang="en-US" dirty="0" smtClean="0"/>
          </a:p>
          <a:p>
            <a:r>
              <a:rPr lang="en-US" dirty="0" smtClean="0"/>
              <a:t>People who experience social engagement as repeatedly unsuccessful at keeping them safe become ‘hardwired’ to move straight into fight/flight or collapse. </a:t>
            </a:r>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11</a:t>
            </a:fld>
            <a:endParaRPr lang="en-GB"/>
          </a:p>
        </p:txBody>
      </p:sp>
    </p:spTree>
    <p:extLst>
      <p:ext uri="{BB962C8B-B14F-4D97-AF65-F5344CB8AC3E}">
        <p14:creationId xmlns:p14="http://schemas.microsoft.com/office/powerpoint/2010/main" val="3435774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1C23DF-698A-4A07-8A7C-283397AC83E8}" type="slidenum">
              <a:rPr lang="en-GB" smtClean="0"/>
              <a:t>15</a:t>
            </a:fld>
            <a:endParaRPr lang="en-GB"/>
          </a:p>
        </p:txBody>
      </p:sp>
    </p:spTree>
    <p:extLst>
      <p:ext uri="{BB962C8B-B14F-4D97-AF65-F5344CB8AC3E}">
        <p14:creationId xmlns:p14="http://schemas.microsoft.com/office/powerpoint/2010/main" val="3435774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7CF8A92-3432-4B8E-8CC3-AB10CD4D3229}" type="datetimeFigureOut">
              <a:rPr lang="en-GB" smtClean="0"/>
              <a:t>04/12/2020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A5A833-8F3C-4642-881A-713F8437F548}" type="slidenum">
              <a:rPr lang="en-GB" smtClean="0"/>
              <a:t>‹#›</a:t>
            </a:fld>
            <a:endParaRPr lang="en-GB"/>
          </a:p>
        </p:txBody>
      </p:sp>
    </p:spTree>
    <p:extLst>
      <p:ext uri="{BB962C8B-B14F-4D97-AF65-F5344CB8AC3E}">
        <p14:creationId xmlns:p14="http://schemas.microsoft.com/office/powerpoint/2010/main" val="2156312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CF8A92-3432-4B8E-8CC3-AB10CD4D3229}" type="datetimeFigureOut">
              <a:rPr lang="en-GB" smtClean="0"/>
              <a:t>04/12/2020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A5A833-8F3C-4642-881A-713F8437F548}" type="slidenum">
              <a:rPr lang="en-GB" smtClean="0"/>
              <a:t>‹#›</a:t>
            </a:fld>
            <a:endParaRPr lang="en-GB"/>
          </a:p>
        </p:txBody>
      </p:sp>
    </p:spTree>
    <p:extLst>
      <p:ext uri="{BB962C8B-B14F-4D97-AF65-F5344CB8AC3E}">
        <p14:creationId xmlns:p14="http://schemas.microsoft.com/office/powerpoint/2010/main" val="113851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CF8A92-3432-4B8E-8CC3-AB10CD4D3229}" type="datetimeFigureOut">
              <a:rPr lang="en-GB" smtClean="0"/>
              <a:t>04/12/2020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A5A833-8F3C-4642-881A-713F8437F548}" type="slidenum">
              <a:rPr lang="en-GB" smtClean="0"/>
              <a:t>‹#›</a:t>
            </a:fld>
            <a:endParaRPr lang="en-GB"/>
          </a:p>
        </p:txBody>
      </p:sp>
    </p:spTree>
    <p:extLst>
      <p:ext uri="{BB962C8B-B14F-4D97-AF65-F5344CB8AC3E}">
        <p14:creationId xmlns:p14="http://schemas.microsoft.com/office/powerpoint/2010/main" val="2524534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CF8A92-3432-4B8E-8CC3-AB10CD4D3229}" type="datetimeFigureOut">
              <a:rPr lang="en-GB" smtClean="0"/>
              <a:t>04/12/2020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A5A833-8F3C-4642-881A-713F8437F548}" type="slidenum">
              <a:rPr lang="en-GB" smtClean="0"/>
              <a:t>‹#›</a:t>
            </a:fld>
            <a:endParaRPr lang="en-GB"/>
          </a:p>
        </p:txBody>
      </p:sp>
    </p:spTree>
    <p:extLst>
      <p:ext uri="{BB962C8B-B14F-4D97-AF65-F5344CB8AC3E}">
        <p14:creationId xmlns:p14="http://schemas.microsoft.com/office/powerpoint/2010/main" val="4202932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CF8A92-3432-4B8E-8CC3-AB10CD4D3229}" type="datetimeFigureOut">
              <a:rPr lang="en-GB" smtClean="0"/>
              <a:t>04/12/2020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A5A833-8F3C-4642-881A-713F8437F548}" type="slidenum">
              <a:rPr lang="en-GB" smtClean="0"/>
              <a:t>‹#›</a:t>
            </a:fld>
            <a:endParaRPr lang="en-GB"/>
          </a:p>
        </p:txBody>
      </p:sp>
    </p:spTree>
    <p:extLst>
      <p:ext uri="{BB962C8B-B14F-4D97-AF65-F5344CB8AC3E}">
        <p14:creationId xmlns:p14="http://schemas.microsoft.com/office/powerpoint/2010/main" val="690194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7CF8A92-3432-4B8E-8CC3-AB10CD4D3229}" type="datetimeFigureOut">
              <a:rPr lang="en-GB" smtClean="0"/>
              <a:t>04/12/2020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A5A833-8F3C-4642-881A-713F8437F548}" type="slidenum">
              <a:rPr lang="en-GB" smtClean="0"/>
              <a:t>‹#›</a:t>
            </a:fld>
            <a:endParaRPr lang="en-GB"/>
          </a:p>
        </p:txBody>
      </p:sp>
    </p:spTree>
    <p:extLst>
      <p:ext uri="{BB962C8B-B14F-4D97-AF65-F5344CB8AC3E}">
        <p14:creationId xmlns:p14="http://schemas.microsoft.com/office/powerpoint/2010/main" val="13414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7CF8A92-3432-4B8E-8CC3-AB10CD4D3229}" type="datetimeFigureOut">
              <a:rPr lang="en-GB" smtClean="0"/>
              <a:t>04/12/2020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A5A833-8F3C-4642-881A-713F8437F548}" type="slidenum">
              <a:rPr lang="en-GB" smtClean="0"/>
              <a:t>‹#›</a:t>
            </a:fld>
            <a:endParaRPr lang="en-GB"/>
          </a:p>
        </p:txBody>
      </p:sp>
    </p:spTree>
    <p:extLst>
      <p:ext uri="{BB962C8B-B14F-4D97-AF65-F5344CB8AC3E}">
        <p14:creationId xmlns:p14="http://schemas.microsoft.com/office/powerpoint/2010/main" val="3961523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7CF8A92-3432-4B8E-8CC3-AB10CD4D3229}" type="datetimeFigureOut">
              <a:rPr lang="en-GB" smtClean="0"/>
              <a:t>04/12/2020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5A5A833-8F3C-4642-881A-713F8437F548}" type="slidenum">
              <a:rPr lang="en-GB" smtClean="0"/>
              <a:t>‹#›</a:t>
            </a:fld>
            <a:endParaRPr lang="en-GB"/>
          </a:p>
        </p:txBody>
      </p:sp>
    </p:spTree>
    <p:extLst>
      <p:ext uri="{BB962C8B-B14F-4D97-AF65-F5344CB8AC3E}">
        <p14:creationId xmlns:p14="http://schemas.microsoft.com/office/powerpoint/2010/main" val="358026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F8A92-3432-4B8E-8CC3-AB10CD4D3229}" type="datetimeFigureOut">
              <a:rPr lang="en-GB" smtClean="0"/>
              <a:t>04/12/2020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5A5A833-8F3C-4642-881A-713F8437F548}" type="slidenum">
              <a:rPr lang="en-GB" smtClean="0"/>
              <a:t>‹#›</a:t>
            </a:fld>
            <a:endParaRPr lang="en-GB"/>
          </a:p>
        </p:txBody>
      </p:sp>
    </p:spTree>
    <p:extLst>
      <p:ext uri="{BB962C8B-B14F-4D97-AF65-F5344CB8AC3E}">
        <p14:creationId xmlns:p14="http://schemas.microsoft.com/office/powerpoint/2010/main" val="2441276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CF8A92-3432-4B8E-8CC3-AB10CD4D3229}" type="datetimeFigureOut">
              <a:rPr lang="en-GB" smtClean="0"/>
              <a:t>04/12/2020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A5A833-8F3C-4642-881A-713F8437F548}" type="slidenum">
              <a:rPr lang="en-GB" smtClean="0"/>
              <a:t>‹#›</a:t>
            </a:fld>
            <a:endParaRPr lang="en-GB"/>
          </a:p>
        </p:txBody>
      </p:sp>
    </p:spTree>
    <p:extLst>
      <p:ext uri="{BB962C8B-B14F-4D97-AF65-F5344CB8AC3E}">
        <p14:creationId xmlns:p14="http://schemas.microsoft.com/office/powerpoint/2010/main" val="3599680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CF8A92-3432-4B8E-8CC3-AB10CD4D3229}" type="datetimeFigureOut">
              <a:rPr lang="en-GB" smtClean="0"/>
              <a:t>04/12/2020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A5A833-8F3C-4642-881A-713F8437F548}" type="slidenum">
              <a:rPr lang="en-GB" smtClean="0"/>
              <a:t>‹#›</a:t>
            </a:fld>
            <a:endParaRPr lang="en-GB"/>
          </a:p>
        </p:txBody>
      </p:sp>
    </p:spTree>
    <p:extLst>
      <p:ext uri="{BB962C8B-B14F-4D97-AF65-F5344CB8AC3E}">
        <p14:creationId xmlns:p14="http://schemas.microsoft.com/office/powerpoint/2010/main" val="48126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F8A92-3432-4B8E-8CC3-AB10CD4D3229}" type="datetimeFigureOut">
              <a:rPr lang="en-GB" smtClean="0"/>
              <a:t>04/12/2020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A5A833-8F3C-4642-881A-713F8437F548}" type="slidenum">
              <a:rPr lang="en-GB" smtClean="0"/>
              <a:t>‹#›</a:t>
            </a:fld>
            <a:endParaRPr lang="en-GB"/>
          </a:p>
        </p:txBody>
      </p:sp>
    </p:spTree>
    <p:extLst>
      <p:ext uri="{BB962C8B-B14F-4D97-AF65-F5344CB8AC3E}">
        <p14:creationId xmlns:p14="http://schemas.microsoft.com/office/powerpoint/2010/main" val="3802944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hyperlink" Target="https://youtu.be/xYBUY1kZpf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bing.com/videos/search?q=childhood+trauma+video&amp;&amp;view=detail&amp;mid=0D423CC9335D9ED9EB9C0D423CC9335D9ED9EB9C&amp;&amp;FORM=VRDGA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548680"/>
            <a:ext cx="7772400" cy="2403698"/>
          </a:xfrm>
        </p:spPr>
        <p:txBody>
          <a:bodyPr>
            <a:normAutofit/>
          </a:bodyPr>
          <a:lstStyle/>
          <a:p>
            <a:r>
              <a:rPr lang="en-GB" dirty="0" smtClean="0"/>
              <a:t>Graduated Approach SENCO Briefings</a:t>
            </a:r>
            <a:r>
              <a:rPr lang="en-GB" dirty="0"/>
              <a:t/>
            </a:r>
            <a:br>
              <a:rPr lang="en-GB" dirty="0"/>
            </a:br>
            <a:endParaRPr lang="en-GB" dirty="0"/>
          </a:p>
        </p:txBody>
      </p:sp>
      <p:sp>
        <p:nvSpPr>
          <p:cNvPr id="3" name="Subtitle 2"/>
          <p:cNvSpPr>
            <a:spLocks noGrp="1"/>
          </p:cNvSpPr>
          <p:nvPr>
            <p:ph type="subTitle" idx="1"/>
          </p:nvPr>
        </p:nvSpPr>
        <p:spPr/>
        <p:txBody>
          <a:bodyPr/>
          <a:lstStyle/>
          <a:p>
            <a:endParaRPr lang="en-GB" dirty="0" smtClean="0"/>
          </a:p>
          <a:p>
            <a:r>
              <a:rPr lang="en-GB" dirty="0" smtClean="0"/>
              <a:t>November 2020</a:t>
            </a:r>
            <a:endParaRPr lang="en-GB" dirty="0">
              <a:solidFill>
                <a:schemeClr val="accent6"/>
              </a:solidFill>
            </a:endParaRPr>
          </a:p>
        </p:txBody>
      </p:sp>
      <p:pic>
        <p:nvPicPr>
          <p:cNvPr id="4" name="Picture 3" descr="LCC Powerpoint footer with strapline.ps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05647"/>
            <a:ext cx="9144000" cy="17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276872"/>
            <a:ext cx="4824536" cy="187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069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Group 2 </a:t>
            </a:r>
            <a:endParaRPr lang="en-GB" dirty="0"/>
          </a:p>
        </p:txBody>
      </p:sp>
      <p:sp>
        <p:nvSpPr>
          <p:cNvPr id="3" name="TextBox 2"/>
          <p:cNvSpPr txBox="1"/>
          <p:nvPr/>
        </p:nvSpPr>
        <p:spPr>
          <a:xfrm>
            <a:off x="1403648" y="1613466"/>
            <a:ext cx="6192688" cy="1323439"/>
          </a:xfrm>
          <a:prstGeom prst="rect">
            <a:avLst/>
          </a:prstGeom>
          <a:noFill/>
        </p:spPr>
        <p:txBody>
          <a:bodyPr wrap="square" rtlCol="0">
            <a:spAutoFit/>
          </a:bodyPr>
          <a:lstStyle/>
          <a:p>
            <a:pPr algn="ctr"/>
            <a:r>
              <a:rPr lang="en-GB" sz="4000" dirty="0" smtClean="0"/>
              <a:t>How to expand the window of tolerance</a:t>
            </a:r>
            <a:endParaRPr lang="en-GB" sz="4000" dirty="0"/>
          </a:p>
        </p:txBody>
      </p:sp>
    </p:spTree>
    <p:extLst>
      <p:ext uri="{BB962C8B-B14F-4D97-AF65-F5344CB8AC3E}">
        <p14:creationId xmlns:p14="http://schemas.microsoft.com/office/powerpoint/2010/main" val="529518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Polyvagal</a:t>
            </a:r>
            <a:r>
              <a:rPr lang="en-GB" dirty="0" smtClean="0"/>
              <a:t> Theory (Stephen </a:t>
            </a:r>
            <a:r>
              <a:rPr lang="en-GB" dirty="0" err="1" smtClean="0"/>
              <a:t>Porges</a:t>
            </a:r>
            <a:r>
              <a:rPr lang="en-GB" dirty="0" smtClean="0"/>
              <a:t>)</a:t>
            </a:r>
            <a:endParaRPr lang="en-GB" dirty="0"/>
          </a:p>
        </p:txBody>
      </p:sp>
      <p:sp>
        <p:nvSpPr>
          <p:cNvPr id="3" name="Content Placeholder 2"/>
          <p:cNvSpPr>
            <a:spLocks noGrp="1"/>
          </p:cNvSpPr>
          <p:nvPr>
            <p:ph idx="1"/>
          </p:nvPr>
        </p:nvSpPr>
        <p:spPr>
          <a:xfrm>
            <a:off x="457200" y="1412776"/>
            <a:ext cx="8229600" cy="4713387"/>
          </a:xfrm>
        </p:spPr>
        <p:txBody>
          <a:bodyPr/>
          <a:lstStyle/>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800" b="1" dirty="0">
              <a:solidFill>
                <a:schemeClr val="accent6">
                  <a:lumMod val="75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484784"/>
            <a:ext cx="5111155" cy="4740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236296" y="5373216"/>
            <a:ext cx="1512168" cy="646331"/>
          </a:xfrm>
          <a:prstGeom prst="rect">
            <a:avLst/>
          </a:prstGeom>
          <a:noFill/>
        </p:spPr>
        <p:txBody>
          <a:bodyPr wrap="square" rtlCol="0">
            <a:spAutoFit/>
          </a:bodyPr>
          <a:lstStyle/>
          <a:p>
            <a:r>
              <a:rPr lang="en-GB" dirty="0" smtClean="0"/>
              <a:t>Attention deficit </a:t>
            </a:r>
            <a:endParaRPr lang="en-GB" dirty="0"/>
          </a:p>
        </p:txBody>
      </p:sp>
      <p:sp>
        <p:nvSpPr>
          <p:cNvPr id="9" name="TextBox 8"/>
          <p:cNvSpPr txBox="1"/>
          <p:nvPr/>
        </p:nvSpPr>
        <p:spPr>
          <a:xfrm>
            <a:off x="7193197" y="3670553"/>
            <a:ext cx="1512168" cy="369332"/>
          </a:xfrm>
          <a:prstGeom prst="rect">
            <a:avLst/>
          </a:prstGeom>
          <a:noFill/>
        </p:spPr>
        <p:txBody>
          <a:bodyPr wrap="square" rtlCol="0">
            <a:spAutoFit/>
          </a:bodyPr>
          <a:lstStyle/>
          <a:p>
            <a:r>
              <a:rPr lang="en-GB" dirty="0" smtClean="0"/>
              <a:t>Hyperactive </a:t>
            </a:r>
            <a:endParaRPr lang="en-GB" dirty="0"/>
          </a:p>
        </p:txBody>
      </p:sp>
    </p:spTree>
    <p:extLst>
      <p:ext uri="{BB962C8B-B14F-4D97-AF65-F5344CB8AC3E}">
        <p14:creationId xmlns:p14="http://schemas.microsoft.com/office/powerpoint/2010/main" val="1119590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9"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99179" y="1600200"/>
            <a:ext cx="674564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867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Triggers </a:t>
            </a:r>
            <a:endParaRPr lang="en-GB" dirty="0"/>
          </a:p>
        </p:txBody>
      </p:sp>
      <p:sp>
        <p:nvSpPr>
          <p:cNvPr id="3" name="Content Placeholder 2"/>
          <p:cNvSpPr>
            <a:spLocks noGrp="1"/>
          </p:cNvSpPr>
          <p:nvPr>
            <p:ph idx="1"/>
          </p:nvPr>
        </p:nvSpPr>
        <p:spPr/>
        <p:txBody>
          <a:bodyPr/>
          <a:lstStyle/>
          <a:p>
            <a:r>
              <a:rPr lang="en-GB" dirty="0" smtClean="0"/>
              <a:t>Sensory memories &amp; time holes</a:t>
            </a:r>
          </a:p>
          <a:p>
            <a:r>
              <a:rPr lang="en-GB" dirty="0" smtClean="0"/>
              <a:t>Hostile attribution bias</a:t>
            </a:r>
          </a:p>
          <a:p>
            <a:r>
              <a:rPr lang="en-GB" dirty="0" smtClean="0"/>
              <a:t>Non-verbal communication</a:t>
            </a:r>
            <a:endParaRPr lang="en-GB" dirty="0"/>
          </a:p>
        </p:txBody>
      </p:sp>
    </p:spTree>
    <p:extLst>
      <p:ext uri="{BB962C8B-B14F-4D97-AF65-F5344CB8AC3E}">
        <p14:creationId xmlns:p14="http://schemas.microsoft.com/office/powerpoint/2010/main" val="197177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Group 3 </a:t>
            </a:r>
            <a:endParaRPr lang="en-GB" dirty="0"/>
          </a:p>
        </p:txBody>
      </p:sp>
      <p:sp>
        <p:nvSpPr>
          <p:cNvPr id="3" name="TextBox 2"/>
          <p:cNvSpPr txBox="1"/>
          <p:nvPr/>
        </p:nvSpPr>
        <p:spPr>
          <a:xfrm>
            <a:off x="1403648" y="1613466"/>
            <a:ext cx="6192688" cy="1938992"/>
          </a:xfrm>
          <a:prstGeom prst="rect">
            <a:avLst/>
          </a:prstGeom>
          <a:noFill/>
        </p:spPr>
        <p:txBody>
          <a:bodyPr wrap="square" rtlCol="0">
            <a:spAutoFit/>
          </a:bodyPr>
          <a:lstStyle/>
          <a:p>
            <a:pPr algn="ctr"/>
            <a:r>
              <a:rPr lang="en-GB" sz="4000" dirty="0" smtClean="0"/>
              <a:t>How do we maintain boundaries </a:t>
            </a:r>
            <a:r>
              <a:rPr lang="en-GB" sz="4000" dirty="0" err="1" smtClean="0"/>
              <a:t>whislt</a:t>
            </a:r>
            <a:r>
              <a:rPr lang="en-GB" sz="4000" dirty="0" smtClean="0"/>
              <a:t> avoiding shame?</a:t>
            </a:r>
            <a:endParaRPr lang="en-GB" sz="4000" dirty="0"/>
          </a:p>
        </p:txBody>
      </p:sp>
    </p:spTree>
    <p:extLst>
      <p:ext uri="{BB962C8B-B14F-4D97-AF65-F5344CB8AC3E}">
        <p14:creationId xmlns:p14="http://schemas.microsoft.com/office/powerpoint/2010/main" val="390076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discipline problem</a:t>
            </a:r>
            <a:endParaRPr lang="en-GB" dirty="0"/>
          </a:p>
        </p:txBody>
      </p:sp>
      <p:sp>
        <p:nvSpPr>
          <p:cNvPr id="3" name="Content Placeholder 2"/>
          <p:cNvSpPr>
            <a:spLocks noGrp="1"/>
          </p:cNvSpPr>
          <p:nvPr>
            <p:ph idx="1"/>
          </p:nvPr>
        </p:nvSpPr>
        <p:spPr>
          <a:xfrm>
            <a:off x="457200" y="1412776"/>
            <a:ext cx="8229600" cy="4713387"/>
          </a:xfrm>
        </p:spPr>
        <p:txBody>
          <a:bodyPr/>
          <a:lstStyle/>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800" b="1" dirty="0">
              <a:solidFill>
                <a:schemeClr val="accent6">
                  <a:lumMod val="75000"/>
                </a:schemeClr>
              </a:solidFill>
            </a:endParaRPr>
          </a:p>
        </p:txBody>
      </p:sp>
      <p:graphicFrame>
        <p:nvGraphicFramePr>
          <p:cNvPr id="4" name="Diagram 3"/>
          <p:cNvGraphicFramePr/>
          <p:nvPr>
            <p:extLst>
              <p:ext uri="{D42A27DB-BD31-4B8C-83A1-F6EECF244321}">
                <p14:modId xmlns:p14="http://schemas.microsoft.com/office/powerpoint/2010/main" val="52312835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0935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Socialisation</a:t>
            </a:r>
            <a:endParaRPr lang="en-GB" dirty="0"/>
          </a:p>
        </p:txBody>
      </p:sp>
      <p:sp>
        <p:nvSpPr>
          <p:cNvPr id="3" name="Content Placeholder 2"/>
          <p:cNvSpPr>
            <a:spLocks noGrp="1"/>
          </p:cNvSpPr>
          <p:nvPr>
            <p:ph idx="1"/>
          </p:nvPr>
        </p:nvSpPr>
        <p:spPr>
          <a:xfrm>
            <a:off x="457200" y="1412776"/>
            <a:ext cx="8229600" cy="4713387"/>
          </a:xfrm>
        </p:spPr>
        <p:txBody>
          <a:bodyPr/>
          <a:lstStyle/>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800" b="1" dirty="0">
              <a:solidFill>
                <a:schemeClr val="accent6">
                  <a:lumMod val="75000"/>
                </a:schemeClr>
              </a:solidFill>
            </a:endParaRPr>
          </a:p>
        </p:txBody>
      </p:sp>
      <p:graphicFrame>
        <p:nvGraphicFramePr>
          <p:cNvPr id="4" name="Diagram 3"/>
          <p:cNvGraphicFramePr/>
          <p:nvPr>
            <p:extLst>
              <p:ext uri="{D42A27DB-BD31-4B8C-83A1-F6EECF244321}">
                <p14:modId xmlns:p14="http://schemas.microsoft.com/office/powerpoint/2010/main" val="135759274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547664" y="5805264"/>
            <a:ext cx="6480720" cy="646331"/>
          </a:xfrm>
          <a:prstGeom prst="rect">
            <a:avLst/>
          </a:prstGeom>
          <a:noFill/>
        </p:spPr>
        <p:txBody>
          <a:bodyPr wrap="square" rtlCol="0">
            <a:spAutoFit/>
          </a:bodyPr>
          <a:lstStyle/>
          <a:p>
            <a:r>
              <a:rPr lang="en-GB" dirty="0" smtClean="0"/>
              <a:t>“What happens between rupture and repair builds resilience. Reparation makes relationships stronger.” (</a:t>
            </a:r>
            <a:r>
              <a:rPr lang="en-GB" dirty="0" err="1" smtClean="0"/>
              <a:t>Schore</a:t>
            </a:r>
            <a:r>
              <a:rPr lang="en-GB" dirty="0" smtClean="0"/>
              <a:t>, 2014)</a:t>
            </a:r>
            <a:endParaRPr lang="en-GB" dirty="0"/>
          </a:p>
        </p:txBody>
      </p:sp>
    </p:spTree>
    <p:extLst>
      <p:ext uri="{BB962C8B-B14F-4D97-AF65-F5344CB8AC3E}">
        <p14:creationId xmlns:p14="http://schemas.microsoft.com/office/powerpoint/2010/main" val="26292325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shame-based identity</a:t>
            </a:r>
            <a:endParaRPr lang="en-GB" dirty="0"/>
          </a:p>
        </p:txBody>
      </p:sp>
      <p:sp>
        <p:nvSpPr>
          <p:cNvPr id="3" name="Content Placeholder 2"/>
          <p:cNvSpPr>
            <a:spLocks noGrp="1"/>
          </p:cNvSpPr>
          <p:nvPr>
            <p:ph idx="1"/>
          </p:nvPr>
        </p:nvSpPr>
        <p:spPr>
          <a:xfrm>
            <a:off x="457200" y="1412776"/>
            <a:ext cx="8229600" cy="4713387"/>
          </a:xfrm>
        </p:spPr>
        <p:txBody>
          <a:bodyPr/>
          <a:lstStyle/>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800" b="1" dirty="0">
              <a:solidFill>
                <a:schemeClr val="accent6">
                  <a:lumMod val="75000"/>
                </a:schemeClr>
              </a:solidFill>
            </a:endParaRPr>
          </a:p>
        </p:txBody>
      </p:sp>
      <p:graphicFrame>
        <p:nvGraphicFramePr>
          <p:cNvPr id="4" name="Diagram 3"/>
          <p:cNvGraphicFramePr/>
          <p:nvPr>
            <p:extLst>
              <p:ext uri="{D42A27DB-BD31-4B8C-83A1-F6EECF244321}">
                <p14:modId xmlns:p14="http://schemas.microsoft.com/office/powerpoint/2010/main" val="30030320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6315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 shield of shame</a:t>
            </a:r>
            <a:br>
              <a:rPr lang="en-GB" dirty="0" smtClean="0"/>
            </a:br>
            <a:r>
              <a:rPr lang="en-GB" sz="3100" dirty="0" smtClean="0"/>
              <a:t> (Golding &amp; Hughes)</a:t>
            </a:r>
            <a:endParaRPr lang="en-GB" sz="3100" dirty="0"/>
          </a:p>
        </p:txBody>
      </p:sp>
      <p:sp>
        <p:nvSpPr>
          <p:cNvPr id="3" name="Content Placeholder 2"/>
          <p:cNvSpPr>
            <a:spLocks noGrp="1"/>
          </p:cNvSpPr>
          <p:nvPr>
            <p:ph idx="1"/>
          </p:nvPr>
        </p:nvSpPr>
        <p:spPr>
          <a:xfrm>
            <a:off x="457200" y="1412776"/>
            <a:ext cx="8229600" cy="4713387"/>
          </a:xfrm>
        </p:spPr>
        <p:txBody>
          <a:bodyPr/>
          <a:lstStyle/>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800" b="1" dirty="0">
              <a:solidFill>
                <a:schemeClr val="accent6">
                  <a:lumMod val="75000"/>
                </a:scheme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844823"/>
            <a:ext cx="766762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159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Group 4 </a:t>
            </a:r>
            <a:endParaRPr lang="en-GB" dirty="0"/>
          </a:p>
        </p:txBody>
      </p:sp>
      <p:sp>
        <p:nvSpPr>
          <p:cNvPr id="3" name="TextBox 2"/>
          <p:cNvSpPr txBox="1"/>
          <p:nvPr/>
        </p:nvSpPr>
        <p:spPr>
          <a:xfrm>
            <a:off x="1403648" y="1613466"/>
            <a:ext cx="6192688" cy="1323439"/>
          </a:xfrm>
          <a:prstGeom prst="rect">
            <a:avLst/>
          </a:prstGeom>
          <a:noFill/>
        </p:spPr>
        <p:txBody>
          <a:bodyPr wrap="square" rtlCol="0">
            <a:spAutoFit/>
          </a:bodyPr>
          <a:lstStyle/>
          <a:p>
            <a:pPr algn="ctr"/>
            <a:r>
              <a:rPr lang="en-GB" sz="4000" dirty="0" smtClean="0"/>
              <a:t>How do we create relational wealth?</a:t>
            </a:r>
            <a:endParaRPr lang="en-GB" sz="4000" dirty="0"/>
          </a:p>
        </p:txBody>
      </p:sp>
    </p:spTree>
    <p:extLst>
      <p:ext uri="{BB962C8B-B14F-4D97-AF65-F5344CB8AC3E}">
        <p14:creationId xmlns:p14="http://schemas.microsoft.com/office/powerpoint/2010/main" val="115597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88640"/>
            <a:ext cx="7772400" cy="1224136"/>
          </a:xfrm>
        </p:spPr>
        <p:txBody>
          <a:bodyPr>
            <a:normAutofit fontScale="90000"/>
          </a:bodyPr>
          <a:lstStyle/>
          <a:p>
            <a:r>
              <a:rPr lang="en-GB" sz="3200" b="1" dirty="0" smtClean="0"/>
              <a:t>Differentiated discipline: why &amp; how </a:t>
            </a:r>
            <a:r>
              <a:rPr lang="en-GB" b="1" dirty="0"/>
              <a:t/>
            </a:r>
            <a:br>
              <a:rPr lang="en-GB" b="1" dirty="0"/>
            </a:br>
            <a:endParaRPr lang="en-GB" b="1" dirty="0"/>
          </a:p>
        </p:txBody>
      </p:sp>
      <p:pic>
        <p:nvPicPr>
          <p:cNvPr id="4" name="Picture 3" descr="LCC Powerpoint footer with strapline.ps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32" y="4437112"/>
            <a:ext cx="9144000" cy="17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5"/>
          <p:cNvSpPr>
            <a:spLocks noGrp="1"/>
          </p:cNvSpPr>
          <p:nvPr>
            <p:ph type="subTitle" idx="1"/>
          </p:nvPr>
        </p:nvSpPr>
        <p:spPr/>
        <p:txBody>
          <a:bodyPr/>
          <a:lstStyle/>
          <a:p>
            <a:endParaRPr lang="en-GB"/>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933698"/>
            <a:ext cx="4404320" cy="4280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507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Relational Poverty </a:t>
            </a:r>
            <a:endParaRPr lang="en-GB" sz="3100" dirty="0"/>
          </a:p>
        </p:txBody>
      </p:sp>
      <p:sp>
        <p:nvSpPr>
          <p:cNvPr id="3" name="Content Placeholder 2"/>
          <p:cNvSpPr>
            <a:spLocks noGrp="1"/>
          </p:cNvSpPr>
          <p:nvPr>
            <p:ph idx="1"/>
          </p:nvPr>
        </p:nvSpPr>
        <p:spPr>
          <a:xfrm>
            <a:off x="457200" y="1412776"/>
            <a:ext cx="8229600" cy="4713387"/>
          </a:xfrm>
        </p:spPr>
        <p:txBody>
          <a:bodyPr/>
          <a:lstStyle/>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800" b="1" dirty="0">
              <a:solidFill>
                <a:schemeClr val="accent6">
                  <a:lumMod val="75000"/>
                </a:schemeClr>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656434"/>
            <a:ext cx="2205072" cy="3031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9437" y="1286495"/>
            <a:ext cx="3033037" cy="217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437" y="3717032"/>
            <a:ext cx="2892673" cy="2705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4793" y="1286495"/>
            <a:ext cx="3096344" cy="221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21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Relational Wealth</a:t>
            </a:r>
            <a:endParaRPr lang="en-GB" sz="3100" dirty="0"/>
          </a:p>
        </p:txBody>
      </p:sp>
      <p:sp>
        <p:nvSpPr>
          <p:cNvPr id="3" name="Content Placeholder 2"/>
          <p:cNvSpPr>
            <a:spLocks noGrp="1"/>
          </p:cNvSpPr>
          <p:nvPr>
            <p:ph idx="1"/>
          </p:nvPr>
        </p:nvSpPr>
        <p:spPr>
          <a:xfrm>
            <a:off x="457200" y="1412776"/>
            <a:ext cx="8229600" cy="4713387"/>
          </a:xfrm>
        </p:spPr>
        <p:txBody>
          <a:bodyPr/>
          <a:lstStyle/>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800" b="1" dirty="0">
              <a:solidFill>
                <a:schemeClr val="accent6">
                  <a:lumMod val="75000"/>
                </a:schemeClr>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919288"/>
            <a:ext cx="7177087"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446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GB" sz="3100" dirty="0"/>
          </a:p>
        </p:txBody>
      </p:sp>
      <p:sp>
        <p:nvSpPr>
          <p:cNvPr id="3" name="Content Placeholder 2"/>
          <p:cNvSpPr>
            <a:spLocks noGrp="1"/>
          </p:cNvSpPr>
          <p:nvPr>
            <p:ph idx="1"/>
          </p:nvPr>
        </p:nvSpPr>
        <p:spPr>
          <a:xfrm>
            <a:off x="457200" y="1412776"/>
            <a:ext cx="8229600" cy="4713387"/>
          </a:xfrm>
        </p:spPr>
        <p:txBody>
          <a:bodyPr/>
          <a:lstStyle/>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800" b="1" dirty="0">
              <a:solidFill>
                <a:schemeClr val="accent6">
                  <a:lumMod val="75000"/>
                </a:scheme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052736"/>
            <a:ext cx="4803775"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5879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Box 2"/>
          <p:cNvSpPr txBox="1"/>
          <p:nvPr/>
        </p:nvSpPr>
        <p:spPr>
          <a:xfrm>
            <a:off x="1475656" y="2060848"/>
            <a:ext cx="5616624" cy="3108543"/>
          </a:xfrm>
          <a:prstGeom prst="rect">
            <a:avLst/>
          </a:prstGeom>
          <a:noFill/>
        </p:spPr>
        <p:txBody>
          <a:bodyPr wrap="square" rtlCol="0">
            <a:spAutoFit/>
          </a:bodyPr>
          <a:lstStyle/>
          <a:p>
            <a:r>
              <a:rPr lang="en-GB" sz="2800" dirty="0" smtClean="0"/>
              <a:t>15 minute group discussion</a:t>
            </a:r>
          </a:p>
          <a:p>
            <a:endParaRPr lang="en-GB" sz="2800" dirty="0"/>
          </a:p>
          <a:p>
            <a:r>
              <a:rPr lang="en-GB" sz="2800" dirty="0" smtClean="0"/>
              <a:t>5 </a:t>
            </a:r>
            <a:r>
              <a:rPr lang="en-GB" sz="2800" dirty="0" err="1" smtClean="0"/>
              <a:t>mins</a:t>
            </a:r>
            <a:r>
              <a:rPr lang="en-GB" sz="2800" dirty="0" smtClean="0"/>
              <a:t> each to feed back </a:t>
            </a:r>
          </a:p>
          <a:p>
            <a:endParaRPr lang="en-GB" sz="2800" dirty="0"/>
          </a:p>
          <a:p>
            <a:r>
              <a:rPr lang="en-GB" sz="2800" dirty="0" smtClean="0"/>
              <a:t>Strategies,</a:t>
            </a:r>
          </a:p>
          <a:p>
            <a:r>
              <a:rPr lang="en-GB" sz="2800" dirty="0" smtClean="0"/>
              <a:t>Adjustments or</a:t>
            </a:r>
          </a:p>
          <a:p>
            <a:r>
              <a:rPr lang="en-GB" sz="2800" dirty="0"/>
              <a:t>I</a:t>
            </a:r>
            <a:r>
              <a:rPr lang="en-GB" sz="2800" dirty="0" smtClean="0"/>
              <a:t>nterventions</a:t>
            </a:r>
          </a:p>
        </p:txBody>
      </p:sp>
    </p:spTree>
    <p:extLst>
      <p:ext uri="{BB962C8B-B14F-4D97-AF65-F5344CB8AC3E}">
        <p14:creationId xmlns:p14="http://schemas.microsoft.com/office/powerpoint/2010/main" val="2677494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Childhood trauma &amp; the brain</a:t>
            </a:r>
            <a:br>
              <a:rPr lang="en-GB" dirty="0" smtClean="0"/>
            </a:br>
            <a:r>
              <a:rPr lang="en-GB" sz="2700" dirty="0" smtClean="0"/>
              <a:t>Anna Freud Centre</a:t>
            </a:r>
            <a:endParaRPr lang="en-GB" sz="2700" dirty="0"/>
          </a:p>
        </p:txBody>
      </p:sp>
      <p:pic>
        <p:nvPicPr>
          <p:cNvPr id="4" name="Picture 3" descr="LCC Powerpoint footer with strapline.ps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05647"/>
            <a:ext cx="9144000" cy="17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843808" y="4679680"/>
            <a:ext cx="3183949" cy="646331"/>
          </a:xfrm>
          <a:prstGeom prst="rect">
            <a:avLst/>
          </a:prstGeom>
        </p:spPr>
        <p:txBody>
          <a:bodyPr wrap="none">
            <a:spAutoFit/>
          </a:bodyPr>
          <a:lstStyle/>
          <a:p>
            <a:r>
              <a:rPr lang="en-GB" dirty="0" smtClean="0">
                <a:hlinkClick r:id="rId4"/>
              </a:rPr>
              <a:t>https</a:t>
            </a:r>
            <a:r>
              <a:rPr lang="en-GB" dirty="0">
                <a:hlinkClick r:id="rId4"/>
              </a:rPr>
              <a:t>://</a:t>
            </a:r>
            <a:r>
              <a:rPr lang="en-GB" dirty="0" smtClean="0">
                <a:hlinkClick r:id="rId4"/>
              </a:rPr>
              <a:t>youtu.be/xYBUY1kZpf8</a:t>
            </a:r>
            <a:endParaRPr lang="en-GB" dirty="0" smtClean="0"/>
          </a:p>
          <a:p>
            <a:endParaRPr lang="en-GB"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1581001"/>
            <a:ext cx="5732788" cy="2919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8850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dirty="0"/>
              <a:t/>
            </a:r>
            <a:br>
              <a:rPr lang="en-GB" dirty="0"/>
            </a:br>
            <a:r>
              <a:rPr lang="en-GB" dirty="0" smtClean="0"/>
              <a:t>Questions for the breakout rooms </a:t>
            </a:r>
            <a:br>
              <a:rPr lang="en-GB" dirty="0" smtClean="0"/>
            </a:br>
            <a:r>
              <a:rPr lang="en-GB" dirty="0"/>
              <a:t/>
            </a:r>
            <a:br>
              <a:rPr lang="en-GB" dirty="0"/>
            </a:br>
            <a:r>
              <a:rPr lang="en-GB" dirty="0" smtClean="0"/>
              <a:t> </a:t>
            </a:r>
            <a:endParaRPr lang="en-GB" dirty="0"/>
          </a:p>
        </p:txBody>
      </p:sp>
      <p:pic>
        <p:nvPicPr>
          <p:cNvPr id="4" name="Picture 3" descr="LCC Powerpoint footer with strapline.ps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05647"/>
            <a:ext cx="9144000" cy="17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115616" y="1340768"/>
            <a:ext cx="7416824" cy="2677656"/>
          </a:xfrm>
          <a:prstGeom prst="rect">
            <a:avLst/>
          </a:prstGeom>
          <a:noFill/>
        </p:spPr>
        <p:txBody>
          <a:bodyPr wrap="square" rtlCol="0">
            <a:spAutoFit/>
          </a:bodyPr>
          <a:lstStyle/>
          <a:p>
            <a:pPr marL="342900" indent="-342900">
              <a:buAutoNum type="arabicPeriod"/>
            </a:pPr>
            <a:r>
              <a:rPr lang="en-GB" sz="2400" dirty="0" smtClean="0"/>
              <a:t>How do we identify the cohort? (V.J. </a:t>
            </a:r>
            <a:r>
              <a:rPr lang="en-GB" sz="2400" dirty="0" err="1" smtClean="0"/>
              <a:t>Felitti</a:t>
            </a:r>
            <a:r>
              <a:rPr lang="en-GB" sz="2400" dirty="0" smtClean="0"/>
              <a:t>)</a:t>
            </a:r>
          </a:p>
          <a:p>
            <a:pPr marL="342900" indent="-342900">
              <a:buFontTx/>
              <a:buAutoNum type="arabicPeriod"/>
            </a:pPr>
            <a:r>
              <a:rPr lang="en-GB" sz="2400" dirty="0"/>
              <a:t>How do we expand the window of tolerance? (</a:t>
            </a:r>
            <a:r>
              <a:rPr lang="en-GB" sz="2400" dirty="0" err="1"/>
              <a:t>Dr.</a:t>
            </a:r>
            <a:r>
              <a:rPr lang="en-GB" sz="2400" dirty="0"/>
              <a:t> </a:t>
            </a:r>
            <a:r>
              <a:rPr lang="en-GB" sz="2400" dirty="0" err="1"/>
              <a:t>Spephen</a:t>
            </a:r>
            <a:r>
              <a:rPr lang="en-GB" sz="2400" dirty="0"/>
              <a:t> </a:t>
            </a:r>
            <a:r>
              <a:rPr lang="en-GB" sz="2400" dirty="0" err="1"/>
              <a:t>Porges</a:t>
            </a:r>
            <a:r>
              <a:rPr lang="en-GB" sz="2400" dirty="0" smtClean="0"/>
              <a:t>)</a:t>
            </a:r>
          </a:p>
          <a:p>
            <a:pPr marL="342900" indent="-342900">
              <a:buAutoNum type="arabicPeriod"/>
            </a:pPr>
            <a:r>
              <a:rPr lang="en-GB" sz="2400" dirty="0" smtClean="0"/>
              <a:t>How do we enforce boundaries whilst avoiding shame and ostracism? (</a:t>
            </a:r>
            <a:r>
              <a:rPr lang="en-GB" sz="2400" dirty="0" err="1" smtClean="0"/>
              <a:t>Dr.</a:t>
            </a:r>
            <a:r>
              <a:rPr lang="en-GB" sz="2400" dirty="0" smtClean="0"/>
              <a:t> Allan </a:t>
            </a:r>
            <a:r>
              <a:rPr lang="en-GB" sz="2400" dirty="0" err="1" smtClean="0"/>
              <a:t>Schore</a:t>
            </a:r>
            <a:r>
              <a:rPr lang="en-GB" sz="2400" dirty="0" smtClean="0"/>
              <a:t>)</a:t>
            </a:r>
          </a:p>
          <a:p>
            <a:pPr marL="342900" indent="-342900">
              <a:buAutoNum type="arabicPeriod"/>
            </a:pPr>
            <a:r>
              <a:rPr lang="en-GB" sz="2400" dirty="0" smtClean="0"/>
              <a:t>How do we create relational wealth &amp; a sense of belonging? (</a:t>
            </a:r>
            <a:r>
              <a:rPr lang="en-GB" sz="2400" dirty="0" err="1" smtClean="0"/>
              <a:t>Dr.</a:t>
            </a:r>
            <a:r>
              <a:rPr lang="en-GB" sz="2400" dirty="0" smtClean="0"/>
              <a:t> Bruce Perry)</a:t>
            </a:r>
            <a:endParaRPr lang="en-GB" sz="2400" dirty="0"/>
          </a:p>
        </p:txBody>
      </p:sp>
    </p:spTree>
    <p:extLst>
      <p:ext uri="{BB962C8B-B14F-4D97-AF65-F5344CB8AC3E}">
        <p14:creationId xmlns:p14="http://schemas.microsoft.com/office/powerpoint/2010/main" val="4107413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Group 1 </a:t>
            </a:r>
            <a:endParaRPr lang="en-GB" dirty="0"/>
          </a:p>
        </p:txBody>
      </p:sp>
      <p:sp>
        <p:nvSpPr>
          <p:cNvPr id="3" name="TextBox 2"/>
          <p:cNvSpPr txBox="1"/>
          <p:nvPr/>
        </p:nvSpPr>
        <p:spPr>
          <a:xfrm>
            <a:off x="1403648" y="1613466"/>
            <a:ext cx="6192688" cy="1323439"/>
          </a:xfrm>
          <a:prstGeom prst="rect">
            <a:avLst/>
          </a:prstGeom>
          <a:noFill/>
        </p:spPr>
        <p:txBody>
          <a:bodyPr wrap="square" rtlCol="0">
            <a:spAutoFit/>
          </a:bodyPr>
          <a:lstStyle/>
          <a:p>
            <a:pPr algn="ctr"/>
            <a:r>
              <a:rPr lang="en-GB" sz="4000" dirty="0" smtClean="0"/>
              <a:t>Identifying pupils impacted by trauma</a:t>
            </a:r>
            <a:endParaRPr lang="en-GB" sz="4000" dirty="0"/>
          </a:p>
        </p:txBody>
      </p:sp>
    </p:spTree>
    <p:extLst>
      <p:ext uri="{BB962C8B-B14F-4D97-AF65-F5344CB8AC3E}">
        <p14:creationId xmlns:p14="http://schemas.microsoft.com/office/powerpoint/2010/main" val="2756565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Understanding ACEs - </a:t>
            </a:r>
            <a:r>
              <a:rPr lang="en-GB" dirty="0" err="1" smtClean="0"/>
              <a:t>Felitti</a:t>
            </a:r>
            <a:endParaRPr lang="en-GB" dirty="0"/>
          </a:p>
        </p:txBody>
      </p:sp>
      <p:sp>
        <p:nvSpPr>
          <p:cNvPr id="3" name="Content Placeholder 2"/>
          <p:cNvSpPr>
            <a:spLocks noGrp="1"/>
          </p:cNvSpPr>
          <p:nvPr>
            <p:ph idx="1"/>
          </p:nvPr>
        </p:nvSpPr>
        <p:spPr>
          <a:xfrm>
            <a:off x="457200" y="1412776"/>
            <a:ext cx="8229600" cy="4713387"/>
          </a:xfrm>
        </p:spPr>
        <p:txBody>
          <a:bodyPr/>
          <a:lstStyle/>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800" b="1" dirty="0">
              <a:solidFill>
                <a:schemeClr val="accent6">
                  <a:lumMod val="75000"/>
                </a:schemeClr>
              </a:solidFill>
            </a:endParaRPr>
          </a:p>
        </p:txBody>
      </p:sp>
      <p:pic>
        <p:nvPicPr>
          <p:cNvPr id="4" name="Picture 3" descr="LCC Powerpoint footer with strapline.ps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05647"/>
            <a:ext cx="9144000" cy="17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1" y="1340768"/>
            <a:ext cx="5073773" cy="3816424"/>
          </a:xfrm>
          <a:prstGeom prst="rect">
            <a:avLst/>
          </a:prstGeom>
          <a:noFill/>
          <a:ln>
            <a:noFill/>
          </a:ln>
          <a:effectLst>
            <a:outerShdw blurRad="50800" dist="50800" dir="5400000" algn="ctr" rotWithShape="0">
              <a:schemeClr val="accent2">
                <a:alpha val="86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145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common are ACES?</a:t>
            </a:r>
            <a:endParaRPr lang="en-GB" dirty="0"/>
          </a:p>
        </p:txBody>
      </p:sp>
      <p:sp>
        <p:nvSpPr>
          <p:cNvPr id="3" name="Content Placeholder 2"/>
          <p:cNvSpPr>
            <a:spLocks noGrp="1"/>
          </p:cNvSpPr>
          <p:nvPr>
            <p:ph idx="1"/>
          </p:nvPr>
        </p:nvSpPr>
        <p:spPr>
          <a:xfrm>
            <a:off x="457200" y="1412776"/>
            <a:ext cx="8229600" cy="4713387"/>
          </a:xfrm>
        </p:spPr>
        <p:txBody>
          <a:bodyPr/>
          <a:lstStyle/>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800" b="1" dirty="0">
              <a:solidFill>
                <a:schemeClr val="accent6">
                  <a:lumMod val="75000"/>
                </a:schemeClr>
              </a:solidFill>
            </a:endParaRPr>
          </a:p>
        </p:txBody>
      </p:sp>
      <p:pic>
        <p:nvPicPr>
          <p:cNvPr id="4" name="Picture 3" descr="LCC Powerpoint footer with strapline.ps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05647"/>
            <a:ext cx="9144000" cy="17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95959" y="5589240"/>
            <a:ext cx="4572000" cy="600164"/>
          </a:xfrm>
          <a:prstGeom prst="rect">
            <a:avLst/>
          </a:prstGeom>
        </p:spPr>
        <p:txBody>
          <a:bodyPr>
            <a:spAutoFit/>
          </a:bodyPr>
          <a:lstStyle/>
          <a:p>
            <a:r>
              <a:rPr lang="en-GB" sz="1100" dirty="0">
                <a:hlinkClick r:id="rId4"/>
              </a:rPr>
              <a:t>https://www.bing.com/videos/search?q=childhood+trauma+video&amp;&amp;view=detail&amp;mid=0D423CC9335D9ED9EB9C0D423CC9335D9ED9EB9C&amp;&amp;</a:t>
            </a:r>
            <a:r>
              <a:rPr lang="en-GB" sz="1100" dirty="0" smtClean="0">
                <a:hlinkClick r:id="rId4"/>
              </a:rPr>
              <a:t>FORM=VRDGAR</a:t>
            </a:r>
            <a:r>
              <a:rPr lang="en-GB" sz="1100" dirty="0" smtClean="0"/>
              <a:t> </a:t>
            </a:r>
            <a:endParaRPr lang="en-GB" sz="1100"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1890" y="1384771"/>
            <a:ext cx="6004842" cy="3698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6031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 of the pandemic</a:t>
            </a:r>
            <a:endParaRPr lang="en-GB" dirty="0"/>
          </a:p>
        </p:txBody>
      </p:sp>
      <p:sp>
        <p:nvSpPr>
          <p:cNvPr id="3" name="Content Placeholder 2"/>
          <p:cNvSpPr>
            <a:spLocks noGrp="1"/>
          </p:cNvSpPr>
          <p:nvPr>
            <p:ph idx="1"/>
          </p:nvPr>
        </p:nvSpPr>
        <p:spPr>
          <a:xfrm>
            <a:off x="457200" y="1412776"/>
            <a:ext cx="8229600" cy="4713387"/>
          </a:xfrm>
        </p:spPr>
        <p:txBody>
          <a:bodyPr/>
          <a:lstStyle/>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800" b="1" dirty="0">
              <a:solidFill>
                <a:schemeClr val="accent6">
                  <a:lumMod val="75000"/>
                </a:schemeClr>
              </a:solidFill>
            </a:endParaRPr>
          </a:p>
        </p:txBody>
      </p:sp>
      <p:pic>
        <p:nvPicPr>
          <p:cNvPr id="4" name="Picture 3" descr="LCC Powerpoint footer with strapline.ps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05647"/>
            <a:ext cx="9144000" cy="17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0153" y="3357389"/>
            <a:ext cx="4450556"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002" y="1484784"/>
            <a:ext cx="4769707"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477" y="2547764"/>
            <a:ext cx="5224463"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0706" y="4612604"/>
            <a:ext cx="5026244" cy="693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491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can we detect toxic stress?</a:t>
            </a:r>
            <a:endParaRPr lang="en-GB" dirty="0"/>
          </a:p>
        </p:txBody>
      </p:sp>
      <p:sp>
        <p:nvSpPr>
          <p:cNvPr id="3" name="Content Placeholder 2"/>
          <p:cNvSpPr>
            <a:spLocks noGrp="1"/>
          </p:cNvSpPr>
          <p:nvPr>
            <p:ph idx="1"/>
          </p:nvPr>
        </p:nvSpPr>
        <p:spPr>
          <a:xfrm>
            <a:off x="457200" y="1412776"/>
            <a:ext cx="8229600" cy="4713387"/>
          </a:xfrm>
        </p:spPr>
        <p:txBody>
          <a:bodyPr/>
          <a:lstStyle/>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000" dirty="0">
              <a:solidFill>
                <a:schemeClr val="accent6">
                  <a:lumMod val="75000"/>
                </a:schemeClr>
              </a:solidFill>
            </a:endParaRPr>
          </a:p>
          <a:p>
            <a:pPr marL="0" indent="0">
              <a:buNone/>
            </a:pPr>
            <a:endParaRPr lang="en-GB" sz="2000" dirty="0" smtClean="0">
              <a:solidFill>
                <a:schemeClr val="accent6">
                  <a:lumMod val="75000"/>
                </a:schemeClr>
              </a:solidFill>
            </a:endParaRPr>
          </a:p>
          <a:p>
            <a:pPr marL="0" indent="0">
              <a:buNone/>
            </a:pPr>
            <a:endParaRPr lang="en-GB" sz="2800" b="1" dirty="0">
              <a:solidFill>
                <a:schemeClr val="accent6">
                  <a:lumMod val="75000"/>
                </a:schemeClr>
              </a:solidFill>
            </a:endParaRPr>
          </a:p>
        </p:txBody>
      </p:sp>
      <p:pic>
        <p:nvPicPr>
          <p:cNvPr id="4" name="Picture 3" descr="LCC Powerpoint footer with strapline.ps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05647"/>
            <a:ext cx="9144000" cy="17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340768"/>
            <a:ext cx="5450557" cy="419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6216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967</TotalTime>
  <Words>1284</Words>
  <Application>Microsoft Office PowerPoint</Application>
  <PresentationFormat>On-screen Show (4:3)</PresentationFormat>
  <Paragraphs>169</Paragraphs>
  <Slides>23</Slides>
  <Notes>15</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Graduated Approach SENCO Briefings </vt:lpstr>
      <vt:lpstr>Differentiated discipline: why &amp; how  </vt:lpstr>
      <vt:lpstr>Childhood trauma &amp; the brain Anna Freud Centre</vt:lpstr>
      <vt:lpstr>  Questions for the breakout rooms    </vt:lpstr>
      <vt:lpstr>Group 1 </vt:lpstr>
      <vt:lpstr>Understanding ACEs - Felitti</vt:lpstr>
      <vt:lpstr>How common are ACES?</vt:lpstr>
      <vt:lpstr>Impact of the pandemic</vt:lpstr>
      <vt:lpstr>How can we detect toxic stress?</vt:lpstr>
      <vt:lpstr>Group 2 </vt:lpstr>
      <vt:lpstr>Polyvagal Theory (Stephen Porges)</vt:lpstr>
      <vt:lpstr>PowerPoint Presentation</vt:lpstr>
      <vt:lpstr>Triggers </vt:lpstr>
      <vt:lpstr>Group 3 </vt:lpstr>
      <vt:lpstr>The discipline problem</vt:lpstr>
      <vt:lpstr>Socialisation</vt:lpstr>
      <vt:lpstr>The shame-based identity</vt:lpstr>
      <vt:lpstr>The shield of shame  (Golding &amp; Hughes)</vt:lpstr>
      <vt:lpstr>Group 4 </vt:lpstr>
      <vt:lpstr>Relational Poverty </vt:lpstr>
      <vt:lpstr>Relational Wealth</vt:lpstr>
      <vt:lpstr>PowerPoint Presentation</vt:lpstr>
      <vt:lpstr>PowerPoint Presentation</vt:lpstr>
    </vt:vector>
  </TitlesOfParts>
  <Company>Lincolnshire County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Needs Strategy</dc:title>
  <dc:creator>Mary Meredith</dc:creator>
  <cp:lastModifiedBy>Nicola Carter</cp:lastModifiedBy>
  <cp:revision>50</cp:revision>
  <dcterms:created xsi:type="dcterms:W3CDTF">2020-09-01T09:15:06Z</dcterms:created>
  <dcterms:modified xsi:type="dcterms:W3CDTF">2020-12-04T16:36:19Z</dcterms:modified>
</cp:coreProperties>
</file>