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58" r:id="rId4"/>
    <p:sldId id="261" r:id="rId5"/>
    <p:sldId id="283" r:id="rId6"/>
    <p:sldId id="260" r:id="rId7"/>
    <p:sldId id="262" r:id="rId8"/>
    <p:sldId id="263" r:id="rId9"/>
    <p:sldId id="265" r:id="rId10"/>
    <p:sldId id="264" r:id="rId11"/>
    <p:sldId id="267"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4" r:id="rId27"/>
    <p:sldId id="281" r:id="rId28"/>
    <p:sldId id="286" r:id="rId29"/>
    <p:sldId id="287" r:id="rId30"/>
    <p:sldId id="259" r:id="rId31"/>
    <p:sldId id="28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9E596CF-F4D9-4306-818E-B1FD521669AA}">
          <p14:sldIdLst>
            <p14:sldId id="256"/>
            <p14:sldId id="257"/>
            <p14:sldId id="258"/>
            <p14:sldId id="261"/>
            <p14:sldId id="283"/>
            <p14:sldId id="260"/>
            <p14:sldId id="262"/>
            <p14:sldId id="263"/>
            <p14:sldId id="265"/>
            <p14:sldId id="264"/>
            <p14:sldId id="267"/>
            <p14:sldId id="266"/>
            <p14:sldId id="268"/>
            <p14:sldId id="269"/>
            <p14:sldId id="270"/>
            <p14:sldId id="271"/>
            <p14:sldId id="272"/>
            <p14:sldId id="273"/>
            <p14:sldId id="274"/>
            <p14:sldId id="275"/>
            <p14:sldId id="276"/>
            <p14:sldId id="277"/>
            <p14:sldId id="278"/>
            <p14:sldId id="279"/>
            <p14:sldId id="280"/>
            <p14:sldId id="284"/>
            <p14:sldId id="281"/>
            <p14:sldId id="286"/>
            <p14:sldId id="287"/>
            <p14:sldId id="259"/>
            <p14:sldId id="2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829" autoAdjust="0"/>
  </p:normalViewPr>
  <p:slideViewPr>
    <p:cSldViewPr>
      <p:cViewPr>
        <p:scale>
          <a:sx n="70" d="100"/>
          <a:sy n="70" d="100"/>
        </p:scale>
        <p:origin x="-1164" y="-45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8971CA-61D2-4B74-ACFF-4CA92A11EE01}" type="datetimeFigureOut">
              <a:rPr lang="en-GB" smtClean="0"/>
              <a:t>23/04/2019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73C917-3430-49D8-BD7C-D6101F916572}" type="slidenum">
              <a:rPr lang="en-GB" smtClean="0"/>
              <a:t>‹#›</a:t>
            </a:fld>
            <a:endParaRPr lang="en-GB"/>
          </a:p>
        </p:txBody>
      </p:sp>
    </p:spTree>
    <p:extLst>
      <p:ext uri="{BB962C8B-B14F-4D97-AF65-F5344CB8AC3E}">
        <p14:creationId xmlns:p14="http://schemas.microsoft.com/office/powerpoint/2010/main" val="268343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1</a:t>
            </a:fld>
            <a:endParaRPr lang="en-GB"/>
          </a:p>
        </p:txBody>
      </p:sp>
    </p:spTree>
    <p:extLst>
      <p:ext uri="{BB962C8B-B14F-4D97-AF65-F5344CB8AC3E}">
        <p14:creationId xmlns:p14="http://schemas.microsoft.com/office/powerpoint/2010/main" val="4065862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Aerosol - Examples of such diseases are </a:t>
            </a:r>
            <a:r>
              <a:rPr kumimoji="0" lang="en-GB" sz="1200" b="0" i="0" u="none" strike="noStrike" kern="1200" cap="none" spc="0" normalizeH="0" baseline="0" noProof="0" dirty="0" err="1" smtClean="0">
                <a:ln>
                  <a:noFill/>
                </a:ln>
                <a:solidFill>
                  <a:prstClr val="black"/>
                </a:solidFill>
                <a:effectLst/>
                <a:uLnTx/>
                <a:uFillTx/>
                <a:latin typeface="+mn-lt"/>
                <a:ea typeface="+mn-ea"/>
                <a:cs typeface="+mn-cs"/>
              </a:rPr>
              <a:t>norovirus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colds, measles and mumps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Droplet - As these droplets are larger than for aerosol spread they cannot be carried long distances so close contact with the infected person is required. An example of such a disease is influenza.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Faecal Oral - The hands of an infected person may become contaminated after they wipe themselves and, after inadequate hand washing when going to the toilet, the infecting organisms may be transferred to others' hands and subsequently to their mouths</a:t>
            </a:r>
          </a:p>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16</a:t>
            </a:fld>
            <a:endParaRPr lang="en-GB"/>
          </a:p>
        </p:txBody>
      </p:sp>
    </p:spTree>
    <p:extLst>
      <p:ext uri="{BB962C8B-B14F-4D97-AF65-F5344CB8AC3E}">
        <p14:creationId xmlns:p14="http://schemas.microsoft.com/office/powerpoint/2010/main" val="3577852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17</a:t>
            </a:fld>
            <a:endParaRPr lang="en-GB"/>
          </a:p>
        </p:txBody>
      </p:sp>
    </p:spTree>
    <p:extLst>
      <p:ext uri="{BB962C8B-B14F-4D97-AF65-F5344CB8AC3E}">
        <p14:creationId xmlns:p14="http://schemas.microsoft.com/office/powerpoint/2010/main" val="229309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Skin – ensure using a wash that </a:t>
            </a:r>
            <a:r>
              <a:rPr lang="en-GB" smtClean="0"/>
              <a:t>compliments pH</a:t>
            </a:r>
            <a:r>
              <a:rPr lang="en-GB" baseline="0" smtClean="0"/>
              <a:t> </a:t>
            </a:r>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26</a:t>
            </a:fld>
            <a:endParaRPr lang="en-GB"/>
          </a:p>
        </p:txBody>
      </p:sp>
    </p:spTree>
    <p:extLst>
      <p:ext uri="{BB962C8B-B14F-4D97-AF65-F5344CB8AC3E}">
        <p14:creationId xmlns:p14="http://schemas.microsoft.com/office/powerpoint/2010/main" val="1964361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10 minutes to discuss in groups what a link practitioner is and write a definition. </a:t>
            </a:r>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3</a:t>
            </a:fld>
            <a:endParaRPr lang="en-GB"/>
          </a:p>
        </p:txBody>
      </p:sp>
    </p:spTree>
    <p:extLst>
      <p:ext uri="{BB962C8B-B14F-4D97-AF65-F5344CB8AC3E}">
        <p14:creationId xmlns:p14="http://schemas.microsoft.com/office/powerpoint/2010/main" val="145850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10 minutes to discuss what you think the job entails. </a:t>
            </a:r>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4</a:t>
            </a:fld>
            <a:endParaRPr lang="en-GB"/>
          </a:p>
        </p:txBody>
      </p:sp>
    </p:spTree>
    <p:extLst>
      <p:ext uri="{BB962C8B-B14F-4D97-AF65-F5344CB8AC3E}">
        <p14:creationId xmlns:p14="http://schemas.microsoft.com/office/powerpoint/2010/main" val="375029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registered provider is required to meet the following adult social care contractual requirements, in response to infection prevention and control;</a:t>
            </a:r>
          </a:p>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6</a:t>
            </a:fld>
            <a:endParaRPr lang="en-GB"/>
          </a:p>
        </p:txBody>
      </p:sp>
    </p:spTree>
    <p:extLst>
      <p:ext uri="{BB962C8B-B14F-4D97-AF65-F5344CB8AC3E}">
        <p14:creationId xmlns:p14="http://schemas.microsoft.com/office/powerpoint/2010/main" val="90883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 be awarded a certificate the link practitioner must have completed all four workbooks.</a:t>
            </a:r>
            <a:r>
              <a:rPr lang="en-GB" baseline="0" dirty="0" smtClean="0"/>
              <a:t> The contractual agreements states that 3/4 link meetings must be attended, however for the purposes of the educational programme all four work books must be completed to receive the certificate of completion. </a:t>
            </a:r>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7</a:t>
            </a:fld>
            <a:endParaRPr lang="en-GB"/>
          </a:p>
        </p:txBody>
      </p:sp>
    </p:spTree>
    <p:extLst>
      <p:ext uri="{BB962C8B-B14F-4D97-AF65-F5344CB8AC3E}">
        <p14:creationId xmlns:p14="http://schemas.microsoft.com/office/powerpoint/2010/main" val="2889401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quarter will include a workbook and this will be given at the start of the session. </a:t>
            </a:r>
          </a:p>
          <a:p>
            <a:r>
              <a:rPr lang="en-GB" dirty="0" smtClean="0"/>
              <a:t>Q2 – antimicrobial resistance </a:t>
            </a:r>
          </a:p>
          <a:p>
            <a:r>
              <a:rPr lang="en-GB" dirty="0" smtClean="0"/>
              <a:t>Q3 – seasonal illnesses</a:t>
            </a:r>
          </a:p>
          <a:p>
            <a:r>
              <a:rPr lang="en-GB" dirty="0" smtClean="0"/>
              <a:t>Q4</a:t>
            </a:r>
            <a:r>
              <a:rPr lang="en-GB" baseline="0" dirty="0" smtClean="0"/>
              <a:t> – practical assessment</a:t>
            </a:r>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8</a:t>
            </a:fld>
            <a:endParaRPr lang="en-GB"/>
          </a:p>
        </p:txBody>
      </p:sp>
    </p:spTree>
    <p:extLst>
      <p:ext uri="{BB962C8B-B14F-4D97-AF65-F5344CB8AC3E}">
        <p14:creationId xmlns:p14="http://schemas.microsoft.com/office/powerpoint/2010/main" val="808301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12</a:t>
            </a:fld>
            <a:endParaRPr lang="en-GB"/>
          </a:p>
        </p:txBody>
      </p:sp>
    </p:spTree>
    <p:extLst>
      <p:ext uri="{BB962C8B-B14F-4D97-AF65-F5344CB8AC3E}">
        <p14:creationId xmlns:p14="http://schemas.microsoft.com/office/powerpoint/2010/main" val="3064662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13</a:t>
            </a:fld>
            <a:endParaRPr lang="en-GB"/>
          </a:p>
        </p:txBody>
      </p:sp>
    </p:spTree>
    <p:extLst>
      <p:ext uri="{BB962C8B-B14F-4D97-AF65-F5344CB8AC3E}">
        <p14:creationId xmlns:p14="http://schemas.microsoft.com/office/powerpoint/2010/main" val="1077123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chain of infection. It demonstrates the links involved in spread of infection. </a:t>
            </a:r>
          </a:p>
          <a:p>
            <a:r>
              <a:rPr lang="en-US" dirty="0" smtClean="0"/>
              <a:t>The infectious agent is the micro-organism, so the bacteria or virus.</a:t>
            </a:r>
          </a:p>
          <a:p>
            <a:r>
              <a:rPr lang="en-US" dirty="0" smtClean="0"/>
              <a:t>The reservoir is the where the infection comes from, so people, animals, food etc.</a:t>
            </a:r>
          </a:p>
          <a:p>
            <a:r>
              <a:rPr lang="en-US" dirty="0" smtClean="0"/>
              <a:t>The portal of exit is the way in which the infectious agent leaves the reservoir (coughs, sneezes, saliva)</a:t>
            </a:r>
          </a:p>
          <a:p>
            <a:r>
              <a:rPr lang="en-US" dirty="0" smtClean="0"/>
              <a:t>Means of transmission is how the infectious agent is transmitted, so airborne, blood borne etc.</a:t>
            </a:r>
          </a:p>
          <a:p>
            <a:r>
              <a:rPr lang="en-US" dirty="0" smtClean="0"/>
              <a:t>The portal of entry if the way in which the infectious agent enter the body, so mouth, nose, wounds etc.</a:t>
            </a:r>
          </a:p>
          <a:p>
            <a:r>
              <a:rPr lang="en-US" dirty="0" smtClean="0"/>
              <a:t>The person at risk is determined by a number of factors including age, medical conditions, suppressed immune system etc. </a:t>
            </a:r>
          </a:p>
          <a:p>
            <a:endParaRPr lang="en-GB" dirty="0"/>
          </a:p>
        </p:txBody>
      </p:sp>
      <p:sp>
        <p:nvSpPr>
          <p:cNvPr id="4" name="Slide Number Placeholder 3"/>
          <p:cNvSpPr>
            <a:spLocks noGrp="1"/>
          </p:cNvSpPr>
          <p:nvPr>
            <p:ph type="sldNum" sz="quarter" idx="10"/>
          </p:nvPr>
        </p:nvSpPr>
        <p:spPr/>
        <p:txBody>
          <a:bodyPr/>
          <a:lstStyle/>
          <a:p>
            <a:fld id="{A173C917-3430-49D8-BD7C-D6101F916572}" type="slidenum">
              <a:rPr lang="en-GB" smtClean="0"/>
              <a:t>15</a:t>
            </a:fld>
            <a:endParaRPr lang="en-GB"/>
          </a:p>
        </p:txBody>
      </p:sp>
    </p:spTree>
    <p:extLst>
      <p:ext uri="{BB962C8B-B14F-4D97-AF65-F5344CB8AC3E}">
        <p14:creationId xmlns:p14="http://schemas.microsoft.com/office/powerpoint/2010/main" val="5449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570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0621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009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79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81506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304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3048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6542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718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4780384"/>
          </a:xfrm>
        </p:spPr>
        <p:txBody>
          <a:bodyPr anchor="t"/>
          <a:lstStyle>
            <a:lvl1pPr algn="l">
              <a:defRPr>
                <a:latin typeface="Arial"/>
                <a:cs typeface="Arial"/>
              </a:defRPr>
            </a:lvl1pPr>
          </a:lstStyle>
          <a:p>
            <a:r>
              <a:rPr lang="en-US" smtClean="0"/>
              <a:t>Click to edit Master title style</a:t>
            </a:r>
            <a:endParaRPr lang="en-US" dirty="0"/>
          </a:p>
        </p:txBody>
      </p:sp>
    </p:spTree>
    <p:extLst>
      <p:ext uri="{BB962C8B-B14F-4D97-AF65-F5344CB8AC3E}">
        <p14:creationId xmlns:p14="http://schemas.microsoft.com/office/powerpoint/2010/main" val="1432055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48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39272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72995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LCC Powerpoint footer with strapline.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5422900"/>
            <a:ext cx="91440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685800" y="304800"/>
            <a:ext cx="7772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sz="1600">
          <a:solidFill>
            <a:schemeClr val="tx1"/>
          </a:solidFill>
          <a:latin typeface="+mn-lt"/>
          <a:ea typeface="+mn-ea"/>
        </a:defRPr>
      </a:lvl3pPr>
      <a:lvl4pPr marL="1600200" indent="-228600" algn="l" rtl="0" eaLnBrk="1" fontAlgn="base" hangingPunct="1">
        <a:spcBef>
          <a:spcPct val="20000"/>
        </a:spcBef>
        <a:spcAft>
          <a:spcPct val="0"/>
        </a:spcAft>
        <a:buChar char="–"/>
        <a:defRPr sz="1200">
          <a:solidFill>
            <a:schemeClr val="tx1"/>
          </a:solidFill>
          <a:latin typeface="+mn-lt"/>
          <a:ea typeface="+mn-ea"/>
        </a:defRPr>
      </a:lvl4pPr>
      <a:lvl5pPr marL="2057400" indent="-228600" algn="l" rtl="0" eaLnBrk="1" fontAlgn="base" hangingPunct="1">
        <a:spcBef>
          <a:spcPct val="20000"/>
        </a:spcBef>
        <a:spcAft>
          <a:spcPct val="0"/>
        </a:spcAft>
        <a:buChar char="»"/>
        <a:defRPr sz="1000">
          <a:solidFill>
            <a:schemeClr val="tx1"/>
          </a:solidFill>
          <a:latin typeface="+mn-lt"/>
          <a:ea typeface="+mn-ea"/>
        </a:defRPr>
      </a:lvl5pPr>
      <a:lvl6pPr marL="2514600" indent="-228600" algn="l" rtl="0" eaLnBrk="1" fontAlgn="base" hangingPunct="1">
        <a:spcBef>
          <a:spcPct val="20000"/>
        </a:spcBef>
        <a:spcAft>
          <a:spcPct val="0"/>
        </a:spcAft>
        <a:buChar char="»"/>
        <a:defRPr sz="1000">
          <a:solidFill>
            <a:schemeClr val="tx1"/>
          </a:solidFill>
          <a:latin typeface="+mn-lt"/>
          <a:ea typeface="+mn-ea"/>
        </a:defRPr>
      </a:lvl6pPr>
      <a:lvl7pPr marL="2971800" indent="-228600" algn="l" rtl="0" eaLnBrk="1" fontAlgn="base" hangingPunct="1">
        <a:spcBef>
          <a:spcPct val="20000"/>
        </a:spcBef>
        <a:spcAft>
          <a:spcPct val="0"/>
        </a:spcAft>
        <a:buChar char="»"/>
        <a:defRPr sz="1000">
          <a:solidFill>
            <a:schemeClr val="tx1"/>
          </a:solidFill>
          <a:latin typeface="+mn-lt"/>
          <a:ea typeface="+mn-ea"/>
        </a:defRPr>
      </a:lvl7pPr>
      <a:lvl8pPr marL="3429000" indent="-228600" algn="l" rtl="0" eaLnBrk="1" fontAlgn="base" hangingPunct="1">
        <a:spcBef>
          <a:spcPct val="20000"/>
        </a:spcBef>
        <a:spcAft>
          <a:spcPct val="0"/>
        </a:spcAft>
        <a:buChar char="»"/>
        <a:defRPr sz="1000">
          <a:solidFill>
            <a:schemeClr val="tx1"/>
          </a:solidFill>
          <a:latin typeface="+mn-lt"/>
          <a:ea typeface="+mn-ea"/>
        </a:defRPr>
      </a:lvl8pPr>
      <a:lvl9pPr marL="3886200" indent="-228600" algn="l" rtl="0" eaLnBrk="1" fontAlgn="base" hangingPunct="1">
        <a:spcBef>
          <a:spcPct val="20000"/>
        </a:spcBef>
        <a:spcAft>
          <a:spcPct val="0"/>
        </a:spcAft>
        <a:buChar char="»"/>
        <a:defRPr sz="1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Infection Prevention and Control Link Practitioner Programme. </a:t>
            </a:r>
            <a:endParaRPr lang="en-GB" dirty="0"/>
          </a:p>
        </p:txBody>
      </p:sp>
      <p:sp>
        <p:nvSpPr>
          <p:cNvPr id="3" name="Subtitle 2"/>
          <p:cNvSpPr>
            <a:spLocks noGrp="1"/>
          </p:cNvSpPr>
          <p:nvPr>
            <p:ph type="subTitle" idx="1"/>
          </p:nvPr>
        </p:nvSpPr>
        <p:spPr/>
        <p:txBody>
          <a:bodyPr/>
          <a:lstStyle/>
          <a:p>
            <a:r>
              <a:rPr lang="en-GB" dirty="0" smtClean="0"/>
              <a:t>Faye Hunter</a:t>
            </a:r>
          </a:p>
          <a:p>
            <a:r>
              <a:rPr lang="en-GB" dirty="0" smtClean="0"/>
              <a:t>Infection Prevention and Control Nurse Advisor. </a:t>
            </a:r>
            <a:endParaRPr lang="en-GB" dirty="0"/>
          </a:p>
        </p:txBody>
      </p:sp>
    </p:spTree>
    <p:extLst>
      <p:ext uri="{BB962C8B-B14F-4D97-AF65-F5344CB8AC3E}">
        <p14:creationId xmlns:p14="http://schemas.microsoft.com/office/powerpoint/2010/main" val="3864136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75928"/>
          </a:xfrm>
        </p:spPr>
        <p:txBody>
          <a:bodyPr/>
          <a:lstStyle/>
          <a:p>
            <a:pPr algn="ctr"/>
            <a:r>
              <a:rPr lang="en-GB" dirty="0" smtClean="0"/>
              <a:t>Education day </a:t>
            </a:r>
            <a:endParaRPr lang="en-GB" dirty="0"/>
          </a:p>
        </p:txBody>
      </p:sp>
      <p:sp>
        <p:nvSpPr>
          <p:cNvPr id="3" name="TextBox 2"/>
          <p:cNvSpPr txBox="1"/>
          <p:nvPr/>
        </p:nvSpPr>
        <p:spPr>
          <a:xfrm>
            <a:off x="899592" y="1124744"/>
            <a:ext cx="7416824" cy="4524315"/>
          </a:xfrm>
          <a:prstGeom prst="rect">
            <a:avLst/>
          </a:prstGeom>
          <a:noFill/>
        </p:spPr>
        <p:txBody>
          <a:bodyPr wrap="square" rtlCol="0">
            <a:spAutoFit/>
          </a:bodyPr>
          <a:lstStyle/>
          <a:p>
            <a:pPr>
              <a:lnSpc>
                <a:spcPct val="150000"/>
              </a:lnSpc>
            </a:pPr>
            <a:r>
              <a:rPr lang="en-GB" dirty="0" smtClean="0"/>
              <a:t>As part of the link practitioner programme the IPC team will provide an education day. The education day provides;</a:t>
            </a:r>
          </a:p>
          <a:p>
            <a:pPr marL="285750" indent="-285750">
              <a:lnSpc>
                <a:spcPct val="150000"/>
              </a:lnSpc>
              <a:buFont typeface="Wingdings" panose="05000000000000000000" pitchFamily="2" charset="2"/>
              <a:buChar char="v"/>
            </a:pPr>
            <a:r>
              <a:rPr lang="en-GB" dirty="0" smtClean="0"/>
              <a:t>Continuing professional development of IPC for the Link Practitioners.</a:t>
            </a:r>
          </a:p>
          <a:p>
            <a:pPr marL="285750" indent="-285750">
              <a:lnSpc>
                <a:spcPct val="150000"/>
              </a:lnSpc>
              <a:buFont typeface="Wingdings" panose="05000000000000000000" pitchFamily="2" charset="2"/>
              <a:buChar char="v"/>
            </a:pPr>
            <a:r>
              <a:rPr lang="en-GB" dirty="0" smtClean="0"/>
              <a:t>Equips Link Practitioners with practical skills and knowledge on how to reduce the spread of infection</a:t>
            </a:r>
          </a:p>
          <a:p>
            <a:pPr marL="342900" indent="-342900">
              <a:lnSpc>
                <a:spcPct val="150000"/>
              </a:lnSpc>
              <a:buFont typeface="Wingdings" panose="05000000000000000000" pitchFamily="2" charset="2"/>
              <a:buChar char="v"/>
            </a:pPr>
            <a:r>
              <a:rPr lang="en-GB" dirty="0" smtClean="0"/>
              <a:t>Two dates for the education day throughout the programme. </a:t>
            </a:r>
            <a:endParaRPr lang="en-GB" dirty="0"/>
          </a:p>
          <a:p>
            <a:pPr marL="342900" indent="-342900">
              <a:lnSpc>
                <a:spcPct val="150000"/>
              </a:lnSpc>
              <a:buFont typeface="Wingdings" panose="05000000000000000000" pitchFamily="2" charset="2"/>
              <a:buChar char="v"/>
            </a:pPr>
            <a:r>
              <a:rPr lang="en-GB" dirty="0" smtClean="0"/>
              <a:t>Provides additional learning that will complement the link programme</a:t>
            </a:r>
          </a:p>
          <a:p>
            <a:pPr marL="342900" indent="-342900">
              <a:lnSpc>
                <a:spcPct val="150000"/>
              </a:lnSpc>
              <a:buFont typeface="Wingdings" panose="05000000000000000000" pitchFamily="2" charset="2"/>
              <a:buChar char="v"/>
            </a:pPr>
            <a:r>
              <a:rPr lang="en-GB" dirty="0" smtClean="0"/>
              <a:t>Is an opportunity for networking with other homes in the county</a:t>
            </a:r>
          </a:p>
          <a:p>
            <a:pPr marL="342900" indent="-342900">
              <a:buFont typeface="Wingdings" panose="05000000000000000000" pitchFamily="2" charset="2"/>
              <a:buChar char="v"/>
            </a:pPr>
            <a:endParaRPr lang="en-GB" dirty="0"/>
          </a:p>
        </p:txBody>
      </p:sp>
    </p:spTree>
    <p:extLst>
      <p:ext uri="{BB962C8B-B14F-4D97-AF65-F5344CB8AC3E}">
        <p14:creationId xmlns:p14="http://schemas.microsoft.com/office/powerpoint/2010/main" val="4248317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561231"/>
            <a:ext cx="4523953" cy="4523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9175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91952"/>
          </a:xfrm>
        </p:spPr>
        <p:txBody>
          <a:bodyPr/>
          <a:lstStyle/>
          <a:p>
            <a:pPr algn="ctr"/>
            <a:r>
              <a:rPr lang="en-GB" dirty="0" smtClean="0"/>
              <a:t>IPC back to basics. </a:t>
            </a:r>
            <a:endParaRPr lang="en-GB" dirty="0"/>
          </a:p>
        </p:txBody>
      </p:sp>
      <p:sp>
        <p:nvSpPr>
          <p:cNvPr id="4" name="TextBox 3"/>
          <p:cNvSpPr txBox="1"/>
          <p:nvPr/>
        </p:nvSpPr>
        <p:spPr>
          <a:xfrm>
            <a:off x="899592" y="1628800"/>
            <a:ext cx="7200800" cy="1754326"/>
          </a:xfrm>
          <a:prstGeom prst="rect">
            <a:avLst/>
          </a:prstGeom>
          <a:noFill/>
        </p:spPr>
        <p:txBody>
          <a:bodyPr wrap="square" rtlCol="0">
            <a:spAutoFit/>
          </a:bodyPr>
          <a:lstStyle/>
          <a:p>
            <a:r>
              <a:rPr lang="en-GB" altLang="en-US" dirty="0">
                <a:latin typeface="Arial" charset="0"/>
                <a:cs typeface="Arial" charset="0"/>
              </a:rPr>
              <a:t>Infection Prevention &amp; Control measures, aim to ensure the protection of those who might be vulnerable to acquiring an infection both in the general community, while receiving care due to health problems and in a range of settings. </a:t>
            </a:r>
            <a:r>
              <a:rPr lang="en-GB" altLang="en-US" dirty="0" smtClean="0">
                <a:latin typeface="Arial" charset="0"/>
                <a:cs typeface="Arial" charset="0"/>
              </a:rPr>
              <a:t>The </a:t>
            </a:r>
            <a:r>
              <a:rPr lang="en-GB" altLang="en-US" dirty="0">
                <a:latin typeface="Arial" charset="0"/>
                <a:cs typeface="Arial" charset="0"/>
              </a:rPr>
              <a:t>basic principle of infection, prevention and control is hygiene.</a:t>
            </a:r>
            <a:br>
              <a:rPr lang="en-GB" altLang="en-US" dirty="0">
                <a:latin typeface="Arial" charset="0"/>
                <a:cs typeface="Arial" charset="0"/>
              </a:rPr>
            </a:br>
            <a:r>
              <a:rPr lang="en-GB" altLang="en-US" i="1" dirty="0">
                <a:latin typeface="Arial" charset="0"/>
                <a:cs typeface="Arial" charset="0"/>
              </a:rPr>
              <a:t>World Health Organisation (WHO)</a:t>
            </a:r>
            <a:endParaRPr lang="en-GB" dirty="0"/>
          </a:p>
        </p:txBody>
      </p:sp>
    </p:spTree>
    <p:extLst>
      <p:ext uri="{BB962C8B-B14F-4D97-AF65-F5344CB8AC3E}">
        <p14:creationId xmlns:p14="http://schemas.microsoft.com/office/powerpoint/2010/main" val="4829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91952"/>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How are infections caused? </a:t>
            </a:r>
            <a:endParaRPr lang="en-GB" kern="0" dirty="0"/>
          </a:p>
        </p:txBody>
      </p:sp>
      <p:sp>
        <p:nvSpPr>
          <p:cNvPr id="3" name="TextBox 2"/>
          <p:cNvSpPr txBox="1"/>
          <p:nvPr/>
        </p:nvSpPr>
        <p:spPr>
          <a:xfrm>
            <a:off x="1043608" y="1196752"/>
            <a:ext cx="7056784" cy="4524315"/>
          </a:xfrm>
          <a:prstGeom prst="rect">
            <a:avLst/>
          </a:prstGeom>
          <a:noFill/>
        </p:spPr>
        <p:txBody>
          <a:bodyPr wrap="square" rtlCol="0">
            <a:spAutoFit/>
          </a:bodyPr>
          <a:lstStyle/>
          <a:p>
            <a:pPr marL="285750" indent="-285750">
              <a:buFont typeface="Wingdings" panose="05000000000000000000" pitchFamily="2" charset="2"/>
              <a:buChar char="v"/>
            </a:pPr>
            <a:r>
              <a:rPr lang="en-GB" dirty="0" smtClean="0"/>
              <a:t>Bacteria - Bacteria are the plural of bacterium, which are microscopic one-celled organisms. They are found everywhere and can be harmful. </a:t>
            </a:r>
          </a:p>
          <a:p>
            <a:pPr marL="285750" indent="-285750">
              <a:buFont typeface="Wingdings" panose="05000000000000000000" pitchFamily="2" charset="2"/>
              <a:buChar char="v"/>
            </a:pPr>
            <a:endParaRPr lang="en-GB" dirty="0"/>
          </a:p>
          <a:p>
            <a:pPr marL="285750" indent="-285750">
              <a:buFont typeface="Wingdings" panose="05000000000000000000" pitchFamily="2" charset="2"/>
              <a:buChar char="v"/>
            </a:pPr>
            <a:r>
              <a:rPr lang="en-GB" dirty="0"/>
              <a:t>Virus – DNA or RNA covered in proteins on its surface. The proteins attach to other cells and force the cells to make more of the virus.</a:t>
            </a:r>
          </a:p>
          <a:p>
            <a:pPr marL="285750" indent="-285750">
              <a:buFont typeface="Wingdings" panose="05000000000000000000" pitchFamily="2" charset="2"/>
              <a:buChar char="v"/>
            </a:pPr>
            <a:endParaRPr lang="en-GB" dirty="0" smtClean="0"/>
          </a:p>
          <a:p>
            <a:pPr marL="285750" indent="-285750">
              <a:buFont typeface="Wingdings" panose="05000000000000000000" pitchFamily="2" charset="2"/>
              <a:buChar char="v"/>
            </a:pPr>
            <a:r>
              <a:rPr lang="en-GB" dirty="0" smtClean="0"/>
              <a:t>Fungi – This includes mould and yeasts. Mould </a:t>
            </a:r>
            <a:r>
              <a:rPr lang="en-GB" dirty="0"/>
              <a:t>in the environment can produce spores and toxins. </a:t>
            </a:r>
            <a:r>
              <a:rPr lang="en-GB" dirty="0" smtClean="0"/>
              <a:t>These spores can be breathed in  and can </a:t>
            </a:r>
            <a:r>
              <a:rPr lang="en-GB" dirty="0"/>
              <a:t>lead to allergic reactions and lung disease.</a:t>
            </a:r>
          </a:p>
          <a:p>
            <a:pPr marL="285750" indent="-285750">
              <a:buFont typeface="Wingdings" panose="05000000000000000000" pitchFamily="2" charset="2"/>
              <a:buChar char="v"/>
            </a:pPr>
            <a:endParaRPr lang="en-GB" dirty="0" smtClean="0"/>
          </a:p>
          <a:p>
            <a:pPr marL="285750" indent="-285750">
              <a:buFont typeface="Wingdings" panose="05000000000000000000" pitchFamily="2" charset="2"/>
              <a:buChar char="v"/>
            </a:pPr>
            <a:r>
              <a:rPr lang="en-GB" dirty="0" smtClean="0"/>
              <a:t>Parasites – These can be multi-cellular or single celled. </a:t>
            </a:r>
          </a:p>
          <a:p>
            <a:endParaRPr lang="en-GB" dirty="0" smtClean="0"/>
          </a:p>
          <a:p>
            <a:endParaRPr lang="en-GB" dirty="0"/>
          </a:p>
        </p:txBody>
      </p:sp>
    </p:spTree>
    <p:extLst>
      <p:ext uri="{BB962C8B-B14F-4D97-AF65-F5344CB8AC3E}">
        <p14:creationId xmlns:p14="http://schemas.microsoft.com/office/powerpoint/2010/main" val="292561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780928"/>
            <a:ext cx="2938745" cy="2078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780928"/>
            <a:ext cx="2724869" cy="25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6632"/>
            <a:ext cx="6818014" cy="247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6297" y="4480534"/>
            <a:ext cx="2157413" cy="1963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085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91952"/>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How are infections spread?</a:t>
            </a:r>
            <a:endParaRPr lang="en-GB" kern="0" dirty="0"/>
          </a:p>
        </p:txBody>
      </p:sp>
      <p:pic>
        <p:nvPicPr>
          <p:cNvPr id="3" name="Content Placeholder 3" descr="chain-infec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43608" y="980728"/>
            <a:ext cx="7056784" cy="4465417"/>
          </a:xfrm>
          <a:prstGeom prst="rect">
            <a:avLst/>
          </a:prstGeom>
        </p:spPr>
      </p:pic>
    </p:spTree>
    <p:extLst>
      <p:ext uri="{BB962C8B-B14F-4D97-AF65-F5344CB8AC3E}">
        <p14:creationId xmlns:p14="http://schemas.microsoft.com/office/powerpoint/2010/main" val="284533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3568" y="332656"/>
            <a:ext cx="7772400" cy="1008112"/>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Direct vs Indirect contact spread.</a:t>
            </a:r>
            <a:endParaRPr lang="en-GB" kern="0" dirty="0"/>
          </a:p>
        </p:txBody>
      </p:sp>
      <p:sp>
        <p:nvSpPr>
          <p:cNvPr id="3" name="TextBox 2"/>
          <p:cNvSpPr txBox="1"/>
          <p:nvPr/>
        </p:nvSpPr>
        <p:spPr>
          <a:xfrm>
            <a:off x="899592" y="1412776"/>
            <a:ext cx="7272808" cy="1477328"/>
          </a:xfrm>
          <a:prstGeom prst="rect">
            <a:avLst/>
          </a:prstGeom>
          <a:noFill/>
        </p:spPr>
        <p:txBody>
          <a:bodyPr wrap="square" rtlCol="0">
            <a:spAutoFit/>
          </a:bodyPr>
          <a:lstStyle/>
          <a:p>
            <a:r>
              <a:rPr lang="en-GB" b="1" dirty="0"/>
              <a:t>Direct contact spread</a:t>
            </a:r>
            <a:r>
              <a:rPr lang="en-GB" b="1" dirty="0" smtClean="0"/>
              <a:t>:</a:t>
            </a:r>
            <a:endParaRPr lang="en-GB" dirty="0"/>
          </a:p>
          <a:p>
            <a:pPr marL="285750" lvl="0" indent="-285750">
              <a:buFont typeface="Wingdings" panose="05000000000000000000" pitchFamily="2" charset="2"/>
              <a:buChar char="v"/>
            </a:pPr>
            <a:r>
              <a:rPr lang="en-GB" dirty="0"/>
              <a:t>Skin contact e.g. holding hands can be a way of transmission for scabies and ringworm.</a:t>
            </a:r>
          </a:p>
          <a:p>
            <a:pPr marL="285750" indent="-285750">
              <a:buFont typeface="Wingdings" panose="05000000000000000000" pitchFamily="2" charset="2"/>
              <a:buChar char="v"/>
            </a:pPr>
            <a:r>
              <a:rPr lang="en-GB" dirty="0"/>
              <a:t>Head to head contact can also facilitate the transmission of head lice</a:t>
            </a:r>
          </a:p>
        </p:txBody>
      </p:sp>
      <p:sp>
        <p:nvSpPr>
          <p:cNvPr id="4" name="TextBox 3"/>
          <p:cNvSpPr txBox="1"/>
          <p:nvPr/>
        </p:nvSpPr>
        <p:spPr>
          <a:xfrm>
            <a:off x="899592" y="2996952"/>
            <a:ext cx="7272808" cy="2585323"/>
          </a:xfrm>
          <a:prstGeom prst="rect">
            <a:avLst/>
          </a:prstGeom>
          <a:noFill/>
        </p:spPr>
        <p:txBody>
          <a:bodyPr wrap="square" rtlCol="0">
            <a:spAutoFit/>
          </a:bodyPr>
          <a:lstStyle/>
          <a:p>
            <a:r>
              <a:rPr lang="en-GB" b="1" dirty="0"/>
              <a:t>Indirect contact spread: </a:t>
            </a:r>
            <a:endParaRPr lang="en-GB" dirty="0"/>
          </a:p>
          <a:p>
            <a:pPr marL="285750" lvl="0" indent="-285750">
              <a:buFont typeface="Wingdings" panose="05000000000000000000" pitchFamily="2" charset="2"/>
              <a:buChar char="v"/>
            </a:pPr>
            <a:r>
              <a:rPr lang="en-GB" dirty="0"/>
              <a:t>Aerosol (Small Droplet) Spread - small droplets in the air caused by coughing or sneezing are then inhaled or ingested (swallowed) by another person</a:t>
            </a:r>
            <a:r>
              <a:rPr lang="en-GB" dirty="0" smtClean="0"/>
              <a:t>..</a:t>
            </a:r>
            <a:endParaRPr lang="en-GB" dirty="0"/>
          </a:p>
          <a:p>
            <a:pPr marL="285750" lvl="0" indent="-285750">
              <a:buFont typeface="Wingdings" panose="05000000000000000000" pitchFamily="2" charset="2"/>
              <a:buChar char="v"/>
            </a:pPr>
            <a:r>
              <a:rPr lang="en-GB" dirty="0"/>
              <a:t>Droplet spread - droplets in the air caused by coughing or sneezing and then inhaled or ingested (swallowed) by another person. </a:t>
            </a:r>
            <a:endParaRPr lang="en-GB" dirty="0" smtClean="0"/>
          </a:p>
          <a:p>
            <a:pPr marL="285750" lvl="0" indent="-285750">
              <a:buFont typeface="Wingdings" panose="05000000000000000000" pitchFamily="2" charset="2"/>
              <a:buChar char="v"/>
            </a:pPr>
            <a:r>
              <a:rPr lang="en-GB" dirty="0" smtClean="0"/>
              <a:t>Faecal/Oral </a:t>
            </a:r>
            <a:r>
              <a:rPr lang="en-GB" dirty="0"/>
              <a:t>Route of Spread - For some diseases e.g. gastroenteritis and Hepatitis A, the infecting organism is excreted in the faeces (motions). </a:t>
            </a:r>
          </a:p>
        </p:txBody>
      </p:sp>
    </p:spTree>
    <p:extLst>
      <p:ext uri="{BB962C8B-B14F-4D97-AF65-F5344CB8AC3E}">
        <p14:creationId xmlns:p14="http://schemas.microsoft.com/office/powerpoint/2010/main" val="142116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1107976"/>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How can you prevent the spread of infection?</a:t>
            </a:r>
            <a:endParaRPr lang="en-GB" kern="0" dirty="0"/>
          </a:p>
        </p:txBody>
      </p:sp>
      <p:sp>
        <p:nvSpPr>
          <p:cNvPr id="3" name="TextBox 2"/>
          <p:cNvSpPr txBox="1"/>
          <p:nvPr/>
        </p:nvSpPr>
        <p:spPr>
          <a:xfrm>
            <a:off x="971600" y="1844824"/>
            <a:ext cx="7200800" cy="3693319"/>
          </a:xfrm>
          <a:prstGeom prst="rect">
            <a:avLst/>
          </a:prstGeom>
          <a:noFill/>
        </p:spPr>
        <p:txBody>
          <a:bodyPr wrap="square" rtlCol="0">
            <a:spAutoFit/>
          </a:bodyPr>
          <a:lstStyle/>
          <a:p>
            <a:r>
              <a:rPr lang="en-GB" dirty="0" smtClean="0"/>
              <a:t>There are several things that can be put in place, some of which should be common practice, that can help reduce the spread of infections. </a:t>
            </a:r>
          </a:p>
          <a:p>
            <a:endParaRPr lang="en-GB" dirty="0"/>
          </a:p>
          <a:p>
            <a:pPr marL="342900" indent="-342900">
              <a:buFont typeface="+mj-lt"/>
              <a:buAutoNum type="arabicPeriod"/>
            </a:pPr>
            <a:r>
              <a:rPr lang="en-GB" dirty="0" smtClean="0"/>
              <a:t>PPE</a:t>
            </a:r>
          </a:p>
          <a:p>
            <a:pPr marL="342900" indent="-342900">
              <a:buFont typeface="+mj-lt"/>
              <a:buAutoNum type="arabicPeriod"/>
            </a:pPr>
            <a:r>
              <a:rPr lang="en-GB" dirty="0" smtClean="0"/>
              <a:t>Hand Hygiene</a:t>
            </a:r>
          </a:p>
          <a:p>
            <a:pPr marL="342900" indent="-342900">
              <a:buFont typeface="+mj-lt"/>
              <a:buAutoNum type="arabicPeriod"/>
            </a:pPr>
            <a:r>
              <a:rPr lang="en-GB" dirty="0" smtClean="0"/>
              <a:t>Waste management </a:t>
            </a:r>
          </a:p>
          <a:p>
            <a:pPr marL="342900" indent="-342900">
              <a:buFont typeface="+mj-lt"/>
              <a:buAutoNum type="arabicPeriod"/>
            </a:pPr>
            <a:r>
              <a:rPr lang="en-GB" dirty="0" smtClean="0"/>
              <a:t>Linen management </a:t>
            </a:r>
          </a:p>
          <a:p>
            <a:pPr marL="342900" indent="-342900">
              <a:buFont typeface="+mj-lt"/>
              <a:buAutoNum type="arabicPeriod"/>
            </a:pPr>
            <a:r>
              <a:rPr lang="en-GB" dirty="0" smtClean="0"/>
              <a:t>Cleaning </a:t>
            </a:r>
          </a:p>
          <a:p>
            <a:pPr marL="342900" indent="-342900">
              <a:buFont typeface="+mj-lt"/>
              <a:buAutoNum type="arabicPeriod"/>
            </a:pPr>
            <a:r>
              <a:rPr lang="en-GB" dirty="0" smtClean="0"/>
              <a:t>Personal care</a:t>
            </a:r>
          </a:p>
          <a:p>
            <a:pPr marL="342900" indent="-342900">
              <a:buFont typeface="+mj-lt"/>
              <a:buAutoNum type="arabicPeriod"/>
            </a:pPr>
            <a:endParaRPr lang="en-GB" dirty="0" smtClean="0"/>
          </a:p>
          <a:p>
            <a:endParaRPr lang="en-GB" dirty="0"/>
          </a:p>
          <a:p>
            <a:endParaRPr lang="en-GB" dirty="0"/>
          </a:p>
        </p:txBody>
      </p:sp>
    </p:spTree>
    <p:extLst>
      <p:ext uri="{BB962C8B-B14F-4D97-AF65-F5344CB8AC3E}">
        <p14:creationId xmlns:p14="http://schemas.microsoft.com/office/powerpoint/2010/main" val="232670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747936"/>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Personal Protective Equipment</a:t>
            </a:r>
            <a:endParaRPr lang="en-GB" kern="0" dirty="0"/>
          </a:p>
        </p:txBody>
      </p:sp>
      <p:sp>
        <p:nvSpPr>
          <p:cNvPr id="3" name="TextBox 2"/>
          <p:cNvSpPr txBox="1"/>
          <p:nvPr/>
        </p:nvSpPr>
        <p:spPr>
          <a:xfrm>
            <a:off x="1043608" y="1556792"/>
            <a:ext cx="7007267" cy="3139321"/>
          </a:xfrm>
          <a:prstGeom prst="rect">
            <a:avLst/>
          </a:prstGeom>
          <a:noFill/>
        </p:spPr>
        <p:txBody>
          <a:bodyPr wrap="square" rtlCol="0">
            <a:spAutoFit/>
          </a:bodyPr>
          <a:lstStyle/>
          <a:p>
            <a:pPr marL="342900" indent="-342900">
              <a:buFont typeface="+mj-lt"/>
              <a:buAutoNum type="arabicPeriod"/>
            </a:pPr>
            <a:r>
              <a:rPr lang="en-GB" dirty="0"/>
              <a:t>PPE </a:t>
            </a:r>
          </a:p>
          <a:p>
            <a:pPr marL="342900" indent="-342900">
              <a:buFont typeface="+mj-lt"/>
              <a:buAutoNum type="arabicPeriod"/>
            </a:pPr>
            <a:endParaRPr lang="en-GB" dirty="0"/>
          </a:p>
          <a:p>
            <a:r>
              <a:rPr lang="en-GB" dirty="0"/>
              <a:t>Personal Protective Equipment should be worn on all care interventions. This is not only to protect yourselves but also to protect those that you are caring for. PPE plays a vital role in preventing the spread of infections. </a:t>
            </a:r>
          </a:p>
          <a:p>
            <a:endParaRPr lang="en-GB" dirty="0"/>
          </a:p>
          <a:p>
            <a:r>
              <a:rPr lang="en-GB" dirty="0"/>
              <a:t>A risk assessment should be carried out before care interventions so that you ensure you are wearing the most appropriate forms of PPE. </a:t>
            </a:r>
          </a:p>
          <a:p>
            <a:endParaRPr lang="en-GB" dirty="0"/>
          </a:p>
        </p:txBody>
      </p:sp>
    </p:spTree>
    <p:extLst>
      <p:ext uri="{BB962C8B-B14F-4D97-AF65-F5344CB8AC3E}">
        <p14:creationId xmlns:p14="http://schemas.microsoft.com/office/powerpoint/2010/main" val="174091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19944"/>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Hand Hygiene</a:t>
            </a:r>
            <a:endParaRPr lang="en-GB" kern="0" dirty="0"/>
          </a:p>
        </p:txBody>
      </p:sp>
      <p:sp>
        <p:nvSpPr>
          <p:cNvPr id="3" name="TextBox 2"/>
          <p:cNvSpPr txBox="1"/>
          <p:nvPr/>
        </p:nvSpPr>
        <p:spPr>
          <a:xfrm>
            <a:off x="899592" y="1340768"/>
            <a:ext cx="7416824" cy="3970318"/>
          </a:xfrm>
          <a:prstGeom prst="rect">
            <a:avLst/>
          </a:prstGeom>
          <a:noFill/>
        </p:spPr>
        <p:txBody>
          <a:bodyPr wrap="square" rtlCol="0">
            <a:spAutoFit/>
          </a:bodyPr>
          <a:lstStyle/>
          <a:p>
            <a:r>
              <a:rPr lang="en-GB" dirty="0" smtClean="0"/>
              <a:t>When should hands be washed? </a:t>
            </a:r>
          </a:p>
          <a:p>
            <a:endParaRPr lang="en-GB" dirty="0" smtClean="0"/>
          </a:p>
          <a:p>
            <a:pPr marL="285750" indent="-285750">
              <a:buFont typeface="Wingdings" panose="05000000000000000000" pitchFamily="2" charset="2"/>
              <a:buChar char="v"/>
              <a:defRPr/>
            </a:pPr>
            <a:r>
              <a:rPr lang="en-GB" dirty="0"/>
              <a:t>After removing PPE</a:t>
            </a:r>
          </a:p>
          <a:p>
            <a:pPr marL="285750" indent="-285750">
              <a:buFont typeface="Wingdings" panose="05000000000000000000" pitchFamily="2" charset="2"/>
              <a:buChar char="v"/>
              <a:defRPr/>
            </a:pPr>
            <a:r>
              <a:rPr lang="en-GB" dirty="0"/>
              <a:t>After touching any bodily fluid (other than tears or sweat)</a:t>
            </a:r>
          </a:p>
          <a:p>
            <a:pPr marL="285750" indent="-285750">
              <a:buFont typeface="Wingdings" panose="05000000000000000000" pitchFamily="2" charset="2"/>
              <a:buChar char="v"/>
              <a:defRPr/>
            </a:pPr>
            <a:r>
              <a:rPr lang="en-GB" dirty="0"/>
              <a:t>If hands are visibly dirty or soiled</a:t>
            </a:r>
          </a:p>
          <a:p>
            <a:pPr marL="285750" indent="-285750">
              <a:buFont typeface="Wingdings" panose="05000000000000000000" pitchFamily="2" charset="2"/>
              <a:buChar char="v"/>
              <a:defRPr/>
            </a:pPr>
            <a:r>
              <a:rPr lang="en-GB" dirty="0"/>
              <a:t>Before and after handling food</a:t>
            </a:r>
          </a:p>
          <a:p>
            <a:pPr marL="285750" indent="-285750">
              <a:buFont typeface="Wingdings" panose="05000000000000000000" pitchFamily="2" charset="2"/>
              <a:buChar char="v"/>
              <a:defRPr/>
            </a:pPr>
            <a:r>
              <a:rPr lang="en-GB" dirty="0"/>
              <a:t>After handling waste</a:t>
            </a:r>
          </a:p>
          <a:p>
            <a:pPr marL="285750" indent="-285750">
              <a:buFont typeface="Wingdings" panose="05000000000000000000" pitchFamily="2" charset="2"/>
              <a:buChar char="v"/>
              <a:defRPr/>
            </a:pPr>
            <a:r>
              <a:rPr lang="en-GB" dirty="0"/>
              <a:t>Before and after visiting or caring for sick </a:t>
            </a:r>
            <a:r>
              <a:rPr lang="en-GB" dirty="0" smtClean="0"/>
              <a:t>people</a:t>
            </a:r>
          </a:p>
          <a:p>
            <a:pPr marL="285750" indent="-285750">
              <a:buFont typeface="Arial" panose="020B0604020202020204" pitchFamily="34" charset="0"/>
              <a:buChar char="•"/>
              <a:defRPr/>
            </a:pPr>
            <a:endParaRPr lang="en-GB" dirty="0"/>
          </a:p>
          <a:p>
            <a:pPr>
              <a:defRPr/>
            </a:pPr>
            <a:r>
              <a:rPr lang="en-GB" dirty="0" smtClean="0"/>
              <a:t>Alcohol gels</a:t>
            </a:r>
          </a:p>
          <a:p>
            <a:pPr marL="285750" indent="-285750">
              <a:buFont typeface="Wingdings" panose="05000000000000000000" pitchFamily="2" charset="2"/>
              <a:buChar char="v"/>
              <a:defRPr/>
            </a:pPr>
            <a:endParaRPr lang="en-GB" dirty="0" smtClean="0"/>
          </a:p>
          <a:p>
            <a:pPr marL="285750" indent="-285750">
              <a:buFont typeface="Wingdings" panose="05000000000000000000" pitchFamily="2" charset="2"/>
              <a:buChar char="v"/>
              <a:defRPr/>
            </a:pPr>
            <a:r>
              <a:rPr lang="en-GB" dirty="0" smtClean="0"/>
              <a:t>Only to be used for quick decontamination of the hands and only if they look visibly clean.</a:t>
            </a:r>
          </a:p>
          <a:p>
            <a:pPr>
              <a:defRPr/>
            </a:pPr>
            <a:endParaRPr lang="en-GB" dirty="0"/>
          </a:p>
        </p:txBody>
      </p:sp>
    </p:spTree>
    <p:extLst>
      <p:ext uri="{BB962C8B-B14F-4D97-AF65-F5344CB8AC3E}">
        <p14:creationId xmlns:p14="http://schemas.microsoft.com/office/powerpoint/2010/main" val="324578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animEffect transition="in" filter="fade">
                                      <p:cBhvr>
                                        <p:cTn id="3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19944"/>
          </a:xfrm>
        </p:spPr>
        <p:txBody>
          <a:bodyPr/>
          <a:lstStyle/>
          <a:p>
            <a:pPr algn="ctr"/>
            <a:r>
              <a:rPr lang="en-GB" dirty="0" smtClean="0"/>
              <a:t>Aims of the session.</a:t>
            </a:r>
            <a:endParaRPr lang="en-GB" dirty="0"/>
          </a:p>
        </p:txBody>
      </p:sp>
      <p:sp>
        <p:nvSpPr>
          <p:cNvPr id="3" name="TextBox 2"/>
          <p:cNvSpPr txBox="1"/>
          <p:nvPr/>
        </p:nvSpPr>
        <p:spPr>
          <a:xfrm>
            <a:off x="899592" y="1340768"/>
            <a:ext cx="6264696" cy="3754874"/>
          </a:xfrm>
          <a:prstGeom prst="rect">
            <a:avLst/>
          </a:prstGeom>
          <a:noFill/>
        </p:spPr>
        <p:txBody>
          <a:bodyPr wrap="square" rtlCol="0">
            <a:spAutoFit/>
          </a:bodyPr>
          <a:lstStyle/>
          <a:p>
            <a:pPr marL="342900" indent="-342900">
              <a:lnSpc>
                <a:spcPct val="200000"/>
              </a:lnSpc>
              <a:buFont typeface="+mj-lt"/>
              <a:buAutoNum type="arabicPeriod"/>
            </a:pPr>
            <a:r>
              <a:rPr lang="en-GB" sz="2000" dirty="0" smtClean="0"/>
              <a:t>Understand what a Link Practitioner is.</a:t>
            </a:r>
          </a:p>
          <a:p>
            <a:pPr marL="342900" indent="-342900">
              <a:lnSpc>
                <a:spcPct val="200000"/>
              </a:lnSpc>
              <a:buFont typeface="+mj-lt"/>
              <a:buAutoNum type="arabicPeriod"/>
            </a:pPr>
            <a:r>
              <a:rPr lang="en-GB" sz="2000" dirty="0" smtClean="0"/>
              <a:t>What does the role entail?</a:t>
            </a:r>
          </a:p>
          <a:p>
            <a:pPr marL="342900" indent="-342900">
              <a:lnSpc>
                <a:spcPct val="200000"/>
              </a:lnSpc>
              <a:buFont typeface="+mj-lt"/>
              <a:buAutoNum type="arabicPeriod"/>
            </a:pPr>
            <a:r>
              <a:rPr lang="en-GB" sz="2000" dirty="0" smtClean="0"/>
              <a:t>Contractual agreements</a:t>
            </a:r>
          </a:p>
          <a:p>
            <a:pPr marL="342900" indent="-342900">
              <a:lnSpc>
                <a:spcPct val="200000"/>
              </a:lnSpc>
              <a:buFont typeface="+mj-lt"/>
              <a:buAutoNum type="arabicPeriod"/>
            </a:pPr>
            <a:r>
              <a:rPr lang="en-GB" sz="2000" dirty="0" smtClean="0"/>
              <a:t>The coming programme</a:t>
            </a:r>
          </a:p>
          <a:p>
            <a:pPr marL="342900" indent="-342900">
              <a:lnSpc>
                <a:spcPct val="200000"/>
              </a:lnSpc>
              <a:buFont typeface="+mj-lt"/>
              <a:buAutoNum type="arabicPeriod"/>
            </a:pPr>
            <a:r>
              <a:rPr lang="en-GB" sz="2000" dirty="0" smtClean="0"/>
              <a:t>Back to Basics – IPC refresher</a:t>
            </a:r>
          </a:p>
          <a:p>
            <a:endParaRPr lang="en-GB" sz="2000" dirty="0" smtClean="0"/>
          </a:p>
          <a:p>
            <a:pPr marL="342900" indent="-342900">
              <a:buFont typeface="+mj-lt"/>
              <a:buAutoNum type="arabicPeriod"/>
            </a:pPr>
            <a:endParaRPr lang="en-GB" dirty="0"/>
          </a:p>
        </p:txBody>
      </p:sp>
    </p:spTree>
    <p:extLst>
      <p:ext uri="{BB962C8B-B14F-4D97-AF65-F5344CB8AC3E}">
        <p14:creationId xmlns:p14="http://schemas.microsoft.com/office/powerpoint/2010/main" val="346584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19944"/>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Hand washing process…</a:t>
            </a:r>
            <a:endParaRPr lang="en-GB" kern="0" dirty="0"/>
          </a:p>
        </p:txBody>
      </p:sp>
      <p:pic>
        <p:nvPicPr>
          <p:cNvPr id="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9144000" cy="4834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0654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19944"/>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Practical assessment. </a:t>
            </a:r>
            <a:endParaRPr lang="en-GB" kern="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13597"/>
            <a:ext cx="684076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707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91952"/>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Waste Management </a:t>
            </a:r>
            <a:endParaRPr lang="en-GB" kern="0" dirty="0"/>
          </a:p>
        </p:txBody>
      </p:sp>
      <p:sp>
        <p:nvSpPr>
          <p:cNvPr id="5" name="TextBox 4"/>
          <p:cNvSpPr txBox="1"/>
          <p:nvPr/>
        </p:nvSpPr>
        <p:spPr>
          <a:xfrm>
            <a:off x="772993" y="1621869"/>
            <a:ext cx="7488832" cy="2862322"/>
          </a:xfrm>
          <a:prstGeom prst="rect">
            <a:avLst/>
          </a:prstGeom>
          <a:noFill/>
        </p:spPr>
        <p:txBody>
          <a:bodyPr wrap="square" rtlCol="0">
            <a:spAutoFit/>
          </a:bodyPr>
          <a:lstStyle/>
          <a:p>
            <a:r>
              <a:rPr lang="en-GB" dirty="0" smtClean="0"/>
              <a:t>Waste management plays an integral part of preventing the spread of infections. It is important that waste management is carried out properly. </a:t>
            </a:r>
            <a:r>
              <a:rPr lang="en-GB" dirty="0"/>
              <a:t>All staff is responsible for the safe management and disposal of waste.  Waste is potentially hazardous and if not disposed of correctly can result in injury and infection.  </a:t>
            </a:r>
            <a:endParaRPr lang="en-GB" dirty="0" smtClean="0"/>
          </a:p>
          <a:p>
            <a:endParaRPr lang="en-GB" dirty="0"/>
          </a:p>
          <a:p>
            <a:endParaRPr lang="en-GB" dirty="0" smtClean="0"/>
          </a:p>
          <a:p>
            <a:endParaRPr lang="en-GB" dirty="0"/>
          </a:p>
          <a:p>
            <a:endParaRPr lang="en-GB" dirty="0"/>
          </a:p>
          <a:p>
            <a:endParaRPr lang="en-GB" dirty="0"/>
          </a:p>
        </p:txBody>
      </p:sp>
      <p:pic>
        <p:nvPicPr>
          <p:cNvPr id="6" name="Picture 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864" y="3587730"/>
            <a:ext cx="85542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2239346" y="3604721"/>
            <a:ext cx="1616075" cy="1913117"/>
            <a:chOff x="1979712" y="3587731"/>
            <a:chExt cx="1616075" cy="1913117"/>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6334" y="3587731"/>
              <a:ext cx="7810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732498"/>
              <a:ext cx="16160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9068" y="3542082"/>
            <a:ext cx="778341"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577589"/>
            <a:ext cx="7254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306467" y="3658551"/>
            <a:ext cx="1593851" cy="736600"/>
            <a:chOff x="6306467" y="3658551"/>
            <a:chExt cx="1593851" cy="736600"/>
          </a:xfrm>
        </p:grpSpPr>
        <p:pic>
          <p:nvPicPr>
            <p:cNvPr id="11" name="Picture 10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6467" y="3658551"/>
              <a:ext cx="785813"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280" y="3664901"/>
              <a:ext cx="8080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1968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747936"/>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Cleaning</a:t>
            </a:r>
            <a:endParaRPr lang="en-GB" kern="0" dirty="0"/>
          </a:p>
        </p:txBody>
      </p:sp>
      <p:sp>
        <p:nvSpPr>
          <p:cNvPr id="3" name="TextBox 2"/>
          <p:cNvSpPr txBox="1"/>
          <p:nvPr/>
        </p:nvSpPr>
        <p:spPr>
          <a:xfrm>
            <a:off x="611560" y="1484784"/>
            <a:ext cx="7704856" cy="2308324"/>
          </a:xfrm>
          <a:prstGeom prst="rect">
            <a:avLst/>
          </a:prstGeom>
          <a:noFill/>
        </p:spPr>
        <p:txBody>
          <a:bodyPr wrap="square" rtlCol="0">
            <a:spAutoFit/>
          </a:bodyPr>
          <a:lstStyle/>
          <a:p>
            <a:pPr marL="285750" indent="-285750">
              <a:buFont typeface="Wingdings" panose="05000000000000000000" pitchFamily="2" charset="2"/>
              <a:buChar char="v"/>
            </a:pPr>
            <a:r>
              <a:rPr lang="en-GB" altLang="en-US" dirty="0"/>
              <a:t>Cleaning (physically removes dirt, blood, body fluids &amp; many micro organisms</a:t>
            </a:r>
            <a:r>
              <a:rPr lang="en-GB" altLang="en-US" dirty="0" smtClean="0"/>
              <a:t>)</a:t>
            </a:r>
          </a:p>
          <a:p>
            <a:pPr marL="285750" indent="-285750">
              <a:buFont typeface="Wingdings" panose="05000000000000000000" pitchFamily="2" charset="2"/>
              <a:buChar char="v"/>
            </a:pPr>
            <a:endParaRPr lang="en-GB" altLang="en-US" dirty="0"/>
          </a:p>
          <a:p>
            <a:pPr marL="285750" indent="-285750">
              <a:buFont typeface="Wingdings" panose="05000000000000000000" pitchFamily="2" charset="2"/>
              <a:buChar char="v"/>
            </a:pPr>
            <a:r>
              <a:rPr lang="en-GB" altLang="en-US" dirty="0"/>
              <a:t>Disinfection ( removes or kills more micro organisms to a less </a:t>
            </a:r>
            <a:r>
              <a:rPr lang="en-GB" altLang="en-US" dirty="0" smtClean="0"/>
              <a:t>harmful </a:t>
            </a:r>
            <a:r>
              <a:rPr lang="en-GB" altLang="en-US" dirty="0"/>
              <a:t>level</a:t>
            </a:r>
            <a:r>
              <a:rPr lang="en-GB" altLang="en-US" dirty="0" smtClean="0"/>
              <a:t>)</a:t>
            </a:r>
          </a:p>
          <a:p>
            <a:pPr marL="285750" indent="-285750">
              <a:buFont typeface="Wingdings" panose="05000000000000000000" pitchFamily="2" charset="2"/>
              <a:buChar char="v"/>
            </a:pPr>
            <a:endParaRPr lang="en-GB" altLang="en-US" dirty="0"/>
          </a:p>
          <a:p>
            <a:pPr marL="285750" indent="-285750">
              <a:buFont typeface="Wingdings" panose="05000000000000000000" pitchFamily="2" charset="2"/>
              <a:buChar char="v"/>
            </a:pPr>
            <a:r>
              <a:rPr lang="en-GB" altLang="en-US" dirty="0"/>
              <a:t>Sterilisation (complete destruction or removal of all micro </a:t>
            </a:r>
            <a:r>
              <a:rPr lang="en-GB" altLang="en-US" dirty="0" smtClean="0"/>
              <a:t>organisms)</a:t>
            </a:r>
            <a:endParaRPr lang="en-GB" altLang="en-US" dirty="0"/>
          </a:p>
          <a:p>
            <a:pPr marL="285750" indent="-285750">
              <a:buFont typeface="Wingdings" panose="05000000000000000000" pitchFamily="2" charset="2"/>
              <a:buChar char="v"/>
            </a:pPr>
            <a:endParaRPr lang="en-GB" dirty="0"/>
          </a:p>
        </p:txBody>
      </p:sp>
      <p:sp>
        <p:nvSpPr>
          <p:cNvPr id="4" name="TextBox 3"/>
          <p:cNvSpPr txBox="1"/>
          <p:nvPr/>
        </p:nvSpPr>
        <p:spPr>
          <a:xfrm>
            <a:off x="755576" y="4077072"/>
            <a:ext cx="7416824" cy="646331"/>
          </a:xfrm>
          <a:prstGeom prst="rect">
            <a:avLst/>
          </a:prstGeom>
          <a:noFill/>
        </p:spPr>
        <p:txBody>
          <a:bodyPr wrap="square" rtlCol="0">
            <a:spAutoFit/>
          </a:bodyPr>
          <a:lstStyle/>
          <a:p>
            <a:r>
              <a:rPr lang="en-GB" dirty="0" smtClean="0"/>
              <a:t>Cleaning products should be stored in a designated cupboard to comply with COSHH regulations. </a:t>
            </a:r>
            <a:endParaRPr lang="en-GB" dirty="0"/>
          </a:p>
        </p:txBody>
      </p:sp>
    </p:spTree>
    <p:extLst>
      <p:ext uri="{BB962C8B-B14F-4D97-AF65-F5344CB8AC3E}">
        <p14:creationId xmlns:p14="http://schemas.microsoft.com/office/powerpoint/2010/main" val="250222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91952"/>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National colours</a:t>
            </a:r>
            <a:endParaRPr lang="en-GB" kern="0"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16" t="38501" r="7612" b="12112"/>
          <a:stretch/>
        </p:blipFill>
        <p:spPr bwMode="auto">
          <a:xfrm>
            <a:off x="1403648" y="980728"/>
            <a:ext cx="6336704" cy="4599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29810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19944"/>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Linen Management </a:t>
            </a:r>
            <a:endParaRPr lang="en-GB" kern="0" dirty="0"/>
          </a:p>
        </p:txBody>
      </p:sp>
      <p:sp>
        <p:nvSpPr>
          <p:cNvPr id="3" name="TextBox 2"/>
          <p:cNvSpPr txBox="1"/>
          <p:nvPr/>
        </p:nvSpPr>
        <p:spPr>
          <a:xfrm>
            <a:off x="1043608" y="1700808"/>
            <a:ext cx="6912768" cy="3416320"/>
          </a:xfrm>
          <a:prstGeom prst="rect">
            <a:avLst/>
          </a:prstGeom>
          <a:noFill/>
        </p:spPr>
        <p:txBody>
          <a:bodyPr wrap="square" rtlCol="0">
            <a:spAutoFit/>
          </a:bodyPr>
          <a:lstStyle/>
          <a:p>
            <a:r>
              <a:rPr lang="en-GB" dirty="0" smtClean="0"/>
              <a:t>The way that linen is managed can also impact on Infection Prevention and Control. </a:t>
            </a:r>
          </a:p>
          <a:p>
            <a:endParaRPr lang="en-GB" dirty="0"/>
          </a:p>
          <a:p>
            <a:r>
              <a:rPr lang="en-GB" dirty="0" smtClean="0"/>
              <a:t>Homes must have a designated laundry room which should have a clear </a:t>
            </a:r>
            <a:r>
              <a:rPr lang="en-GB" b="1" dirty="0" smtClean="0"/>
              <a:t>dirty-clean flow</a:t>
            </a:r>
            <a:r>
              <a:rPr lang="en-GB" dirty="0" smtClean="0"/>
              <a:t>.</a:t>
            </a:r>
          </a:p>
          <a:p>
            <a:endParaRPr lang="en-GB" dirty="0"/>
          </a:p>
          <a:p>
            <a:r>
              <a:rPr lang="en-GB" dirty="0" smtClean="0"/>
              <a:t>When handling linen PPE should be worn. </a:t>
            </a:r>
          </a:p>
          <a:p>
            <a:endParaRPr lang="en-GB" dirty="0"/>
          </a:p>
          <a:p>
            <a:r>
              <a:rPr lang="en-GB" dirty="0" smtClean="0"/>
              <a:t>Make sure that dirty linen is in the appropriate coloured bag and washed on the correct cycle.</a:t>
            </a:r>
          </a:p>
          <a:p>
            <a:endParaRPr lang="en-GB" dirty="0"/>
          </a:p>
          <a:p>
            <a:r>
              <a:rPr lang="en-GB" dirty="0" smtClean="0"/>
              <a:t> </a:t>
            </a:r>
            <a:endParaRPr lang="en-GB" dirty="0"/>
          </a:p>
        </p:txBody>
      </p:sp>
    </p:spTree>
    <p:extLst>
      <p:ext uri="{BB962C8B-B14F-4D97-AF65-F5344CB8AC3E}">
        <p14:creationId xmlns:p14="http://schemas.microsoft.com/office/powerpoint/2010/main" val="293923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47936"/>
          </a:xfrm>
        </p:spPr>
        <p:txBody>
          <a:bodyPr/>
          <a:lstStyle/>
          <a:p>
            <a:pPr algn="ctr"/>
            <a:r>
              <a:rPr lang="en-GB" dirty="0" smtClean="0"/>
              <a:t>Personal care</a:t>
            </a:r>
            <a:endParaRPr lang="en-GB" dirty="0"/>
          </a:p>
        </p:txBody>
      </p:sp>
      <p:sp>
        <p:nvSpPr>
          <p:cNvPr id="3" name="TextBox 2"/>
          <p:cNvSpPr txBox="1"/>
          <p:nvPr/>
        </p:nvSpPr>
        <p:spPr>
          <a:xfrm>
            <a:off x="649127" y="1340768"/>
            <a:ext cx="7920880" cy="4247317"/>
          </a:xfrm>
          <a:prstGeom prst="rect">
            <a:avLst/>
          </a:prstGeom>
          <a:noFill/>
        </p:spPr>
        <p:txBody>
          <a:bodyPr wrap="square" rtlCol="0">
            <a:spAutoFit/>
          </a:bodyPr>
          <a:lstStyle/>
          <a:p>
            <a:r>
              <a:rPr lang="en-US" dirty="0"/>
              <a:t>Providing effective personal care can prevent an infection beginning. It is also a vital part of preventing the spread of infections. </a:t>
            </a:r>
          </a:p>
          <a:p>
            <a:endParaRPr lang="en-US" dirty="0"/>
          </a:p>
          <a:p>
            <a:pPr marL="285750" indent="-285750">
              <a:buFont typeface="Wingdings" panose="05000000000000000000" pitchFamily="2" charset="2"/>
              <a:buChar char="v"/>
            </a:pPr>
            <a:r>
              <a:rPr lang="en-US" dirty="0"/>
              <a:t>Maintaining skin integrity – skin is the largest organ of the body. Its function includes protection from microorganisms entering the body. If this is damaged by a skin tear or pressure ulcer then it becomes a portal of entry for bacteria and can lead to infections. </a:t>
            </a:r>
          </a:p>
          <a:p>
            <a:endParaRPr lang="en-US" dirty="0"/>
          </a:p>
          <a:p>
            <a:pPr marL="285750" indent="-285750">
              <a:buFont typeface="Wingdings" panose="05000000000000000000" pitchFamily="2" charset="2"/>
              <a:buChar char="v"/>
            </a:pPr>
            <a:r>
              <a:rPr lang="en-US" dirty="0"/>
              <a:t>Oral heath - Dental plaque contains many different species of bacteria, some of which can cause pneumonia. Breathing in secretions, including dental plaque, has been found to be associated with pneumonia. Patients lying supine in a hospital bed and older patients with decreasing levels of consciousness are more likely to aspirate oral secretions. Ensure that all residents have an oral health assessment and oral hygiene is carried out daily. </a:t>
            </a:r>
          </a:p>
        </p:txBody>
      </p:sp>
    </p:spTree>
    <p:extLst>
      <p:ext uri="{BB962C8B-B14F-4D97-AF65-F5344CB8AC3E}">
        <p14:creationId xmlns:p14="http://schemas.microsoft.com/office/powerpoint/2010/main" val="30778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85800" y="304800"/>
            <a:ext cx="7772400" cy="891952"/>
          </a:xfrm>
          <a:prstGeom prst="rect">
            <a:avLst/>
          </a:prstGeom>
        </p:spPr>
        <p:txBody>
          <a:bodyPr/>
          <a:lstStyle>
            <a:lvl1pPr algn="ctr" rtl="0" eaLnBrk="1" fontAlgn="base" hangingPunct="1">
              <a:spcBef>
                <a:spcPct val="0"/>
              </a:spcBef>
              <a:spcAft>
                <a:spcPct val="0"/>
              </a:spcAft>
              <a:defRPr sz="3400">
                <a:solidFill>
                  <a:schemeClr val="tx2"/>
                </a:solidFill>
                <a:latin typeface="+mj-lt"/>
                <a:ea typeface="+mj-ea"/>
                <a:cs typeface="+mj-cs"/>
              </a:defRPr>
            </a:lvl1pPr>
            <a:lvl2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3400">
                <a:solidFill>
                  <a:schemeClr val="tx2"/>
                </a:solidFill>
                <a:latin typeface="Arial" charset="0"/>
                <a:ea typeface="ＭＳ Ｐゴシック" charset="0"/>
                <a:cs typeface="ＭＳ Ｐゴシック" charset="0"/>
              </a:defRPr>
            </a:lvl9pPr>
          </a:lstStyle>
          <a:p>
            <a:r>
              <a:rPr lang="en-GB" kern="0" smtClean="0"/>
              <a:t>Importance of IPC in your environment.</a:t>
            </a:r>
            <a:endParaRPr lang="en-GB" kern="0" dirty="0"/>
          </a:p>
        </p:txBody>
      </p:sp>
      <p:sp>
        <p:nvSpPr>
          <p:cNvPr id="3" name="TextBox 2"/>
          <p:cNvSpPr txBox="1"/>
          <p:nvPr/>
        </p:nvSpPr>
        <p:spPr>
          <a:xfrm>
            <a:off x="1043608" y="1556792"/>
            <a:ext cx="6912768" cy="2308324"/>
          </a:xfrm>
          <a:prstGeom prst="rect">
            <a:avLst/>
          </a:prstGeom>
          <a:noFill/>
        </p:spPr>
        <p:txBody>
          <a:bodyPr wrap="square" rtlCol="0">
            <a:spAutoFit/>
          </a:bodyPr>
          <a:lstStyle/>
          <a:p>
            <a:r>
              <a:rPr lang="en-GB" dirty="0" smtClean="0"/>
              <a:t>In a care home environment it is important that all staff are working towards preventing the spread of infections. </a:t>
            </a:r>
          </a:p>
          <a:p>
            <a:endParaRPr lang="en-GB" dirty="0"/>
          </a:p>
          <a:p>
            <a:r>
              <a:rPr lang="en-GB" dirty="0" smtClean="0"/>
              <a:t>The people you care are often very vulnerable and will have many medical co-morbidities. Good IPC practices can help prevent the spread of infection. </a:t>
            </a:r>
          </a:p>
          <a:p>
            <a:endParaRPr lang="en-GB" dirty="0"/>
          </a:p>
          <a:p>
            <a:r>
              <a:rPr lang="en-GB" dirty="0" smtClean="0"/>
              <a:t>There is </a:t>
            </a:r>
            <a:r>
              <a:rPr lang="en-GB" smtClean="0"/>
              <a:t>a contractual </a:t>
            </a:r>
            <a:r>
              <a:rPr lang="en-GB" dirty="0" smtClean="0"/>
              <a:t>agreement to adhere to IPC in your homes. </a:t>
            </a:r>
            <a:endParaRPr lang="en-GB" dirty="0"/>
          </a:p>
        </p:txBody>
      </p:sp>
    </p:spTree>
    <p:extLst>
      <p:ext uri="{BB962C8B-B14F-4D97-AF65-F5344CB8AC3E}">
        <p14:creationId xmlns:p14="http://schemas.microsoft.com/office/powerpoint/2010/main" val="1133955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47936"/>
          </a:xfrm>
        </p:spPr>
        <p:txBody>
          <a:bodyPr/>
          <a:lstStyle/>
          <a:p>
            <a:pPr algn="ctr"/>
            <a:r>
              <a:rPr lang="en-GB" dirty="0"/>
              <a:t>Monitoring of IPC - Audits</a:t>
            </a:r>
          </a:p>
        </p:txBody>
      </p:sp>
      <p:sp>
        <p:nvSpPr>
          <p:cNvPr id="3" name="TextBox 2"/>
          <p:cNvSpPr txBox="1"/>
          <p:nvPr/>
        </p:nvSpPr>
        <p:spPr>
          <a:xfrm>
            <a:off x="755576" y="1126485"/>
            <a:ext cx="7632848" cy="646331"/>
          </a:xfrm>
          <a:prstGeom prst="rect">
            <a:avLst/>
          </a:prstGeom>
          <a:noFill/>
        </p:spPr>
        <p:txBody>
          <a:bodyPr wrap="square" rtlCol="0">
            <a:spAutoFit/>
          </a:bodyPr>
          <a:lstStyle/>
          <a:p>
            <a:r>
              <a:rPr lang="en-GB" dirty="0"/>
              <a:t>Audits provide a way of monitoring the IPC practices in your care home and ensuring that they are meeting required standards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1844824"/>
            <a:ext cx="7351713"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40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8"/>
            <a:ext cx="9144000" cy="710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084"/>
            <a:ext cx="9182100" cy="717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1" y="-6350"/>
            <a:ext cx="9175751" cy="717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9064"/>
            <a:ext cx="9144000" cy="7292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81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fade">
                                      <p:cBhvr>
                                        <p:cTn id="22" dur="5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fade">
                                      <p:cBhvr>
                                        <p:cTn id="2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19944"/>
          </a:xfrm>
        </p:spPr>
        <p:txBody>
          <a:bodyPr/>
          <a:lstStyle/>
          <a:p>
            <a:pPr algn="ctr"/>
            <a:r>
              <a:rPr lang="en-GB" dirty="0" smtClean="0"/>
              <a:t>What is a Link Practitioner? </a:t>
            </a:r>
            <a:endParaRPr lang="en-GB" dirty="0"/>
          </a:p>
        </p:txBody>
      </p:sp>
      <p:sp>
        <p:nvSpPr>
          <p:cNvPr id="3" name="TextBox 2"/>
          <p:cNvSpPr txBox="1"/>
          <p:nvPr/>
        </p:nvSpPr>
        <p:spPr>
          <a:xfrm>
            <a:off x="899592" y="1484784"/>
            <a:ext cx="7272808" cy="1703030"/>
          </a:xfrm>
          <a:prstGeom prst="rect">
            <a:avLst/>
          </a:prstGeom>
          <a:noFill/>
        </p:spPr>
        <p:txBody>
          <a:bodyPr wrap="square" rtlCol="0">
            <a:spAutoFit/>
          </a:bodyPr>
          <a:lstStyle/>
          <a:p>
            <a:pPr>
              <a:lnSpc>
                <a:spcPct val="150000"/>
              </a:lnSpc>
            </a:pPr>
            <a:r>
              <a:rPr lang="en-US" dirty="0"/>
              <a:t>The Infection Prevention &amp; Control Link Practitioner </a:t>
            </a:r>
            <a:r>
              <a:rPr lang="en-US" dirty="0" smtClean="0"/>
              <a:t> is a nominated individual responsible for imparting </a:t>
            </a:r>
            <a:r>
              <a:rPr lang="en-US" dirty="0"/>
              <a:t>the necessary knowledge </a:t>
            </a:r>
            <a:r>
              <a:rPr lang="en-US" dirty="0" smtClean="0"/>
              <a:t>to colleagues about infection prevention and control in the workplace and how it impacts care delivered. </a:t>
            </a:r>
            <a:endParaRPr lang="en-US" dirty="0"/>
          </a:p>
        </p:txBody>
      </p:sp>
    </p:spTree>
    <p:extLst>
      <p:ext uri="{BB962C8B-B14F-4D97-AF65-F5344CB8AC3E}">
        <p14:creationId xmlns:p14="http://schemas.microsoft.com/office/powerpoint/2010/main" val="75341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47936"/>
          </a:xfrm>
        </p:spPr>
        <p:txBody>
          <a:bodyPr/>
          <a:lstStyle/>
          <a:p>
            <a:r>
              <a:rPr lang="en-GB" dirty="0" smtClean="0"/>
              <a:t>QUIZ…</a:t>
            </a:r>
            <a:endParaRPr lang="en-GB" dirty="0"/>
          </a:p>
        </p:txBody>
      </p:sp>
      <p:sp>
        <p:nvSpPr>
          <p:cNvPr id="3" name="TextBox 2"/>
          <p:cNvSpPr txBox="1"/>
          <p:nvPr/>
        </p:nvSpPr>
        <p:spPr>
          <a:xfrm>
            <a:off x="611560" y="1196752"/>
            <a:ext cx="7920880" cy="4247317"/>
          </a:xfrm>
          <a:prstGeom prst="rect">
            <a:avLst/>
          </a:prstGeom>
          <a:noFill/>
        </p:spPr>
        <p:txBody>
          <a:bodyPr wrap="square" rtlCol="0">
            <a:spAutoFit/>
          </a:bodyPr>
          <a:lstStyle/>
          <a:p>
            <a:pPr marL="342900" indent="-342900">
              <a:buFont typeface="+mj-lt"/>
              <a:buAutoNum type="arabicPeriod"/>
            </a:pPr>
            <a:r>
              <a:rPr lang="en-GB" dirty="0" smtClean="0"/>
              <a:t>Give 3 examples of infections caused by bacteria</a:t>
            </a:r>
          </a:p>
          <a:p>
            <a:pPr marL="342900" indent="-342900">
              <a:buFont typeface="+mj-lt"/>
              <a:buAutoNum type="arabicPeriod"/>
            </a:pPr>
            <a:r>
              <a:rPr lang="en-GB" dirty="0" smtClean="0"/>
              <a:t>Give 2 examples of infections caused by viruses.</a:t>
            </a:r>
          </a:p>
          <a:p>
            <a:pPr marL="342900" indent="-342900">
              <a:buFont typeface="+mj-lt"/>
              <a:buAutoNum type="arabicPeriod"/>
            </a:pPr>
            <a:r>
              <a:rPr lang="en-GB" dirty="0" smtClean="0"/>
              <a:t>Name one way to break the chain of infection</a:t>
            </a:r>
          </a:p>
          <a:p>
            <a:pPr marL="342900" indent="-342900">
              <a:buFont typeface="+mj-lt"/>
              <a:buAutoNum type="arabicPeriod"/>
            </a:pPr>
            <a:r>
              <a:rPr lang="en-GB" dirty="0" smtClean="0"/>
              <a:t>Give an example of an infection spread by direct contact</a:t>
            </a:r>
          </a:p>
          <a:p>
            <a:pPr marL="342900" indent="-342900">
              <a:buFont typeface="+mj-lt"/>
              <a:buAutoNum type="arabicPeriod"/>
            </a:pPr>
            <a:r>
              <a:rPr lang="en-GB" dirty="0" smtClean="0"/>
              <a:t>Give an example of an infection spread by indirect contact</a:t>
            </a:r>
          </a:p>
          <a:p>
            <a:pPr marL="342900" indent="-342900">
              <a:buFont typeface="+mj-lt"/>
              <a:buAutoNum type="arabicPeriod"/>
            </a:pPr>
            <a:r>
              <a:rPr lang="en-GB" dirty="0" smtClean="0"/>
              <a:t>Name 2 standard precautions</a:t>
            </a:r>
          </a:p>
          <a:p>
            <a:pPr marL="342900" indent="-342900">
              <a:buFont typeface="+mj-lt"/>
              <a:buAutoNum type="arabicPeriod"/>
            </a:pPr>
            <a:r>
              <a:rPr lang="en-GB" dirty="0" smtClean="0"/>
              <a:t>Where should PPE be stored?</a:t>
            </a:r>
          </a:p>
          <a:p>
            <a:pPr marL="342900" indent="-342900">
              <a:buFont typeface="+mj-lt"/>
              <a:buAutoNum type="arabicPeriod"/>
            </a:pPr>
            <a:r>
              <a:rPr lang="en-GB" dirty="0" smtClean="0"/>
              <a:t>When should hand gel be used?</a:t>
            </a:r>
          </a:p>
          <a:p>
            <a:pPr marL="342900" indent="-342900">
              <a:buFont typeface="+mj-lt"/>
              <a:buAutoNum type="arabicPeriod"/>
            </a:pPr>
            <a:r>
              <a:rPr lang="en-GB" dirty="0" smtClean="0"/>
              <a:t>What area is most missed during hand washing?</a:t>
            </a:r>
          </a:p>
          <a:p>
            <a:pPr marL="342900" indent="-342900">
              <a:buFont typeface="+mj-lt"/>
              <a:buAutoNum type="arabicPeriod"/>
            </a:pPr>
            <a:r>
              <a:rPr lang="en-GB" dirty="0" smtClean="0"/>
              <a:t>Give examples of waste that should go in yellow bags</a:t>
            </a:r>
          </a:p>
          <a:p>
            <a:pPr marL="342900" indent="-342900">
              <a:buFont typeface="+mj-lt"/>
              <a:buAutoNum type="arabicPeriod"/>
            </a:pPr>
            <a:r>
              <a:rPr lang="en-GB" dirty="0" smtClean="0"/>
              <a:t>Give examples of waste that should go in orange bags</a:t>
            </a:r>
          </a:p>
          <a:p>
            <a:pPr marL="342900" indent="-342900">
              <a:buFont typeface="+mj-lt"/>
              <a:buAutoNum type="arabicPeriod"/>
            </a:pPr>
            <a:r>
              <a:rPr lang="en-GB" dirty="0" smtClean="0"/>
              <a:t>What is the difference between cleaning and disinfecting?</a:t>
            </a:r>
          </a:p>
          <a:p>
            <a:pPr marL="342900" indent="-342900">
              <a:buFont typeface="+mj-lt"/>
              <a:buAutoNum type="arabicPeriod"/>
            </a:pPr>
            <a:r>
              <a:rPr lang="en-GB" dirty="0" smtClean="0"/>
              <a:t>What are the national cleaning colours and where are they used?</a:t>
            </a:r>
          </a:p>
          <a:p>
            <a:pPr marL="342900" indent="-342900">
              <a:buFont typeface="+mj-lt"/>
              <a:buAutoNum type="arabicPeriod"/>
            </a:pPr>
            <a:r>
              <a:rPr lang="en-GB" dirty="0" smtClean="0"/>
              <a:t>Where should housekeeping equipment be stored?</a:t>
            </a:r>
          </a:p>
          <a:p>
            <a:pPr marL="342900" indent="-342900">
              <a:buFont typeface="+mj-lt"/>
              <a:buAutoNum type="arabicPeriod"/>
            </a:pPr>
            <a:r>
              <a:rPr lang="en-GB" dirty="0" smtClean="0"/>
              <a:t>How should a laundry room be set out?</a:t>
            </a:r>
            <a:endParaRPr lang="en-GB" dirty="0"/>
          </a:p>
        </p:txBody>
      </p:sp>
    </p:spTree>
    <p:extLst>
      <p:ext uri="{BB962C8B-B14F-4D97-AF65-F5344CB8AC3E}">
        <p14:creationId xmlns:p14="http://schemas.microsoft.com/office/powerpoint/2010/main" val="229034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5096" y="2564904"/>
            <a:ext cx="5493813" cy="923330"/>
          </a:xfrm>
          <a:prstGeom prst="rect">
            <a:avLst/>
          </a:prstGeom>
          <a:noFill/>
          <a:effectLst>
            <a:reflection blurRad="6350" stA="52000" endA="300" endPos="35000" dir="5400000" sy="-100000" algn="bl" rotWithShape="0"/>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smtClean="0">
                <a:ln w="11430">
                  <a:solidFill>
                    <a:srgbClr val="92D050"/>
                  </a:solidFill>
                </a:ln>
                <a:solidFill>
                  <a:srgbClr val="92D050"/>
                </a:solidFill>
                <a:effectLst>
                  <a:outerShdw blurRad="80000" dist="40000" dir="5040000" algn="tl">
                    <a:srgbClr val="000000">
                      <a:alpha val="30000"/>
                    </a:srgbClr>
                  </a:outerShdw>
                </a:effectLst>
              </a:rPr>
              <a:t>Any Questions?</a:t>
            </a:r>
            <a:endParaRPr lang="en-US" sz="5400" b="1" cap="none" spc="0" dirty="0">
              <a:ln w="11430">
                <a:solidFill>
                  <a:srgbClr val="92D050"/>
                </a:solidFill>
              </a:ln>
              <a:solidFill>
                <a:srgbClr val="92D050"/>
              </a:soli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11507144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47936"/>
          </a:xfrm>
        </p:spPr>
        <p:txBody>
          <a:bodyPr/>
          <a:lstStyle/>
          <a:p>
            <a:pPr algn="ctr"/>
            <a:r>
              <a:rPr lang="en-GB" dirty="0" smtClean="0"/>
              <a:t>The Link practitioner role.</a:t>
            </a:r>
            <a:endParaRPr lang="en-GB" dirty="0"/>
          </a:p>
        </p:txBody>
      </p:sp>
      <p:sp>
        <p:nvSpPr>
          <p:cNvPr id="3" name="TextBox 2"/>
          <p:cNvSpPr txBox="1"/>
          <p:nvPr/>
        </p:nvSpPr>
        <p:spPr>
          <a:xfrm>
            <a:off x="107504" y="1052736"/>
            <a:ext cx="8856984" cy="6524863"/>
          </a:xfrm>
          <a:prstGeom prst="rect">
            <a:avLst/>
          </a:prstGeom>
          <a:noFill/>
        </p:spPr>
        <p:txBody>
          <a:bodyPr wrap="square" rtlCol="0">
            <a:spAutoFit/>
          </a:bodyPr>
          <a:lstStyle/>
          <a:p>
            <a:pPr marL="342900" indent="-342900">
              <a:buFont typeface="+mj-lt"/>
              <a:buAutoNum type="arabicPeriod"/>
            </a:pPr>
            <a:r>
              <a:rPr lang="en-US" sz="1600" dirty="0" smtClean="0"/>
              <a:t>To </a:t>
            </a:r>
            <a:r>
              <a:rPr lang="en-US" sz="1600" dirty="0"/>
              <a:t>develop a robust knowledge base and act as a key person to;</a:t>
            </a:r>
          </a:p>
          <a:p>
            <a:pPr marL="742950" lvl="1" indent="-285750">
              <a:buFont typeface="Wingdings" panose="05000000000000000000" pitchFamily="2" charset="2"/>
              <a:buChar char="v"/>
            </a:pPr>
            <a:r>
              <a:rPr lang="en-US" sz="1600" dirty="0" smtClean="0"/>
              <a:t>Develop </a:t>
            </a:r>
            <a:r>
              <a:rPr lang="en-US" sz="1600" dirty="0"/>
              <a:t>staff knowledge in the delivery and management of infection prevention &amp; control</a:t>
            </a:r>
          </a:p>
          <a:p>
            <a:pPr marL="742950" lvl="1" indent="-285750">
              <a:buFont typeface="Wingdings" panose="05000000000000000000" pitchFamily="2" charset="2"/>
              <a:buChar char="v"/>
            </a:pPr>
            <a:r>
              <a:rPr lang="en-US" sz="1600" dirty="0" smtClean="0"/>
              <a:t>Develop </a:t>
            </a:r>
            <a:r>
              <a:rPr lang="en-US" sz="1600" dirty="0"/>
              <a:t>staff knowledge in identifying, assessing and managing potential and/or actual infection risks to service users</a:t>
            </a:r>
          </a:p>
          <a:p>
            <a:pPr marL="742950" lvl="1" indent="-285750">
              <a:buFont typeface="Wingdings" panose="05000000000000000000" pitchFamily="2" charset="2"/>
              <a:buChar char="v"/>
            </a:pPr>
            <a:r>
              <a:rPr lang="en-US" sz="1600" dirty="0" smtClean="0"/>
              <a:t>Promote </a:t>
            </a:r>
            <a:r>
              <a:rPr lang="en-US" sz="1600" dirty="0"/>
              <a:t>harm free care to demonstrate a reduction in avoidable harm in service users </a:t>
            </a:r>
            <a:r>
              <a:rPr lang="en-US" sz="1600" dirty="0" smtClean="0"/>
              <a:t>e.g. </a:t>
            </a:r>
            <a:r>
              <a:rPr lang="en-US" sz="1600" dirty="0"/>
              <a:t>falls, pressure ulcers and catheter acquired infections, </a:t>
            </a:r>
          </a:p>
          <a:p>
            <a:pPr marL="742950" lvl="1" indent="-285750">
              <a:buFont typeface="Wingdings" panose="05000000000000000000" pitchFamily="2" charset="2"/>
              <a:buChar char="v"/>
            </a:pPr>
            <a:r>
              <a:rPr lang="en-US" sz="1600" dirty="0" smtClean="0"/>
              <a:t>Promote </a:t>
            </a:r>
            <a:r>
              <a:rPr lang="en-US" sz="1600" dirty="0"/>
              <a:t>the implementation of robust systems and processes to identify and monitor good levels of infection prevention &amp; control e.g.: audit programme </a:t>
            </a:r>
          </a:p>
          <a:p>
            <a:pPr marL="742950" lvl="1" indent="-285750">
              <a:buFont typeface="Wingdings" panose="05000000000000000000" pitchFamily="2" charset="2"/>
              <a:buChar char="v"/>
            </a:pPr>
            <a:r>
              <a:rPr lang="en-US" sz="1600" dirty="0" smtClean="0"/>
              <a:t>Report </a:t>
            </a:r>
            <a:r>
              <a:rPr lang="en-US" sz="1600" dirty="0"/>
              <a:t>and escalate areas of risk associated with poor standards of infection prevention and control e.g.: pressure ulcers</a:t>
            </a:r>
          </a:p>
          <a:p>
            <a:pPr marL="742950" lvl="1" indent="-285750">
              <a:buFont typeface="Wingdings" panose="05000000000000000000" pitchFamily="2" charset="2"/>
              <a:buChar char="v"/>
            </a:pPr>
            <a:r>
              <a:rPr lang="en-US" sz="1600" dirty="0" smtClean="0"/>
              <a:t>Promote </a:t>
            </a:r>
            <a:r>
              <a:rPr lang="en-US" sz="1600" dirty="0"/>
              <a:t>effective identification, escalation, management and reporting of infections, with a </a:t>
            </a:r>
            <a:r>
              <a:rPr lang="en-US" sz="1600" dirty="0" smtClean="0"/>
              <a:t>coordinated </a:t>
            </a:r>
            <a:r>
              <a:rPr lang="en-US" sz="1600" dirty="0"/>
              <a:t>response to promote effective management of outbreaks </a:t>
            </a:r>
          </a:p>
          <a:p>
            <a:pPr marL="742950" lvl="1" indent="-285750">
              <a:buFont typeface="Wingdings" panose="05000000000000000000" pitchFamily="2" charset="2"/>
              <a:buChar char="v"/>
            </a:pPr>
            <a:r>
              <a:rPr lang="en-US" sz="1600" dirty="0" smtClean="0"/>
              <a:t>Liaise </a:t>
            </a:r>
            <a:r>
              <a:rPr lang="en-US" sz="1600" dirty="0"/>
              <a:t>with the Health Protection, Infection Prevention &amp; Control team to seek specialist advice and support, to promote awareness of infection prevention &amp; control and deliver best practice in the clinical area, in line with policy </a:t>
            </a:r>
          </a:p>
          <a:p>
            <a:pPr marL="742950" lvl="1" indent="-285750">
              <a:buFont typeface="Wingdings" panose="05000000000000000000" pitchFamily="2" charset="2"/>
              <a:buChar char="v"/>
            </a:pPr>
            <a:r>
              <a:rPr lang="en-US" sz="1600" dirty="0" smtClean="0"/>
              <a:t>To </a:t>
            </a:r>
            <a:r>
              <a:rPr lang="en-US" sz="1600" dirty="0"/>
              <a:t>ensure and maintain high standards of hand hygiene by monitoring and auditing practice (recommend monthly)</a:t>
            </a:r>
          </a:p>
          <a:p>
            <a:pPr marL="742950" lvl="1" indent="-285750">
              <a:buFont typeface="Wingdings" panose="05000000000000000000" pitchFamily="2" charset="2"/>
              <a:buChar char="v"/>
            </a:pPr>
            <a:r>
              <a:rPr lang="en-US" sz="1600" dirty="0" smtClean="0"/>
              <a:t>Demonstrate</a:t>
            </a:r>
            <a:r>
              <a:rPr lang="en-US" sz="1600" dirty="0"/>
              <a:t>, teach and promote hand hygiene procedures to staff, service users and </a:t>
            </a:r>
            <a:r>
              <a:rPr lang="en-US" sz="1600" dirty="0" smtClean="0"/>
              <a:t>visitors</a:t>
            </a:r>
          </a:p>
          <a:p>
            <a:pPr marL="742950" lvl="1" indent="-285750">
              <a:buFont typeface="Wingdings" panose="05000000000000000000" pitchFamily="2" charset="2"/>
              <a:buChar char="v"/>
            </a:pPr>
            <a:r>
              <a:rPr lang="en-US" sz="1600" dirty="0" smtClean="0"/>
              <a:t>Actively </a:t>
            </a:r>
            <a:r>
              <a:rPr lang="en-US" sz="1600" dirty="0"/>
              <a:t>disseminate information</a:t>
            </a:r>
          </a:p>
          <a:p>
            <a:pPr marL="742950" lvl="1" indent="-285750">
              <a:buFont typeface="Wingdings" panose="05000000000000000000" pitchFamily="2" charset="2"/>
              <a:buChar char="v"/>
            </a:pPr>
            <a:r>
              <a:rPr lang="en-US" sz="1600" dirty="0" smtClean="0"/>
              <a:t>Implement </a:t>
            </a:r>
            <a:r>
              <a:rPr lang="en-US" sz="1600" dirty="0"/>
              <a:t>and promote changes in practice</a:t>
            </a:r>
          </a:p>
          <a:p>
            <a:pPr marL="742950" lvl="1" indent="-285750">
              <a:buFont typeface="Wingdings" panose="05000000000000000000" pitchFamily="2" charset="2"/>
              <a:buChar char="v"/>
            </a:pPr>
            <a:r>
              <a:rPr lang="en-US" sz="1600" dirty="0" smtClean="0"/>
              <a:t>Support </a:t>
            </a:r>
            <a:r>
              <a:rPr lang="en-US" sz="1600" dirty="0"/>
              <a:t>CQC key lines of </a:t>
            </a:r>
            <a:r>
              <a:rPr lang="en-US" sz="1600" dirty="0" smtClean="0"/>
              <a:t>enquiry</a:t>
            </a:r>
          </a:p>
          <a:p>
            <a:pPr marL="742950" lvl="1" indent="-285750">
              <a:buFont typeface="Wingdings" panose="05000000000000000000" pitchFamily="2" charset="2"/>
              <a:buChar char="v"/>
            </a:pPr>
            <a:endParaRPr lang="en-US" sz="1600" dirty="0"/>
          </a:p>
          <a:p>
            <a:pPr marL="742950" lvl="1" indent="-285750">
              <a:buFont typeface="Wingdings" panose="05000000000000000000" pitchFamily="2" charset="2"/>
              <a:buChar char="v"/>
            </a:pPr>
            <a:endParaRPr lang="en-US" sz="1600" dirty="0"/>
          </a:p>
          <a:p>
            <a:endParaRPr lang="en-US" dirty="0"/>
          </a:p>
        </p:txBody>
      </p:sp>
    </p:spTree>
    <p:extLst>
      <p:ext uri="{BB962C8B-B14F-4D97-AF65-F5344CB8AC3E}">
        <p14:creationId xmlns:p14="http://schemas.microsoft.com/office/powerpoint/2010/main" val="177275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819944"/>
          </a:xfrm>
        </p:spPr>
        <p:txBody>
          <a:bodyPr/>
          <a:lstStyle/>
          <a:p>
            <a:r>
              <a:rPr lang="en-GB" dirty="0" smtClean="0"/>
              <a:t>Continued…</a:t>
            </a:r>
            <a:endParaRPr lang="en-GB" dirty="0"/>
          </a:p>
        </p:txBody>
      </p:sp>
      <p:sp>
        <p:nvSpPr>
          <p:cNvPr id="4" name="TextBox 3"/>
          <p:cNvSpPr txBox="1"/>
          <p:nvPr/>
        </p:nvSpPr>
        <p:spPr>
          <a:xfrm>
            <a:off x="179512" y="1196752"/>
            <a:ext cx="8784976" cy="4555093"/>
          </a:xfrm>
          <a:prstGeom prst="rect">
            <a:avLst/>
          </a:prstGeom>
          <a:noFill/>
        </p:spPr>
        <p:txBody>
          <a:bodyPr wrap="square" rtlCol="0">
            <a:spAutoFit/>
          </a:bodyPr>
          <a:lstStyle/>
          <a:p>
            <a:pPr marL="342900" indent="-342900">
              <a:buFont typeface="+mj-lt"/>
              <a:buAutoNum type="arabicPeriod" startAt="2"/>
            </a:pPr>
            <a:r>
              <a:rPr lang="en-US" sz="1600" dirty="0"/>
              <a:t>To be a key participant in the formulation and implementation of Infection Prevention &amp; Control activities and audit within the work environment (Recommend:  8 hours per month)</a:t>
            </a:r>
          </a:p>
          <a:p>
            <a:pPr marL="342900" indent="-342900">
              <a:buFont typeface="+mj-lt"/>
              <a:buAutoNum type="arabicPeriod" startAt="2"/>
            </a:pPr>
            <a:r>
              <a:rPr lang="en-US" sz="1600" dirty="0"/>
              <a:t>To play a key role in promoting effective communication and liaison between the work environment and the Health Protection, Infection Prevention &amp; Control team</a:t>
            </a:r>
          </a:p>
          <a:p>
            <a:pPr marL="342900" indent="-342900">
              <a:buFont typeface="+mj-lt"/>
              <a:buAutoNum type="arabicPeriod" startAt="2"/>
            </a:pPr>
            <a:r>
              <a:rPr lang="en-US" sz="1600" dirty="0"/>
              <a:t>To act as an initial point of contact and resource for work colleagues, providing advice for Infection Prevention &amp; Control related issues</a:t>
            </a:r>
          </a:p>
          <a:p>
            <a:pPr marL="342900" indent="-342900">
              <a:buFont typeface="+mj-lt"/>
              <a:buAutoNum type="arabicPeriod" startAt="2"/>
            </a:pPr>
            <a:r>
              <a:rPr lang="en-US" sz="1600" dirty="0"/>
              <a:t>To identify and support the educational needs of the staff, in the principles of Infection Prevention &amp; Control</a:t>
            </a:r>
          </a:p>
          <a:p>
            <a:pPr marL="342900" indent="-342900">
              <a:buFont typeface="+mj-lt"/>
              <a:buAutoNum type="arabicPeriod" startAt="2"/>
            </a:pPr>
            <a:r>
              <a:rPr lang="en-US" sz="1600" dirty="0"/>
              <a:t>To lead by example and apply the principles of Infection Prevention &amp; Control in practice</a:t>
            </a:r>
          </a:p>
          <a:p>
            <a:pPr marL="342900" indent="-342900">
              <a:buFont typeface="+mj-lt"/>
              <a:buAutoNum type="arabicPeriod" startAt="2"/>
            </a:pPr>
            <a:r>
              <a:rPr lang="en-US" sz="1600" dirty="0"/>
              <a:t>To attend the Infection Prevention &amp; Control Link Practitioner meetings (Recommend: x4 per year)</a:t>
            </a:r>
          </a:p>
          <a:p>
            <a:pPr marL="342900" indent="-342900">
              <a:buFont typeface="+mj-lt"/>
              <a:buAutoNum type="arabicPeriod" startAt="2"/>
            </a:pPr>
            <a:r>
              <a:rPr lang="en-US" sz="1600" dirty="0"/>
              <a:t>To assist colleagues in evaluating associated Infection Prevention &amp; Control risk assessments, to minimise the risk of cross infection and reduce avoidable harm to service users e.g.: Falls and pressure ulcers</a:t>
            </a:r>
          </a:p>
          <a:p>
            <a:pPr marL="342900" indent="-342900">
              <a:buFont typeface="+mj-lt"/>
              <a:buAutoNum type="arabicPeriod" startAt="2"/>
            </a:pPr>
            <a:r>
              <a:rPr lang="en-US" sz="1600" dirty="0"/>
              <a:t>To assist the Health Protection, Infection Prevention &amp; Control Team in related surveillance, audit and/or investigations of incidents and outbreaks</a:t>
            </a:r>
          </a:p>
          <a:p>
            <a:pPr marL="342900" indent="-342900">
              <a:buFont typeface="+mj-lt"/>
              <a:buAutoNum type="arabicPeriod" startAt="2"/>
            </a:pPr>
            <a:r>
              <a:rPr lang="en-US" sz="1600" dirty="0"/>
              <a:t>To maintain a local, up to date Infection Prevention &amp; Control resource file</a:t>
            </a:r>
          </a:p>
          <a:p>
            <a:endParaRPr lang="en-GB" dirty="0"/>
          </a:p>
        </p:txBody>
      </p:sp>
    </p:spTree>
    <p:extLst>
      <p:ext uri="{BB962C8B-B14F-4D97-AF65-F5344CB8AC3E}">
        <p14:creationId xmlns:p14="http://schemas.microsoft.com/office/powerpoint/2010/main" val="7530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500"/>
                                        <p:tgtEl>
                                          <p:spTgt spid="4">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75928"/>
          </a:xfrm>
        </p:spPr>
        <p:txBody>
          <a:bodyPr/>
          <a:lstStyle/>
          <a:p>
            <a:pPr algn="ctr"/>
            <a:r>
              <a:rPr lang="en-GB" dirty="0" smtClean="0"/>
              <a:t>Contractual requirements.</a:t>
            </a:r>
            <a:endParaRPr lang="en-GB" dirty="0"/>
          </a:p>
        </p:txBody>
      </p:sp>
      <p:sp>
        <p:nvSpPr>
          <p:cNvPr id="4" name="TextBox 3"/>
          <p:cNvSpPr txBox="1"/>
          <p:nvPr/>
        </p:nvSpPr>
        <p:spPr>
          <a:xfrm>
            <a:off x="0" y="1052736"/>
            <a:ext cx="9144000" cy="4552015"/>
          </a:xfrm>
          <a:prstGeom prst="rect">
            <a:avLst/>
          </a:prstGeom>
          <a:noFill/>
        </p:spPr>
        <p:txBody>
          <a:bodyPr wrap="square" rtlCol="0">
            <a:spAutoFit/>
          </a:bodyPr>
          <a:lstStyle/>
          <a:p>
            <a:pPr marL="800100" lvl="1" indent="-342900">
              <a:lnSpc>
                <a:spcPct val="115000"/>
              </a:lnSpc>
              <a:buFont typeface="Wingdings"/>
              <a:buChar char=""/>
            </a:pPr>
            <a:r>
              <a:rPr lang="en-GB" dirty="0" smtClean="0">
                <a:latin typeface="Arial" panose="020B0604020202020204" pitchFamily="34" charset="0"/>
                <a:ea typeface="Calibri"/>
                <a:cs typeface="Arial" panose="020B0604020202020204" pitchFamily="34" charset="0"/>
              </a:rPr>
              <a:t>The </a:t>
            </a:r>
            <a:r>
              <a:rPr lang="en-GB" dirty="0">
                <a:latin typeface="Arial" panose="020B0604020202020204" pitchFamily="34" charset="0"/>
                <a:ea typeface="Calibri"/>
                <a:cs typeface="Arial" panose="020B0604020202020204" pitchFamily="34" charset="0"/>
              </a:rPr>
              <a:t>Provider will ensure a clean, hygienic and tidy home environment</a:t>
            </a:r>
          </a:p>
          <a:p>
            <a:pPr marL="800100" lvl="1" indent="-342900">
              <a:lnSpc>
                <a:spcPct val="115000"/>
              </a:lnSpc>
              <a:buFont typeface="Wingdings"/>
              <a:buChar char=""/>
            </a:pPr>
            <a:r>
              <a:rPr lang="en-GB" dirty="0">
                <a:latin typeface="Arial" panose="020B0604020202020204" pitchFamily="34" charset="0"/>
                <a:ea typeface="Calibri"/>
                <a:cs typeface="Arial" panose="020B0604020202020204" pitchFamily="34" charset="0"/>
              </a:rPr>
              <a:t>The Provider shall carry out an annual infection prevention audit and supply the findings of this audit to the Purchaser in the method described in Schedule 3</a:t>
            </a:r>
          </a:p>
          <a:p>
            <a:pPr marL="800100" lvl="1" indent="-342900">
              <a:lnSpc>
                <a:spcPct val="115000"/>
              </a:lnSpc>
              <a:buFont typeface="Wingdings"/>
              <a:buChar char=""/>
            </a:pPr>
            <a:r>
              <a:rPr lang="en-GB" dirty="0">
                <a:latin typeface="Arial" panose="020B0604020202020204" pitchFamily="34" charset="0"/>
                <a:ea typeface="Calibri"/>
                <a:cs typeface="Arial" panose="020B0604020202020204" pitchFamily="34" charset="0"/>
              </a:rPr>
              <a:t>Providers are encouraged to use a national infection control self-assessment audit tool which is available at http://www.ips.uk.net/professional-practice/quality-improvement-tools/quality-improvement-tools/</a:t>
            </a:r>
          </a:p>
          <a:p>
            <a:pPr marL="800100" lvl="1" indent="-342900">
              <a:lnSpc>
                <a:spcPct val="115000"/>
              </a:lnSpc>
              <a:buFont typeface="Wingdings"/>
              <a:buChar char=""/>
            </a:pPr>
            <a:r>
              <a:rPr lang="en-GB" dirty="0">
                <a:latin typeface="Arial" panose="020B0604020202020204" pitchFamily="34" charset="0"/>
                <a:ea typeface="Calibri"/>
                <a:cs typeface="Arial" panose="020B0604020202020204" pitchFamily="34" charset="0"/>
              </a:rPr>
              <a:t>The Provider shall name an Infection Prevention Link Practitioner to support and promote the Infection Prevention Agenda</a:t>
            </a:r>
          </a:p>
          <a:p>
            <a:pPr marL="800100" lvl="1" indent="-342900">
              <a:lnSpc>
                <a:spcPct val="115000"/>
              </a:lnSpc>
              <a:buFont typeface="Wingdings"/>
              <a:buChar char=""/>
            </a:pPr>
            <a:r>
              <a:rPr lang="en-GB" dirty="0">
                <a:latin typeface="Arial" panose="020B0604020202020204" pitchFamily="34" charset="0"/>
                <a:ea typeface="Calibri"/>
                <a:cs typeface="Arial" panose="020B0604020202020204" pitchFamily="34" charset="0"/>
              </a:rPr>
              <a:t>The Infection Prevention Link Practitioner is encouraged to attend quarterly link practitioner meetings to share best practice</a:t>
            </a:r>
          </a:p>
          <a:p>
            <a:pPr marL="800100" lvl="1" indent="-342900">
              <a:lnSpc>
                <a:spcPct val="115000"/>
              </a:lnSpc>
              <a:spcAft>
                <a:spcPts val="1000"/>
              </a:spcAft>
              <a:buFont typeface="Wingdings"/>
              <a:buChar char=""/>
            </a:pPr>
            <a:r>
              <a:rPr lang="en-GB" dirty="0">
                <a:latin typeface="Arial" panose="020B0604020202020204" pitchFamily="34" charset="0"/>
                <a:ea typeface="Calibri"/>
                <a:cs typeface="Arial" panose="020B0604020202020204" pitchFamily="34" charset="0"/>
              </a:rPr>
              <a:t>In the event of an outbreak of an infectious disease (e.g. diarrhoea and vomiting) the Provider shall inform the Purchaser and shall provide daily updates until the conclusion of the outbreak - The daily updates will state the number of staff and residents affected by the outbreak and any actions taken to manage to outbreak</a:t>
            </a:r>
            <a:endParaRPr lang="en-GB" dirty="0">
              <a:effectLs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1980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747936"/>
          </a:xfrm>
        </p:spPr>
        <p:txBody>
          <a:bodyPr/>
          <a:lstStyle/>
          <a:p>
            <a:pPr algn="ctr"/>
            <a:r>
              <a:rPr lang="en-GB" dirty="0" smtClean="0"/>
              <a:t>The coming programme.</a:t>
            </a:r>
            <a:endParaRPr lang="en-GB" dirty="0"/>
          </a:p>
        </p:txBody>
      </p:sp>
      <p:sp>
        <p:nvSpPr>
          <p:cNvPr id="3" name="TextBox 2"/>
          <p:cNvSpPr txBox="1"/>
          <p:nvPr/>
        </p:nvSpPr>
        <p:spPr>
          <a:xfrm>
            <a:off x="899592" y="1412776"/>
            <a:ext cx="7200800" cy="3365024"/>
          </a:xfrm>
          <a:prstGeom prst="rect">
            <a:avLst/>
          </a:prstGeom>
          <a:noFill/>
        </p:spPr>
        <p:txBody>
          <a:bodyPr wrap="square" rtlCol="0">
            <a:spAutoFit/>
          </a:bodyPr>
          <a:lstStyle/>
          <a:p>
            <a:pPr marL="285750" indent="-285750">
              <a:lnSpc>
                <a:spcPct val="150000"/>
              </a:lnSpc>
              <a:buFont typeface="Wingdings" panose="05000000000000000000" pitchFamily="2" charset="2"/>
              <a:buChar char="v"/>
            </a:pPr>
            <a:r>
              <a:rPr lang="en-GB" dirty="0" smtClean="0"/>
              <a:t>It is going to be a rolling programme. </a:t>
            </a:r>
          </a:p>
          <a:p>
            <a:pPr marL="285750" indent="-285750">
              <a:lnSpc>
                <a:spcPct val="150000"/>
              </a:lnSpc>
              <a:buFont typeface="Wingdings" panose="05000000000000000000" pitchFamily="2" charset="2"/>
              <a:buChar char="v"/>
            </a:pPr>
            <a:r>
              <a:rPr lang="en-GB" dirty="0" smtClean="0"/>
              <a:t>Each home nominates a link practitioner to complete the year long programme. </a:t>
            </a:r>
          </a:p>
          <a:p>
            <a:pPr marL="285750" indent="-285750">
              <a:lnSpc>
                <a:spcPct val="150000"/>
              </a:lnSpc>
              <a:buFont typeface="Wingdings" panose="05000000000000000000" pitchFamily="2" charset="2"/>
              <a:buChar char="v"/>
            </a:pPr>
            <a:r>
              <a:rPr lang="en-GB" dirty="0" smtClean="0"/>
              <a:t>At the end of the year a certificate will be awarded to the practitioner, provided they have met the criteria for completion of the programme.</a:t>
            </a:r>
          </a:p>
          <a:p>
            <a:pPr marL="285750" indent="-285750">
              <a:lnSpc>
                <a:spcPct val="150000"/>
              </a:lnSpc>
              <a:buFont typeface="Wingdings" panose="05000000000000000000" pitchFamily="2" charset="2"/>
              <a:buChar char="v"/>
            </a:pPr>
            <a:r>
              <a:rPr lang="en-GB" dirty="0" smtClean="0"/>
              <a:t>A new link practitioner will then be nominated to partake in the programme. </a:t>
            </a:r>
            <a:endParaRPr lang="en-GB" dirty="0"/>
          </a:p>
        </p:txBody>
      </p:sp>
    </p:spTree>
    <p:extLst>
      <p:ext uri="{BB962C8B-B14F-4D97-AF65-F5344CB8AC3E}">
        <p14:creationId xmlns:p14="http://schemas.microsoft.com/office/powerpoint/2010/main" val="28280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75928"/>
          </a:xfrm>
        </p:spPr>
        <p:txBody>
          <a:bodyPr/>
          <a:lstStyle/>
          <a:p>
            <a:pPr algn="ctr"/>
            <a:r>
              <a:rPr lang="en-GB" dirty="0" smtClean="0"/>
              <a:t>Workbook</a:t>
            </a:r>
            <a:endParaRPr lang="en-GB" dirty="0"/>
          </a:p>
        </p:txBody>
      </p:sp>
      <p:sp>
        <p:nvSpPr>
          <p:cNvPr id="3" name="TextBox 2"/>
          <p:cNvSpPr txBox="1"/>
          <p:nvPr/>
        </p:nvSpPr>
        <p:spPr>
          <a:xfrm>
            <a:off x="683568" y="1484784"/>
            <a:ext cx="7632848" cy="2308324"/>
          </a:xfrm>
          <a:prstGeom prst="rect">
            <a:avLst/>
          </a:prstGeom>
          <a:noFill/>
        </p:spPr>
        <p:txBody>
          <a:bodyPr wrap="square" rtlCol="0">
            <a:spAutoFit/>
          </a:bodyPr>
          <a:lstStyle/>
          <a:p>
            <a:pPr marL="285750" indent="-285750">
              <a:buFont typeface="Wingdings" panose="05000000000000000000" pitchFamily="2" charset="2"/>
              <a:buChar char="v"/>
            </a:pPr>
            <a:r>
              <a:rPr lang="en-GB" dirty="0" smtClean="0"/>
              <a:t>Over the next year, as the nominated Link Practitioner, you will be given a workbook at each meeting. The aim of this is to support the link programme with additional information and activities to be completed during the programme. </a:t>
            </a:r>
          </a:p>
          <a:p>
            <a:endParaRPr lang="en-GB" dirty="0"/>
          </a:p>
          <a:p>
            <a:pPr marL="285750" indent="-285750">
              <a:buFont typeface="Wingdings" panose="05000000000000000000" pitchFamily="2" charset="2"/>
              <a:buChar char="v"/>
            </a:pPr>
            <a:r>
              <a:rPr lang="en-GB" dirty="0" smtClean="0"/>
              <a:t>SWOT analysis – complete the SWOT analysis in the workbook and identify the potential strengths, weaknesses, opportunities and threats of being a link practitioner. </a:t>
            </a:r>
            <a:endParaRPr lang="en-GB" dirty="0"/>
          </a:p>
        </p:txBody>
      </p:sp>
    </p:spTree>
    <p:extLst>
      <p:ext uri="{BB962C8B-B14F-4D97-AF65-F5344CB8AC3E}">
        <p14:creationId xmlns:p14="http://schemas.microsoft.com/office/powerpoint/2010/main" val="32193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b="6532"/>
          <a:stretch/>
        </p:blipFill>
        <p:spPr bwMode="auto">
          <a:xfrm>
            <a:off x="395536" y="260648"/>
            <a:ext cx="8345561" cy="490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111957"/>
      </p:ext>
    </p:extLst>
  </p:cSld>
  <p:clrMapOvr>
    <a:masterClrMapping/>
  </p:clrMapOvr>
  <p:timing>
    <p:tnLst>
      <p:par>
        <p:cTn id="1" dur="indefinite" restart="never" nodeType="tmRoot"/>
      </p:par>
    </p:tnLst>
  </p:timing>
</p:sld>
</file>

<file path=ppt/theme/theme1.xml><?xml version="1.0" encoding="utf-8"?>
<a:theme xmlns:a="http://schemas.openxmlformats.org/drawingml/2006/main" name="LCC Powerpoint Theme">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LCC Powerpoint Theme</Template>
  <TotalTime>788</TotalTime>
  <Words>2285</Words>
  <Application>Microsoft Office PowerPoint</Application>
  <PresentationFormat>On-screen Show (4:3)</PresentationFormat>
  <Paragraphs>194</Paragraphs>
  <Slides>31</Slides>
  <Notes>12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LCC Powerpoint Theme</vt:lpstr>
      <vt:lpstr>Infection Prevention and Control Link Practitioner Programme. </vt:lpstr>
      <vt:lpstr>Aims of the session.</vt:lpstr>
      <vt:lpstr>What is a Link Practitioner? </vt:lpstr>
      <vt:lpstr>The Link practitioner role.</vt:lpstr>
      <vt:lpstr>Continued…</vt:lpstr>
      <vt:lpstr>Contractual requirements.</vt:lpstr>
      <vt:lpstr>The coming programme.</vt:lpstr>
      <vt:lpstr>Workbook</vt:lpstr>
      <vt:lpstr>PowerPoint Presentation</vt:lpstr>
      <vt:lpstr>Education day </vt:lpstr>
      <vt:lpstr>PowerPoint Presentation</vt:lpstr>
      <vt:lpstr>IPC back to basics.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care</vt:lpstr>
      <vt:lpstr>PowerPoint Presentation</vt:lpstr>
      <vt:lpstr>Monitoring of IPC - Audits</vt:lpstr>
      <vt:lpstr>PowerPoint Presentation</vt:lpstr>
      <vt:lpstr>QUIZ…</vt:lpstr>
      <vt:lpstr>PowerPoint Presentation</vt:lpstr>
    </vt:vector>
  </TitlesOfParts>
  <Company>Lincolnshire County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Faye Hunter</dc:creator>
  <cp:lastModifiedBy>Faye Hunter</cp:lastModifiedBy>
  <cp:revision>33</cp:revision>
  <dcterms:created xsi:type="dcterms:W3CDTF">2019-02-14T13:04:51Z</dcterms:created>
  <dcterms:modified xsi:type="dcterms:W3CDTF">2019-04-23T14:17:11Z</dcterms:modified>
</cp:coreProperties>
</file>