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8" r:id="rId5"/>
  </p:sldMasterIdLst>
  <p:notesMasterIdLst>
    <p:notesMasterId r:id="rId27"/>
  </p:notesMasterIdLst>
  <p:sldIdLst>
    <p:sldId id="290" r:id="rId6"/>
    <p:sldId id="256" r:id="rId7"/>
    <p:sldId id="258" r:id="rId8"/>
    <p:sldId id="293" r:id="rId9"/>
    <p:sldId id="291" r:id="rId10"/>
    <p:sldId id="289" r:id="rId11"/>
    <p:sldId id="284" r:id="rId12"/>
    <p:sldId id="259" r:id="rId13"/>
    <p:sldId id="264" r:id="rId14"/>
    <p:sldId id="265" r:id="rId15"/>
    <p:sldId id="266" r:id="rId16"/>
    <p:sldId id="267" r:id="rId17"/>
    <p:sldId id="294" r:id="rId18"/>
    <p:sldId id="271" r:id="rId19"/>
    <p:sldId id="260" r:id="rId20"/>
    <p:sldId id="275" r:id="rId21"/>
    <p:sldId id="286" r:id="rId22"/>
    <p:sldId id="285" r:id="rId23"/>
    <p:sldId id="287" r:id="rId24"/>
    <p:sldId id="292" r:id="rId25"/>
    <p:sldId id="261" r:id="rId26"/>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9E596CF-F4D9-4306-818E-B1FD521669AA}">
          <p14:sldIdLst>
            <p14:sldId id="290"/>
            <p14:sldId id="256"/>
            <p14:sldId id="258"/>
            <p14:sldId id="293"/>
            <p14:sldId id="291"/>
            <p14:sldId id="289"/>
            <p14:sldId id="284"/>
            <p14:sldId id="259"/>
            <p14:sldId id="264"/>
            <p14:sldId id="265"/>
            <p14:sldId id="266"/>
            <p14:sldId id="267"/>
            <p14:sldId id="294"/>
            <p14:sldId id="271"/>
            <p14:sldId id="260"/>
            <p14:sldId id="275"/>
            <p14:sldId id="286"/>
            <p14:sldId id="285"/>
            <p14:sldId id="287"/>
            <p14:sldId id="292"/>
            <p14:sldId id="261"/>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445" autoAdjust="0"/>
  </p:normalViewPr>
  <p:slideViewPr>
    <p:cSldViewPr>
      <p:cViewPr>
        <p:scale>
          <a:sx n="60" d="100"/>
          <a:sy n="60" d="100"/>
        </p:scale>
        <p:origin x="-1656" y="3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0903B631-04D3-44B2-807C-147EC5B88A05}" type="datetimeFigureOut">
              <a:rPr lang="en-GB" smtClean="0"/>
              <a:t>20/11/2019</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B293F2A0-F2AA-43C5-9EE6-06D45CFAB39B}" type="slidenum">
              <a:rPr lang="en-GB" smtClean="0"/>
              <a:t>‹#›</a:t>
            </a:fld>
            <a:endParaRPr lang="en-GB"/>
          </a:p>
        </p:txBody>
      </p:sp>
    </p:spTree>
    <p:extLst>
      <p:ext uri="{BB962C8B-B14F-4D97-AF65-F5344CB8AC3E}">
        <p14:creationId xmlns:p14="http://schemas.microsoft.com/office/powerpoint/2010/main" val="41558387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293F2A0-F2AA-43C5-9EE6-06D45CFAB39B}" type="slidenum">
              <a:rPr lang="en-GB" smtClean="0"/>
              <a:t>1</a:t>
            </a:fld>
            <a:endParaRPr lang="en-GB"/>
          </a:p>
        </p:txBody>
      </p:sp>
    </p:spTree>
    <p:extLst>
      <p:ext uri="{BB962C8B-B14F-4D97-AF65-F5344CB8AC3E}">
        <p14:creationId xmlns:p14="http://schemas.microsoft.com/office/powerpoint/2010/main" val="37024804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smtClean="0"/>
              <a:t>Public Health England (2019). The national flu immunisation programme 2019/20 . Available from : https://www.gov.uk/government/collections/annual-flu-programme#history</a:t>
            </a:r>
            <a:r>
              <a:rPr lang="en-US" b="0" i="0" baseline="0" dirty="0" smtClean="0"/>
              <a:t> </a:t>
            </a:r>
            <a:r>
              <a:rPr lang="en-US" b="0" i="0" dirty="0" smtClean="0"/>
              <a:t> [Accessed on 05.09.19].</a:t>
            </a:r>
          </a:p>
          <a:p>
            <a:endParaRPr lang="en-US" b="0" i="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0" i="0" dirty="0" smtClean="0"/>
              <a:t>Public Health England. (2019). Influenza: The Green Book, Chapter 19. Available from: https://www.gov.uk/government/publications/influenza-the-green-book-chapter-19  </a:t>
            </a:r>
            <a:r>
              <a:rPr lang="en-GB" i="0" dirty="0" smtClean="0"/>
              <a:t>[Accessed  05.09.19]. </a:t>
            </a:r>
          </a:p>
          <a:p>
            <a:pPr marL="0" marR="0" indent="0" algn="l" defTabSz="914400" rtl="0" eaLnBrk="1" fontAlgn="auto" latinLnBrk="0" hangingPunct="1">
              <a:lnSpc>
                <a:spcPct val="100000"/>
              </a:lnSpc>
              <a:spcBef>
                <a:spcPts val="0"/>
              </a:spcBef>
              <a:spcAft>
                <a:spcPts val="0"/>
              </a:spcAft>
              <a:buClrTx/>
              <a:buSzTx/>
              <a:buFontTx/>
              <a:buNone/>
              <a:tabLst/>
              <a:defRPr/>
            </a:pPr>
            <a:endParaRPr lang="en-GB" i="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i="0" dirty="0" smtClean="0"/>
              <a:t>World Health Organisation (2019) </a:t>
            </a:r>
            <a:r>
              <a:rPr lang="en-US" i="1" dirty="0" smtClean="0"/>
              <a:t>Recommended composition of influenza virus vaccines for use in the 2020 southern hemisphere influenza season. </a:t>
            </a:r>
            <a:r>
              <a:rPr lang="en-US" i="0" dirty="0" smtClean="0"/>
              <a:t>Available from: https://www.who.int/influenza/vaccines/virus/recommendations/2020_south/en/ [accessed on 04.11.19]</a:t>
            </a:r>
            <a:endParaRPr lang="en-GB" i="0" dirty="0" smtClean="0"/>
          </a:p>
          <a:p>
            <a:r>
              <a:rPr lang="en-GB" dirty="0" smtClean="0"/>
              <a:t>  </a:t>
            </a:r>
          </a:p>
          <a:p>
            <a:r>
              <a:rPr lang="en-GB" b="1" dirty="0" smtClean="0"/>
              <a:t>Quadrivalent – </a:t>
            </a:r>
            <a:r>
              <a:rPr lang="en-US" b="1" dirty="0" smtClean="0"/>
              <a:t>For those aged 18 to 64 years, there are two vaccines which JCVI advises are equally suitable for use.  The standard egg-grown </a:t>
            </a:r>
            <a:r>
              <a:rPr lang="en-US" b="1" dirty="0" err="1" smtClean="0"/>
              <a:t>quadrivalent</a:t>
            </a:r>
            <a:r>
              <a:rPr lang="en-US" b="1" dirty="0" smtClean="0"/>
              <a:t> influenza vaccine (</a:t>
            </a:r>
            <a:r>
              <a:rPr lang="en-US" b="1" dirty="0" err="1" smtClean="0"/>
              <a:t>QIVe</a:t>
            </a:r>
            <a:r>
              <a:rPr lang="en-US" b="1" dirty="0" smtClean="0"/>
              <a:t>) and the newly </a:t>
            </a:r>
            <a:r>
              <a:rPr lang="en-US" b="1" dirty="0" err="1" smtClean="0"/>
              <a:t>licenced</a:t>
            </a:r>
            <a:r>
              <a:rPr lang="en-US" b="1" dirty="0" smtClean="0"/>
              <a:t> cell-based </a:t>
            </a:r>
            <a:r>
              <a:rPr lang="en-US" b="1" dirty="0" err="1" smtClean="0"/>
              <a:t>quadrivalent</a:t>
            </a:r>
            <a:r>
              <a:rPr lang="en-US" b="1" dirty="0" smtClean="0"/>
              <a:t> influenza vaccine (</a:t>
            </a:r>
            <a:r>
              <a:rPr lang="en-US" b="1" dirty="0" err="1" smtClean="0"/>
              <a:t>QIVc</a:t>
            </a:r>
            <a:r>
              <a:rPr lang="en-US" b="1" dirty="0" smtClean="0"/>
              <a:t>).  Both offer  protection against four strains of flu. </a:t>
            </a:r>
          </a:p>
          <a:p>
            <a:endParaRPr lang="en-GB" b="1" dirty="0" smtClean="0"/>
          </a:p>
          <a:p>
            <a:r>
              <a:rPr lang="en-GB" b="1" dirty="0" smtClean="0"/>
              <a:t>Adjuvanted  - only for those 65+. Adjuvant added to improve the immune response. </a:t>
            </a:r>
            <a:r>
              <a:rPr lang="en-US" b="1" dirty="0" smtClean="0"/>
              <a:t>Equally suitable, is the newly </a:t>
            </a:r>
            <a:r>
              <a:rPr lang="en-US" b="1" dirty="0" err="1" smtClean="0"/>
              <a:t>licenced</a:t>
            </a:r>
            <a:r>
              <a:rPr lang="en-US" b="1" dirty="0" smtClean="0"/>
              <a:t> cell-based </a:t>
            </a:r>
            <a:r>
              <a:rPr lang="en-US" b="1" dirty="0" err="1" smtClean="0"/>
              <a:t>quadrivalent</a:t>
            </a:r>
            <a:r>
              <a:rPr lang="en-US" b="1" dirty="0" smtClean="0"/>
              <a:t> influenza vaccine (</a:t>
            </a:r>
            <a:r>
              <a:rPr lang="en-US" b="1" dirty="0" err="1" smtClean="0"/>
              <a:t>QIVc</a:t>
            </a:r>
            <a:r>
              <a:rPr lang="en-US" b="1" dirty="0" smtClean="0"/>
              <a:t>). Whilst also suitable for this age group, the newly </a:t>
            </a:r>
            <a:r>
              <a:rPr lang="en-US" b="1" dirty="0" err="1" smtClean="0"/>
              <a:t>licenced</a:t>
            </a:r>
            <a:r>
              <a:rPr lang="en-US" b="1" dirty="0" smtClean="0"/>
              <a:t> high dose trivalent influenza vaccine (TIV-HD) is not eligible for reimbursement under the NHS flu vaccination programme because it has a significantly higher list price. </a:t>
            </a:r>
            <a:endParaRPr lang="en-GB" b="1" dirty="0"/>
          </a:p>
        </p:txBody>
      </p:sp>
      <p:sp>
        <p:nvSpPr>
          <p:cNvPr id="4" name="Slide Number Placeholder 3"/>
          <p:cNvSpPr>
            <a:spLocks noGrp="1"/>
          </p:cNvSpPr>
          <p:nvPr>
            <p:ph type="sldNum" sz="quarter" idx="10"/>
          </p:nvPr>
        </p:nvSpPr>
        <p:spPr/>
        <p:txBody>
          <a:bodyPr/>
          <a:lstStyle/>
          <a:p>
            <a:fld id="{F8D35DA1-D6DA-4378-B66A-8933F0E6221C}" type="slidenum">
              <a:rPr lang="en-GB" smtClean="0"/>
              <a:t>10</a:t>
            </a:fld>
            <a:endParaRPr lang="en-GB"/>
          </a:p>
        </p:txBody>
      </p:sp>
    </p:spTree>
    <p:extLst>
      <p:ext uri="{BB962C8B-B14F-4D97-AF65-F5344CB8AC3E}">
        <p14:creationId xmlns:p14="http://schemas.microsoft.com/office/powerpoint/2010/main" val="23739808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err="1" smtClean="0"/>
              <a:t>Catwright</a:t>
            </a:r>
            <a:r>
              <a:rPr lang="en-GB" dirty="0" smtClean="0"/>
              <a:t>, J., Shah, A., </a:t>
            </a:r>
            <a:r>
              <a:rPr lang="en-GB" dirty="0" err="1" smtClean="0"/>
              <a:t>Ghebrehewet</a:t>
            </a:r>
            <a:r>
              <a:rPr lang="en-GB" dirty="0" smtClean="0"/>
              <a:t>, S., (2016) Influenza. In: </a:t>
            </a:r>
            <a:r>
              <a:rPr lang="en-GB" dirty="0" err="1" smtClean="0"/>
              <a:t>Ghebrehewet</a:t>
            </a:r>
            <a:r>
              <a:rPr lang="en-GB" dirty="0" smtClean="0"/>
              <a:t>, S., Stewart, A.G., Baxter, D., Shears, P., Conrad, D and </a:t>
            </a:r>
            <a:r>
              <a:rPr lang="en-GB" dirty="0" err="1" smtClean="0"/>
              <a:t>Kliner</a:t>
            </a:r>
            <a:r>
              <a:rPr lang="en-GB" dirty="0" smtClean="0"/>
              <a:t>, M. (</a:t>
            </a:r>
            <a:r>
              <a:rPr lang="en-GB" dirty="0" err="1" smtClean="0"/>
              <a:t>eds</a:t>
            </a:r>
            <a:r>
              <a:rPr lang="en-GB" dirty="0" smtClean="0"/>
              <a:t>) </a:t>
            </a:r>
            <a:r>
              <a:rPr lang="en-GB" i="1" dirty="0" smtClean="0"/>
              <a:t>Health Protection Principles and Practice</a:t>
            </a:r>
            <a:r>
              <a:rPr lang="en-GB" dirty="0" smtClean="0"/>
              <a:t>. Oxford, Oxford University Press, </a:t>
            </a:r>
            <a:r>
              <a:rPr lang="en-GB" dirty="0" err="1" smtClean="0"/>
              <a:t>pp</a:t>
            </a:r>
            <a:r>
              <a:rPr lang="en-GB" dirty="0" smtClean="0"/>
              <a:t> 64-72, 432</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b="1" baseline="0"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b="1" dirty="0" smtClean="0"/>
          </a:p>
          <a:p>
            <a:pPr marL="171450" indent="-171450">
              <a:buFont typeface="Arial" panose="020B0604020202020204" pitchFamily="34" charset="0"/>
              <a:buChar char="•"/>
            </a:pPr>
            <a:r>
              <a:rPr lang="en-GB" dirty="0" smtClean="0"/>
              <a:t>Herd immunity is achieved</a:t>
            </a:r>
            <a:r>
              <a:rPr lang="en-GB" baseline="0" dirty="0" smtClean="0"/>
              <a:t> by a high percentage of the population being vaccinated or immune to a virus or bacteria which in turn makes it difficult for the disease to spread easily. Herd immunity can offer protection to those that are not vaccinated or immune. </a:t>
            </a:r>
          </a:p>
          <a:p>
            <a:pPr marL="0" indent="0">
              <a:buFont typeface="Arial" panose="020B0604020202020204" pitchFamily="34" charset="0"/>
              <a:buNone/>
            </a:pPr>
            <a:endParaRPr lang="en-GB" b="1" dirty="0" smtClean="0"/>
          </a:p>
          <a:p>
            <a:pPr marL="171450" indent="-171450">
              <a:buFont typeface="Arial" panose="020B0604020202020204" pitchFamily="34" charset="0"/>
              <a:buChar char="•"/>
            </a:pPr>
            <a:r>
              <a:rPr lang="en-GB" dirty="0" smtClean="0"/>
              <a:t>Those</a:t>
            </a:r>
            <a:r>
              <a:rPr lang="en-GB" baseline="0" dirty="0" smtClean="0"/>
              <a:t> you work with are at risk groups. Most of them are 65+ and many will have medical co morbidities such as diabetes, heart disease, respiratory disease (COPD), immunosuppressed, liver or kidney failure. They are also at risk due to the fact that they are in a long term residential facility and transmission can spread very fast. Theses risk factors increase a persons vulnerability to getting serious complication from Flu as well. Such as pneumonia and bronchitis </a:t>
            </a:r>
          </a:p>
          <a:p>
            <a:pPr marL="0" indent="0">
              <a:buFont typeface="Arial" panose="020B0604020202020204" pitchFamily="34" charset="0"/>
              <a:buNone/>
            </a:pPr>
            <a:endParaRPr lang="en-GB" dirty="0"/>
          </a:p>
        </p:txBody>
      </p:sp>
      <p:sp>
        <p:nvSpPr>
          <p:cNvPr id="4" name="Slide Number Placeholder 3"/>
          <p:cNvSpPr>
            <a:spLocks noGrp="1"/>
          </p:cNvSpPr>
          <p:nvPr>
            <p:ph type="sldNum" sz="quarter" idx="10"/>
          </p:nvPr>
        </p:nvSpPr>
        <p:spPr/>
        <p:txBody>
          <a:bodyPr/>
          <a:lstStyle/>
          <a:p>
            <a:fld id="{F8D35DA1-D6DA-4378-B66A-8933F0E6221C}" type="slidenum">
              <a:rPr lang="en-GB" smtClean="0"/>
              <a:t>11</a:t>
            </a:fld>
            <a:endParaRPr lang="en-GB"/>
          </a:p>
        </p:txBody>
      </p:sp>
    </p:spTree>
    <p:extLst>
      <p:ext uri="{BB962C8B-B14F-4D97-AF65-F5344CB8AC3E}">
        <p14:creationId xmlns:p14="http://schemas.microsoft.com/office/powerpoint/2010/main" val="19466368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dirty="0" smtClean="0"/>
              <a:t>Centers for Disease Control and Prevention (2019). What are Flu Antiviral Drugs. Available from: https://www.cdc.gov/flu/antivirals/whatyoushould.htm#atrisk [Accessed 05.09.19].</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dirty="0" smtClean="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dirty="0" smtClean="0"/>
              <a:t>Public Health England (2019) PHE guidance on use of antiviral agents for the treatment and prophylaxis of seasonal influenza.</a:t>
            </a:r>
            <a:r>
              <a:rPr lang="en-US" b="0" baseline="0" dirty="0" smtClean="0"/>
              <a:t> Available from: https://assets.publishing.service.gov.uk/government/uploads/system/uploads/attachment_data/file/773369/PHE_guidance_antivirals_influenza.pdf [accessed on 05.09.19].</a:t>
            </a:r>
            <a:endParaRPr lang="en-US" b="0" dirty="0" smtClean="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b="1" dirty="0" smtClean="0"/>
          </a:p>
          <a:p>
            <a:pPr marL="0" indent="0">
              <a:buFont typeface="Arial" panose="020B0604020202020204" pitchFamily="34" charset="0"/>
              <a:buNone/>
            </a:pPr>
            <a:endParaRPr lang="en-GB" dirty="0" smtClean="0"/>
          </a:p>
          <a:p>
            <a:pPr marL="171450" indent="-171450">
              <a:buFont typeface="Arial" panose="020B0604020202020204" pitchFamily="34" charset="0"/>
              <a:buChar char="•"/>
            </a:pPr>
            <a:endParaRPr lang="en-GB" dirty="0" smtClean="0"/>
          </a:p>
          <a:p>
            <a:pPr marL="0" indent="0">
              <a:buFont typeface="Arial" panose="020B0604020202020204" pitchFamily="34" charset="0"/>
              <a:buNone/>
            </a:pPr>
            <a:endParaRPr lang="en-GB" dirty="0"/>
          </a:p>
        </p:txBody>
      </p:sp>
      <p:sp>
        <p:nvSpPr>
          <p:cNvPr id="4" name="Slide Number Placeholder 3"/>
          <p:cNvSpPr>
            <a:spLocks noGrp="1"/>
          </p:cNvSpPr>
          <p:nvPr>
            <p:ph type="sldNum" sz="quarter" idx="10"/>
          </p:nvPr>
        </p:nvSpPr>
        <p:spPr/>
        <p:txBody>
          <a:bodyPr/>
          <a:lstStyle/>
          <a:p>
            <a:fld id="{F8D35DA1-D6DA-4378-B66A-8933F0E6221C}" type="slidenum">
              <a:rPr lang="en-GB" smtClean="0"/>
              <a:t>12</a:t>
            </a:fld>
            <a:endParaRPr lang="en-GB"/>
          </a:p>
        </p:txBody>
      </p:sp>
    </p:spTree>
    <p:extLst>
      <p:ext uri="{BB962C8B-B14F-4D97-AF65-F5344CB8AC3E}">
        <p14:creationId xmlns:p14="http://schemas.microsoft.com/office/powerpoint/2010/main" val="31993519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293F2A0-F2AA-43C5-9EE6-06D45CFAB39B}" type="slidenum">
              <a:rPr lang="en-GB" smtClean="0"/>
              <a:t>13</a:t>
            </a:fld>
            <a:endParaRPr lang="en-GB"/>
          </a:p>
        </p:txBody>
      </p:sp>
    </p:spTree>
    <p:extLst>
      <p:ext uri="{BB962C8B-B14F-4D97-AF65-F5344CB8AC3E}">
        <p14:creationId xmlns:p14="http://schemas.microsoft.com/office/powerpoint/2010/main" val="12691622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8D35DA1-D6DA-4378-B66A-8933F0E6221C}" type="slidenum">
              <a:rPr lang="en-GB" smtClean="0"/>
              <a:t>14</a:t>
            </a:fld>
            <a:endParaRPr lang="en-GB"/>
          </a:p>
        </p:txBody>
      </p:sp>
    </p:spTree>
    <p:extLst>
      <p:ext uri="{BB962C8B-B14F-4D97-AF65-F5344CB8AC3E}">
        <p14:creationId xmlns:p14="http://schemas.microsoft.com/office/powerpoint/2010/main" val="24131052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293F2A0-F2AA-43C5-9EE6-06D45CFAB39B}" type="slidenum">
              <a:rPr lang="en-GB" smtClean="0"/>
              <a:t>15</a:t>
            </a:fld>
            <a:endParaRPr lang="en-GB"/>
          </a:p>
        </p:txBody>
      </p:sp>
    </p:spTree>
    <p:extLst>
      <p:ext uri="{BB962C8B-B14F-4D97-AF65-F5344CB8AC3E}">
        <p14:creationId xmlns:p14="http://schemas.microsoft.com/office/powerpoint/2010/main" val="17082167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Centres</a:t>
            </a:r>
            <a:r>
              <a:rPr lang="en-US" dirty="0" smtClean="0"/>
              <a:t> for Disease Control and Prevention (2018) Norovirus. Available from: https://www.cdc.gov/norovirus/index.html [accessed on 05.09.19]</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1" dirty="0" smtClean="0"/>
              <a:t>Norovirus causes about 15 – 20 % of all sporadic cases of acute gastroenteritis in Europe and 60% of all gastrointestinal outbreaks.</a:t>
            </a:r>
          </a:p>
          <a:p>
            <a:endParaRPr lang="en-GB" dirty="0"/>
          </a:p>
        </p:txBody>
      </p:sp>
      <p:sp>
        <p:nvSpPr>
          <p:cNvPr id="4" name="Slide Number Placeholder 3"/>
          <p:cNvSpPr>
            <a:spLocks noGrp="1"/>
          </p:cNvSpPr>
          <p:nvPr>
            <p:ph type="sldNum" sz="quarter" idx="10"/>
          </p:nvPr>
        </p:nvSpPr>
        <p:spPr/>
        <p:txBody>
          <a:bodyPr/>
          <a:lstStyle/>
          <a:p>
            <a:fld id="{B293F2A0-F2AA-43C5-9EE6-06D45CFAB39B}" type="slidenum">
              <a:rPr lang="en-GB" smtClean="0"/>
              <a:t>16</a:t>
            </a:fld>
            <a:endParaRPr lang="en-GB"/>
          </a:p>
        </p:txBody>
      </p:sp>
    </p:spTree>
    <p:extLst>
      <p:ext uri="{BB962C8B-B14F-4D97-AF65-F5344CB8AC3E}">
        <p14:creationId xmlns:p14="http://schemas.microsoft.com/office/powerpoint/2010/main" val="20434292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GB" dirty="0" smtClean="0"/>
              <a:t>Headache, nausea, vomiting, diarrhoea, fever, abdominal pain,- mild diarrhoea, projectile vomiting, low grade fever. </a:t>
            </a:r>
          </a:p>
          <a:p>
            <a:pPr marL="228600" indent="-228600">
              <a:buAutoNum type="arabicPeriod"/>
            </a:pPr>
            <a:r>
              <a:rPr lang="en-GB" dirty="0" err="1" smtClean="0"/>
              <a:t>Paracetamol</a:t>
            </a:r>
            <a:r>
              <a:rPr lang="en-GB" dirty="0" smtClean="0"/>
              <a:t> and plenty of fluids.</a:t>
            </a:r>
          </a:p>
          <a:p>
            <a:pPr marL="228600" indent="-228600">
              <a:buAutoNum type="arabicPeriod"/>
            </a:pPr>
            <a:r>
              <a:rPr lang="en-GB" dirty="0" smtClean="0"/>
              <a:t>Person to person contact and infected environment.</a:t>
            </a:r>
          </a:p>
          <a:p>
            <a:pPr marL="228600" indent="-228600">
              <a:buFont typeface="+mj-lt"/>
              <a:buAutoNum type="arabicPeriod"/>
            </a:pPr>
            <a:r>
              <a:rPr lang="en-GB" dirty="0" smtClean="0"/>
              <a:t>7. Usually 15 – 50 hours but some people can remain asymptomatic and is common.</a:t>
            </a:r>
          </a:p>
          <a:p>
            <a:pPr marL="228600" indent="-228600">
              <a:buFont typeface="+mj-lt"/>
              <a:buAutoNum type="arabicPeriod"/>
            </a:pPr>
            <a:r>
              <a:rPr lang="en-GB" dirty="0" smtClean="0"/>
              <a:t>8. Yes but only for a short period hence reinfection.</a:t>
            </a:r>
          </a:p>
          <a:p>
            <a:pPr marL="228600" indent="-228600">
              <a:buFont typeface="+mj-lt"/>
              <a:buAutoNum type="arabicPeriod"/>
            </a:pPr>
            <a:r>
              <a:rPr lang="en-GB" dirty="0" smtClean="0"/>
              <a:t>11 .no 6 samples are usually adequate.</a:t>
            </a:r>
          </a:p>
          <a:p>
            <a:pPr marL="228600" indent="-228600">
              <a:buFont typeface="+mj-lt"/>
              <a:buAutoNum type="arabicPeriod"/>
            </a:pPr>
            <a:r>
              <a:rPr lang="en-GB" dirty="0" smtClean="0"/>
              <a:t>12 . 24 hours</a:t>
            </a:r>
          </a:p>
          <a:p>
            <a:pPr marL="0" indent="0">
              <a:buNone/>
            </a:pPr>
            <a:endParaRPr lang="en-GB" dirty="0" smtClean="0"/>
          </a:p>
          <a:p>
            <a:endParaRPr lang="en-GB" dirty="0"/>
          </a:p>
        </p:txBody>
      </p:sp>
      <p:sp>
        <p:nvSpPr>
          <p:cNvPr id="4" name="Slide Number Placeholder 3"/>
          <p:cNvSpPr>
            <a:spLocks noGrp="1"/>
          </p:cNvSpPr>
          <p:nvPr>
            <p:ph type="sldNum" sz="quarter" idx="10"/>
          </p:nvPr>
        </p:nvSpPr>
        <p:spPr/>
        <p:txBody>
          <a:bodyPr/>
          <a:lstStyle/>
          <a:p>
            <a:fld id="{B293F2A0-F2AA-43C5-9EE6-06D45CFAB39B}" type="slidenum">
              <a:rPr lang="en-GB" smtClean="0"/>
              <a:t>17</a:t>
            </a:fld>
            <a:endParaRPr lang="en-GB"/>
          </a:p>
        </p:txBody>
      </p:sp>
    </p:spTree>
    <p:extLst>
      <p:ext uri="{BB962C8B-B14F-4D97-AF65-F5344CB8AC3E}">
        <p14:creationId xmlns:p14="http://schemas.microsoft.com/office/powerpoint/2010/main" val="31479645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NHS (2018) Norovirus (vomiting bug). Available from https://www.nhs.uk/conditions/norovirus/ [accessed on 05.09.19]</a:t>
            </a:r>
          </a:p>
          <a:p>
            <a:endParaRPr lang="en-US" dirty="0" smtClean="0"/>
          </a:p>
          <a:p>
            <a:r>
              <a:rPr lang="en-US" dirty="0" smtClean="0"/>
              <a:t>Centers for Disease Control and Prevention (2018) Norovirus. Available from: https://www.cdc.gov/norovirus/index.html [accessed on 05.09.19]</a:t>
            </a:r>
            <a:endParaRPr lang="en-GB" dirty="0"/>
          </a:p>
        </p:txBody>
      </p:sp>
      <p:sp>
        <p:nvSpPr>
          <p:cNvPr id="4" name="Slide Number Placeholder 3"/>
          <p:cNvSpPr>
            <a:spLocks noGrp="1"/>
          </p:cNvSpPr>
          <p:nvPr>
            <p:ph type="sldNum" sz="quarter" idx="10"/>
          </p:nvPr>
        </p:nvSpPr>
        <p:spPr/>
        <p:txBody>
          <a:bodyPr/>
          <a:lstStyle/>
          <a:p>
            <a:fld id="{B293F2A0-F2AA-43C5-9EE6-06D45CFAB39B}" type="slidenum">
              <a:rPr lang="en-GB" smtClean="0"/>
              <a:t>18</a:t>
            </a:fld>
            <a:endParaRPr lang="en-GB"/>
          </a:p>
        </p:txBody>
      </p:sp>
    </p:spTree>
    <p:extLst>
      <p:ext uri="{BB962C8B-B14F-4D97-AF65-F5344CB8AC3E}">
        <p14:creationId xmlns:p14="http://schemas.microsoft.com/office/powerpoint/2010/main" val="36169949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NHS (2018) Norovirus (vomiting bug). Available from https://www.nhs.uk/conditions/norovirus/ [accessed on 05.09.19]</a:t>
            </a:r>
          </a:p>
          <a:p>
            <a:endParaRPr lang="en-GB" dirty="0"/>
          </a:p>
        </p:txBody>
      </p:sp>
      <p:sp>
        <p:nvSpPr>
          <p:cNvPr id="4" name="Slide Number Placeholder 3"/>
          <p:cNvSpPr>
            <a:spLocks noGrp="1"/>
          </p:cNvSpPr>
          <p:nvPr>
            <p:ph type="sldNum" sz="quarter" idx="10"/>
          </p:nvPr>
        </p:nvSpPr>
        <p:spPr/>
        <p:txBody>
          <a:bodyPr/>
          <a:lstStyle/>
          <a:p>
            <a:fld id="{B293F2A0-F2AA-43C5-9EE6-06D45CFAB39B}" type="slidenum">
              <a:rPr lang="en-GB" smtClean="0"/>
              <a:t>19</a:t>
            </a:fld>
            <a:endParaRPr lang="en-GB"/>
          </a:p>
        </p:txBody>
      </p:sp>
    </p:spTree>
    <p:extLst>
      <p:ext uri="{BB962C8B-B14F-4D97-AF65-F5344CB8AC3E}">
        <p14:creationId xmlns:p14="http://schemas.microsoft.com/office/powerpoint/2010/main" val="39076630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293F2A0-F2AA-43C5-9EE6-06D45CFAB39B}" type="slidenum">
              <a:rPr lang="en-GB" smtClean="0"/>
              <a:t>2</a:t>
            </a:fld>
            <a:endParaRPr lang="en-GB"/>
          </a:p>
        </p:txBody>
      </p:sp>
    </p:spTree>
    <p:extLst>
      <p:ext uri="{BB962C8B-B14F-4D97-AF65-F5344CB8AC3E}">
        <p14:creationId xmlns:p14="http://schemas.microsoft.com/office/powerpoint/2010/main" val="24829046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293F2A0-F2AA-43C5-9EE6-06D45CFAB39B}" type="slidenum">
              <a:rPr lang="en-GB" smtClean="0"/>
              <a:t>20</a:t>
            </a:fld>
            <a:endParaRPr lang="en-GB"/>
          </a:p>
        </p:txBody>
      </p:sp>
    </p:spTree>
    <p:extLst>
      <p:ext uri="{BB962C8B-B14F-4D97-AF65-F5344CB8AC3E}">
        <p14:creationId xmlns:p14="http://schemas.microsoft.com/office/powerpoint/2010/main" val="4410136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293F2A0-F2AA-43C5-9EE6-06D45CFAB39B}" type="slidenum">
              <a:rPr lang="en-GB" smtClean="0"/>
              <a:t>21</a:t>
            </a:fld>
            <a:endParaRPr lang="en-GB"/>
          </a:p>
        </p:txBody>
      </p:sp>
    </p:spTree>
    <p:extLst>
      <p:ext uri="{BB962C8B-B14F-4D97-AF65-F5344CB8AC3E}">
        <p14:creationId xmlns:p14="http://schemas.microsoft.com/office/powerpoint/2010/main" val="20063277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293F2A0-F2AA-43C5-9EE6-06D45CFAB39B}" type="slidenum">
              <a:rPr lang="en-GB" smtClean="0"/>
              <a:t>3</a:t>
            </a:fld>
            <a:endParaRPr lang="en-GB"/>
          </a:p>
        </p:txBody>
      </p:sp>
    </p:spTree>
    <p:extLst>
      <p:ext uri="{BB962C8B-B14F-4D97-AF65-F5344CB8AC3E}">
        <p14:creationId xmlns:p14="http://schemas.microsoft.com/office/powerpoint/2010/main" val="6961202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Other – Scabies, Conjunctivitis</a:t>
            </a:r>
          </a:p>
          <a:p>
            <a:r>
              <a:rPr lang="en-GB" dirty="0" smtClean="0"/>
              <a:t>D&amp;V makes</a:t>
            </a:r>
            <a:r>
              <a:rPr lang="en-GB" baseline="0" dirty="0" smtClean="0"/>
              <a:t> up the largest proportion </a:t>
            </a:r>
            <a:r>
              <a:rPr lang="en-GB" baseline="0" smtClean="0"/>
              <a:t>of outbreaks. </a:t>
            </a:r>
            <a:endParaRPr lang="en-GB" dirty="0"/>
          </a:p>
        </p:txBody>
      </p:sp>
      <p:sp>
        <p:nvSpPr>
          <p:cNvPr id="4" name="Slide Number Placeholder 3"/>
          <p:cNvSpPr>
            <a:spLocks noGrp="1"/>
          </p:cNvSpPr>
          <p:nvPr>
            <p:ph type="sldNum" sz="quarter" idx="10"/>
          </p:nvPr>
        </p:nvSpPr>
        <p:spPr/>
        <p:txBody>
          <a:bodyPr/>
          <a:lstStyle/>
          <a:p>
            <a:fld id="{B293F2A0-F2AA-43C5-9EE6-06D45CFAB39B}" type="slidenum">
              <a:rPr lang="en-GB" smtClean="0"/>
              <a:t>4</a:t>
            </a:fld>
            <a:endParaRPr lang="en-GB"/>
          </a:p>
        </p:txBody>
      </p:sp>
    </p:spTree>
    <p:extLst>
      <p:ext uri="{BB962C8B-B14F-4D97-AF65-F5344CB8AC3E}">
        <p14:creationId xmlns:p14="http://schemas.microsoft.com/office/powerpoint/2010/main" val="13636905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Lincolnshire County Council (2018) Outbreak management: An Information resource for care homes. </a:t>
            </a:r>
          </a:p>
          <a:p>
            <a:endParaRPr lang="en-GB" dirty="0"/>
          </a:p>
        </p:txBody>
      </p:sp>
      <p:sp>
        <p:nvSpPr>
          <p:cNvPr id="4" name="Slide Number Placeholder 3"/>
          <p:cNvSpPr>
            <a:spLocks noGrp="1"/>
          </p:cNvSpPr>
          <p:nvPr>
            <p:ph type="sldNum" sz="quarter" idx="10"/>
          </p:nvPr>
        </p:nvSpPr>
        <p:spPr/>
        <p:txBody>
          <a:bodyPr/>
          <a:lstStyle/>
          <a:p>
            <a:fld id="{B293F2A0-F2AA-43C5-9EE6-06D45CFAB39B}" type="slidenum">
              <a:rPr lang="en-GB" smtClean="0"/>
              <a:t>5</a:t>
            </a:fld>
            <a:endParaRPr lang="en-GB"/>
          </a:p>
        </p:txBody>
      </p:sp>
    </p:spTree>
    <p:extLst>
      <p:ext uri="{BB962C8B-B14F-4D97-AF65-F5344CB8AC3E}">
        <p14:creationId xmlns:p14="http://schemas.microsoft.com/office/powerpoint/2010/main" val="3047046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293F2A0-F2AA-43C5-9EE6-06D45CFAB39B}" type="slidenum">
              <a:rPr lang="en-GB" smtClean="0"/>
              <a:t>6</a:t>
            </a:fld>
            <a:endParaRPr lang="en-GB"/>
          </a:p>
        </p:txBody>
      </p:sp>
    </p:spTree>
    <p:extLst>
      <p:ext uri="{BB962C8B-B14F-4D97-AF65-F5344CB8AC3E}">
        <p14:creationId xmlns:p14="http://schemas.microsoft.com/office/powerpoint/2010/main" val="15823490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293F2A0-F2AA-43C5-9EE6-06D45CFAB39B}" type="slidenum">
              <a:rPr lang="en-GB" smtClean="0"/>
              <a:t>7</a:t>
            </a:fld>
            <a:endParaRPr lang="en-GB"/>
          </a:p>
        </p:txBody>
      </p:sp>
    </p:spTree>
    <p:extLst>
      <p:ext uri="{BB962C8B-B14F-4D97-AF65-F5344CB8AC3E}">
        <p14:creationId xmlns:p14="http://schemas.microsoft.com/office/powerpoint/2010/main" val="13074886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smtClean="0"/>
              <a:t>Catwright</a:t>
            </a:r>
            <a:r>
              <a:rPr lang="en-GB" dirty="0" smtClean="0"/>
              <a:t>, J., Shah, A., </a:t>
            </a:r>
            <a:r>
              <a:rPr lang="en-GB" dirty="0" err="1" smtClean="0"/>
              <a:t>Ghebrehewet</a:t>
            </a:r>
            <a:r>
              <a:rPr lang="en-GB" dirty="0" smtClean="0"/>
              <a:t>, S., (2016) Influenza. In: </a:t>
            </a:r>
            <a:r>
              <a:rPr lang="en-GB" dirty="0" err="1" smtClean="0"/>
              <a:t>Ghebrehewet</a:t>
            </a:r>
            <a:r>
              <a:rPr lang="en-GB" dirty="0" smtClean="0"/>
              <a:t>, S., Stewart, A.G., Baxter, D., Shears, P., Conrad, D and </a:t>
            </a:r>
            <a:r>
              <a:rPr lang="en-GB" dirty="0" err="1" smtClean="0"/>
              <a:t>Kliner</a:t>
            </a:r>
            <a:r>
              <a:rPr lang="en-GB" dirty="0" smtClean="0"/>
              <a:t>, M. (</a:t>
            </a:r>
            <a:r>
              <a:rPr lang="en-GB" dirty="0" err="1" smtClean="0"/>
              <a:t>eds</a:t>
            </a:r>
            <a:r>
              <a:rPr lang="en-GB" dirty="0" smtClean="0"/>
              <a:t>) Health Protection Principles and Practice. Oxford, Oxford University Press, </a:t>
            </a:r>
            <a:r>
              <a:rPr lang="en-GB" dirty="0" err="1" smtClean="0"/>
              <a:t>pp</a:t>
            </a:r>
            <a:r>
              <a:rPr lang="en-GB" dirty="0" smtClean="0"/>
              <a:t> 64-72, 432</a:t>
            </a:r>
          </a:p>
          <a:p>
            <a:endParaRPr lang="en-GB" dirty="0" smtClean="0"/>
          </a:p>
          <a:p>
            <a:r>
              <a:rPr lang="en-GB" dirty="0" smtClean="0"/>
              <a:t>World Health Organisation (2019) </a:t>
            </a:r>
            <a:r>
              <a:rPr lang="en-GB" i="1" dirty="0" smtClean="0"/>
              <a:t>Influenza</a:t>
            </a:r>
            <a:r>
              <a:rPr lang="en-GB" dirty="0" smtClean="0"/>
              <a:t>. Available from: https://www.who.int/en/news-room/fact-sheets/detail/influenza-(seasonal) [accessed on 04.11.19]</a:t>
            </a:r>
          </a:p>
          <a:p>
            <a:endParaRPr lang="en-GB" dirty="0" smtClean="0"/>
          </a:p>
          <a:p>
            <a:endParaRPr lang="en-GB" dirty="0"/>
          </a:p>
        </p:txBody>
      </p:sp>
      <p:sp>
        <p:nvSpPr>
          <p:cNvPr id="4" name="Slide Number Placeholder 3"/>
          <p:cNvSpPr>
            <a:spLocks noGrp="1"/>
          </p:cNvSpPr>
          <p:nvPr>
            <p:ph type="sldNum" sz="quarter" idx="10"/>
          </p:nvPr>
        </p:nvSpPr>
        <p:spPr/>
        <p:txBody>
          <a:bodyPr/>
          <a:lstStyle/>
          <a:p>
            <a:fld id="{B293F2A0-F2AA-43C5-9EE6-06D45CFAB39B}" type="slidenum">
              <a:rPr lang="en-GB" smtClean="0"/>
              <a:t>8</a:t>
            </a:fld>
            <a:endParaRPr lang="en-GB"/>
          </a:p>
        </p:txBody>
      </p:sp>
    </p:spTree>
    <p:extLst>
      <p:ext uri="{BB962C8B-B14F-4D97-AF65-F5344CB8AC3E}">
        <p14:creationId xmlns:p14="http://schemas.microsoft.com/office/powerpoint/2010/main" val="31166307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GB" b="0" dirty="0" smtClean="0"/>
              <a:t>National Health Service (2019)</a:t>
            </a:r>
            <a:r>
              <a:rPr lang="en-GB" b="0" baseline="0" dirty="0" smtClean="0"/>
              <a:t> </a:t>
            </a:r>
            <a:r>
              <a:rPr lang="en-US" sz="1200" b="0" i="0" u="none" strike="noStrike" kern="1200" dirty="0" smtClean="0">
                <a:solidFill>
                  <a:schemeClr val="tx1"/>
                </a:solidFill>
                <a:effectLst/>
                <a:latin typeface="+mn-lt"/>
                <a:ea typeface="+mn-ea"/>
                <a:cs typeface="+mn-cs"/>
              </a:rPr>
              <a:t>Facts about flu and the flu vaccine. Available from:</a:t>
            </a:r>
            <a:r>
              <a:rPr lang="en-US" sz="1200" b="0" i="0" u="none" strike="noStrike" kern="1200" baseline="0" dirty="0" smtClean="0">
                <a:solidFill>
                  <a:schemeClr val="tx1"/>
                </a:solidFill>
                <a:effectLst/>
                <a:latin typeface="+mn-lt"/>
                <a:ea typeface="+mn-ea"/>
                <a:cs typeface="+mn-cs"/>
              </a:rPr>
              <a:t> https://www.nhs.uk/live-well/healthy-body/facts-about-flu-and-the-flu-vaccine/ [accessed on 05.09.19]</a:t>
            </a:r>
            <a:endParaRPr lang="en-GB" b="0" dirty="0" smtClean="0"/>
          </a:p>
          <a:p>
            <a:pPr marL="228600" indent="-228600">
              <a:buFont typeface="+mj-lt"/>
              <a:buAutoNum type="arabicPeriod"/>
            </a:pPr>
            <a:endParaRPr lang="en-GB" dirty="0" smtClean="0"/>
          </a:p>
          <a:p>
            <a:pPr marL="228600" indent="-228600">
              <a:buFont typeface="+mj-lt"/>
              <a:buAutoNum type="arabicPeriod"/>
            </a:pPr>
            <a:r>
              <a:rPr lang="en-GB" dirty="0" smtClean="0"/>
              <a:t>Vaccine is not live virus so cannot give you the flu. </a:t>
            </a:r>
          </a:p>
          <a:p>
            <a:pPr marL="228600" indent="-228600">
              <a:buFont typeface="+mj-lt"/>
              <a:buAutoNum type="arabicPeriod"/>
            </a:pPr>
            <a:endParaRPr lang="en-GB" dirty="0" smtClean="0"/>
          </a:p>
          <a:p>
            <a:pPr marL="228600" indent="-228600">
              <a:buFont typeface="+mj-lt"/>
              <a:buAutoNum type="arabicPeriod"/>
            </a:pPr>
            <a:r>
              <a:rPr lang="en-GB" dirty="0" smtClean="0"/>
              <a:t>It is not just older people that ned</a:t>
            </a:r>
            <a:r>
              <a:rPr lang="en-GB" baseline="0" dirty="0" smtClean="0"/>
              <a:t> the vaccine, pregnant women, children and other at risk groups can be more vulnerable to getting the infection. Even healthy people can get flu so better to protect yourself and reduce risk of spreading the flu. </a:t>
            </a:r>
          </a:p>
          <a:p>
            <a:pPr marL="228600" indent="-228600">
              <a:buFont typeface="+mj-lt"/>
              <a:buAutoNum type="arabicPeriod"/>
            </a:pPr>
            <a:endParaRPr lang="en-GB" baseline="0" dirty="0" smtClean="0"/>
          </a:p>
          <a:p>
            <a:pPr marL="228600" indent="-228600">
              <a:buFont typeface="+mj-lt"/>
              <a:buAutoNum type="arabicPeriod"/>
            </a:pPr>
            <a:r>
              <a:rPr lang="en-GB" baseline="0" dirty="0" smtClean="0"/>
              <a:t>Just because you have had flu before does not mean that you will be immune for the future.</a:t>
            </a:r>
          </a:p>
          <a:p>
            <a:pPr marL="228600" indent="-228600">
              <a:buFont typeface="+mj-lt"/>
              <a:buAutoNum type="arabicPeriod"/>
            </a:pPr>
            <a:endParaRPr lang="en-GB" baseline="0" dirty="0" smtClean="0"/>
          </a:p>
          <a:p>
            <a:pPr marL="228600" indent="-228600">
              <a:buFont typeface="+mj-lt"/>
              <a:buAutoNum type="arabicPeriod"/>
            </a:pPr>
            <a:r>
              <a:rPr lang="en-GB" baseline="0" dirty="0" smtClean="0"/>
              <a:t>Each year the strains of flu that are circulating change so the ones included in previous years vaccine may not be circulating any more/ therefore you need to have the vaccine every year to ensure to you are protected against the correct strains. </a:t>
            </a:r>
          </a:p>
          <a:p>
            <a:pPr marL="228600" indent="-228600">
              <a:buFont typeface="+mj-lt"/>
              <a:buAutoNum type="arabicPeriod"/>
            </a:pPr>
            <a:endParaRPr lang="en-GB" baseline="0" dirty="0" smtClean="0"/>
          </a:p>
          <a:p>
            <a:pPr marL="228600" indent="-228600">
              <a:buFont typeface="+mj-lt"/>
              <a:buAutoNum type="arabicPeriod"/>
            </a:pPr>
            <a:r>
              <a:rPr lang="en-GB" baseline="0" dirty="0" smtClean="0"/>
              <a:t>This is true, people can be asymptomatic but still have the disease and be contagious. </a:t>
            </a:r>
          </a:p>
          <a:p>
            <a:pPr marL="228600" indent="-228600">
              <a:buFont typeface="+mj-lt"/>
              <a:buAutoNum type="arabicPeriod"/>
            </a:pPr>
            <a:endParaRPr lang="en-GB" baseline="0" dirty="0" smtClean="0"/>
          </a:p>
          <a:p>
            <a:pPr marL="228600" indent="-228600">
              <a:buFont typeface="+mj-lt"/>
              <a:buAutoNum type="arabicPeriod"/>
            </a:pPr>
            <a:r>
              <a:rPr lang="en-GB" baseline="0" dirty="0" smtClean="0"/>
              <a:t>You may not get the flu and if you do you may not be very ill. However you may be able to pass this on to more vulnerable people who may suffer much worse. </a:t>
            </a:r>
            <a:endParaRPr lang="en-GB" dirty="0"/>
          </a:p>
        </p:txBody>
      </p:sp>
      <p:sp>
        <p:nvSpPr>
          <p:cNvPr id="4" name="Slide Number Placeholder 3"/>
          <p:cNvSpPr>
            <a:spLocks noGrp="1"/>
          </p:cNvSpPr>
          <p:nvPr>
            <p:ph type="sldNum" sz="quarter" idx="10"/>
          </p:nvPr>
        </p:nvSpPr>
        <p:spPr/>
        <p:txBody>
          <a:bodyPr/>
          <a:lstStyle/>
          <a:p>
            <a:fld id="{F8D35DA1-D6DA-4378-B66A-8933F0E6221C}" type="slidenum">
              <a:rPr lang="en-GB" smtClean="0"/>
              <a:t>9</a:t>
            </a:fld>
            <a:endParaRPr lang="en-GB"/>
          </a:p>
        </p:txBody>
      </p:sp>
    </p:spTree>
    <p:extLst>
      <p:ext uri="{BB962C8B-B14F-4D97-AF65-F5344CB8AC3E}">
        <p14:creationId xmlns:p14="http://schemas.microsoft.com/office/powerpoint/2010/main" val="34054967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9570102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006218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04800"/>
            <a:ext cx="1943100" cy="4800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304800"/>
            <a:ext cx="5676900" cy="4800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990096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686599F-2F4F-447E-9F22-9E6A4851CF20}" type="datetimeFigureOut">
              <a:rPr lang="en-GB" smtClean="0">
                <a:solidFill>
                  <a:prstClr val="black">
                    <a:tint val="75000"/>
                  </a:prstClr>
                </a:solidFill>
              </a:rPr>
              <a:pPr/>
              <a:t>20/11/2019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25A8974-D8E6-4ECE-ACCB-92E7F95E566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969037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686599F-2F4F-447E-9F22-9E6A4851CF20}" type="datetimeFigureOut">
              <a:rPr lang="en-GB" smtClean="0">
                <a:solidFill>
                  <a:prstClr val="black">
                    <a:tint val="75000"/>
                  </a:prstClr>
                </a:solidFill>
              </a:rPr>
              <a:pPr/>
              <a:t>20/11/2019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25A8974-D8E6-4ECE-ACCB-92E7F95E566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7672208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686599F-2F4F-447E-9F22-9E6A4851CF20}" type="datetimeFigureOut">
              <a:rPr lang="en-GB" smtClean="0">
                <a:solidFill>
                  <a:prstClr val="black">
                    <a:tint val="75000"/>
                  </a:prstClr>
                </a:solidFill>
              </a:rPr>
              <a:pPr/>
              <a:t>20/11/2019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25A8974-D8E6-4ECE-ACCB-92E7F95E566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536144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686599F-2F4F-447E-9F22-9E6A4851CF20}" type="datetimeFigureOut">
              <a:rPr lang="en-GB" smtClean="0">
                <a:solidFill>
                  <a:prstClr val="black">
                    <a:tint val="75000"/>
                  </a:prstClr>
                </a:solidFill>
              </a:rPr>
              <a:pPr/>
              <a:t>20/11/2019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625A8974-D8E6-4ECE-ACCB-92E7F95E566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313535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686599F-2F4F-447E-9F22-9E6A4851CF20}" type="datetimeFigureOut">
              <a:rPr lang="en-GB" smtClean="0">
                <a:solidFill>
                  <a:prstClr val="black">
                    <a:tint val="75000"/>
                  </a:prstClr>
                </a:solidFill>
              </a:rPr>
              <a:pPr/>
              <a:t>20/11/2019</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625A8974-D8E6-4ECE-ACCB-92E7F95E566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472848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686599F-2F4F-447E-9F22-9E6A4851CF20}" type="datetimeFigureOut">
              <a:rPr lang="en-GB" smtClean="0">
                <a:solidFill>
                  <a:prstClr val="black">
                    <a:tint val="75000"/>
                  </a:prstClr>
                </a:solidFill>
              </a:rPr>
              <a:pPr/>
              <a:t>20/11/2019</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625A8974-D8E6-4ECE-ACCB-92E7F95E566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153647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86599F-2F4F-447E-9F22-9E6A4851CF20}" type="datetimeFigureOut">
              <a:rPr lang="en-GB" smtClean="0">
                <a:solidFill>
                  <a:prstClr val="black">
                    <a:tint val="75000"/>
                  </a:prstClr>
                </a:solidFill>
              </a:rPr>
              <a:pPr/>
              <a:t>20/11/2019</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625A8974-D8E6-4ECE-ACCB-92E7F95E566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153855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86599F-2F4F-447E-9F22-9E6A4851CF20}" type="datetimeFigureOut">
              <a:rPr lang="en-GB" smtClean="0">
                <a:solidFill>
                  <a:prstClr val="black">
                    <a:tint val="75000"/>
                  </a:prstClr>
                </a:solidFill>
              </a:rPr>
              <a:pPr/>
              <a:t>20/11/2019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625A8974-D8E6-4ECE-ACCB-92E7F95E566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7936720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047963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86599F-2F4F-447E-9F22-9E6A4851CF20}" type="datetimeFigureOut">
              <a:rPr lang="en-GB" smtClean="0">
                <a:solidFill>
                  <a:prstClr val="black">
                    <a:tint val="75000"/>
                  </a:prstClr>
                </a:solidFill>
              </a:rPr>
              <a:pPr/>
              <a:t>20/11/2019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625A8974-D8E6-4ECE-ACCB-92E7F95E566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590134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686599F-2F4F-447E-9F22-9E6A4851CF20}" type="datetimeFigureOut">
              <a:rPr lang="en-GB" smtClean="0">
                <a:solidFill>
                  <a:prstClr val="black">
                    <a:tint val="75000"/>
                  </a:prstClr>
                </a:solidFill>
              </a:rPr>
              <a:pPr/>
              <a:t>20/11/2019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25A8974-D8E6-4ECE-ACCB-92E7F95E566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679432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686599F-2F4F-447E-9F22-9E6A4851CF20}" type="datetimeFigureOut">
              <a:rPr lang="en-GB" smtClean="0">
                <a:solidFill>
                  <a:prstClr val="black">
                    <a:tint val="75000"/>
                  </a:prstClr>
                </a:solidFill>
              </a:rPr>
              <a:pPr/>
              <a:t>20/11/2019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25A8974-D8E6-4ECE-ACCB-92E7F95E566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339673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686599F-2F4F-447E-9F22-9E6A4851CF20}" type="datetimeFigureOut">
              <a:rPr lang="en-GB" smtClean="0">
                <a:solidFill>
                  <a:prstClr val="black">
                    <a:tint val="75000"/>
                  </a:prstClr>
                </a:solidFill>
              </a:rPr>
              <a:pPr/>
              <a:t>20/11/2019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25A8974-D8E6-4ECE-ACCB-92E7F95E566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7371053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686599F-2F4F-447E-9F22-9E6A4851CF20}" type="datetimeFigureOut">
              <a:rPr lang="en-GB" smtClean="0">
                <a:solidFill>
                  <a:prstClr val="black">
                    <a:tint val="75000"/>
                  </a:prstClr>
                </a:solidFill>
              </a:rPr>
              <a:pPr/>
              <a:t>20/11/2019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25A8974-D8E6-4ECE-ACCB-92E7F95E566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02607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686599F-2F4F-447E-9F22-9E6A4851CF20}" type="datetimeFigureOut">
              <a:rPr lang="en-GB" smtClean="0">
                <a:solidFill>
                  <a:prstClr val="black">
                    <a:tint val="75000"/>
                  </a:prstClr>
                </a:solidFill>
              </a:rPr>
              <a:pPr/>
              <a:t>20/11/2019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25A8974-D8E6-4ECE-ACCB-92E7F95E566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590124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686599F-2F4F-447E-9F22-9E6A4851CF20}" type="datetimeFigureOut">
              <a:rPr lang="en-GB" smtClean="0">
                <a:solidFill>
                  <a:prstClr val="black">
                    <a:tint val="75000"/>
                  </a:prstClr>
                </a:solidFill>
              </a:rPr>
              <a:pPr/>
              <a:t>20/11/2019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625A8974-D8E6-4ECE-ACCB-92E7F95E566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669976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686599F-2F4F-447E-9F22-9E6A4851CF20}" type="datetimeFigureOut">
              <a:rPr lang="en-GB" smtClean="0">
                <a:solidFill>
                  <a:prstClr val="black">
                    <a:tint val="75000"/>
                  </a:prstClr>
                </a:solidFill>
              </a:rPr>
              <a:pPr/>
              <a:t>20/11/2019</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625A8974-D8E6-4ECE-ACCB-92E7F95E566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062187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686599F-2F4F-447E-9F22-9E6A4851CF20}" type="datetimeFigureOut">
              <a:rPr lang="en-GB" smtClean="0">
                <a:solidFill>
                  <a:prstClr val="black">
                    <a:tint val="75000"/>
                  </a:prstClr>
                </a:solidFill>
              </a:rPr>
              <a:pPr/>
              <a:t>20/11/2019</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625A8974-D8E6-4ECE-ACCB-92E7F95E566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856826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86599F-2F4F-447E-9F22-9E6A4851CF20}" type="datetimeFigureOut">
              <a:rPr lang="en-GB" smtClean="0">
                <a:solidFill>
                  <a:prstClr val="black">
                    <a:tint val="75000"/>
                  </a:prstClr>
                </a:solidFill>
              </a:rPr>
              <a:pPr/>
              <a:t>20/11/2019</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625A8974-D8E6-4ECE-ACCB-92E7F95E566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051539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3815067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86599F-2F4F-447E-9F22-9E6A4851CF20}" type="datetimeFigureOut">
              <a:rPr lang="en-GB" smtClean="0">
                <a:solidFill>
                  <a:prstClr val="black">
                    <a:tint val="75000"/>
                  </a:prstClr>
                </a:solidFill>
              </a:rPr>
              <a:pPr/>
              <a:t>20/11/2019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625A8974-D8E6-4ECE-ACCB-92E7F95E566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494756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86599F-2F4F-447E-9F22-9E6A4851CF20}" type="datetimeFigureOut">
              <a:rPr lang="en-GB" smtClean="0">
                <a:solidFill>
                  <a:prstClr val="black">
                    <a:tint val="75000"/>
                  </a:prstClr>
                </a:solidFill>
              </a:rPr>
              <a:pPr/>
              <a:t>20/11/2019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625A8974-D8E6-4ECE-ACCB-92E7F95E566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428413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686599F-2F4F-447E-9F22-9E6A4851CF20}" type="datetimeFigureOut">
              <a:rPr lang="en-GB" smtClean="0">
                <a:solidFill>
                  <a:prstClr val="black">
                    <a:tint val="75000"/>
                  </a:prstClr>
                </a:solidFill>
              </a:rPr>
              <a:pPr/>
              <a:t>20/11/2019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25A8974-D8E6-4ECE-ACCB-92E7F95E566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5376487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686599F-2F4F-447E-9F22-9E6A4851CF20}" type="datetimeFigureOut">
              <a:rPr lang="en-GB" smtClean="0">
                <a:solidFill>
                  <a:prstClr val="black">
                    <a:tint val="75000"/>
                  </a:prstClr>
                </a:solidFill>
              </a:rPr>
              <a:pPr/>
              <a:t>20/11/2019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25A8974-D8E6-4ECE-ACCB-92E7F95E566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6865648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686599F-2F4F-447E-9F22-9E6A4851CF20}" type="datetimeFigureOut">
              <a:rPr lang="en-GB" smtClean="0">
                <a:solidFill>
                  <a:prstClr val="black">
                    <a:tint val="75000"/>
                  </a:prstClr>
                </a:solidFill>
              </a:rPr>
              <a:pPr/>
              <a:t>20/11/2019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25A8974-D8E6-4ECE-ACCB-92E7F95E566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3959222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686599F-2F4F-447E-9F22-9E6A4851CF20}" type="datetimeFigureOut">
              <a:rPr lang="en-GB" smtClean="0">
                <a:solidFill>
                  <a:prstClr val="black">
                    <a:tint val="75000"/>
                  </a:prstClr>
                </a:solidFill>
              </a:rPr>
              <a:pPr/>
              <a:t>20/11/2019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25A8974-D8E6-4ECE-ACCB-92E7F95E566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939057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686599F-2F4F-447E-9F22-9E6A4851CF20}" type="datetimeFigureOut">
              <a:rPr lang="en-GB" smtClean="0">
                <a:solidFill>
                  <a:prstClr val="black">
                    <a:tint val="75000"/>
                  </a:prstClr>
                </a:solidFill>
              </a:rPr>
              <a:pPr/>
              <a:t>20/11/2019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25A8974-D8E6-4ECE-ACCB-92E7F95E566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1291970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686599F-2F4F-447E-9F22-9E6A4851CF20}" type="datetimeFigureOut">
              <a:rPr lang="en-GB" smtClean="0">
                <a:solidFill>
                  <a:prstClr val="black">
                    <a:tint val="75000"/>
                  </a:prstClr>
                </a:solidFill>
              </a:rPr>
              <a:pPr/>
              <a:t>20/11/2019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625A8974-D8E6-4ECE-ACCB-92E7F95E566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616100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686599F-2F4F-447E-9F22-9E6A4851CF20}" type="datetimeFigureOut">
              <a:rPr lang="en-GB" smtClean="0">
                <a:solidFill>
                  <a:prstClr val="black">
                    <a:tint val="75000"/>
                  </a:prstClr>
                </a:solidFill>
              </a:rPr>
              <a:pPr/>
              <a:t>20/11/2019</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625A8974-D8E6-4ECE-ACCB-92E7F95E566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9255044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686599F-2F4F-447E-9F22-9E6A4851CF20}" type="datetimeFigureOut">
              <a:rPr lang="en-GB" smtClean="0">
                <a:solidFill>
                  <a:prstClr val="black">
                    <a:tint val="75000"/>
                  </a:prstClr>
                </a:solidFill>
              </a:rPr>
              <a:pPr/>
              <a:t>20/11/2019</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625A8974-D8E6-4ECE-ACCB-92E7F95E566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178463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304800"/>
            <a:ext cx="38100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304800"/>
            <a:ext cx="38100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0654240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86599F-2F4F-447E-9F22-9E6A4851CF20}" type="datetimeFigureOut">
              <a:rPr lang="en-GB" smtClean="0">
                <a:solidFill>
                  <a:prstClr val="black">
                    <a:tint val="75000"/>
                  </a:prstClr>
                </a:solidFill>
              </a:rPr>
              <a:pPr/>
              <a:t>20/11/2019</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625A8974-D8E6-4ECE-ACCB-92E7F95E566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2554406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86599F-2F4F-447E-9F22-9E6A4851CF20}" type="datetimeFigureOut">
              <a:rPr lang="en-GB" smtClean="0">
                <a:solidFill>
                  <a:prstClr val="black">
                    <a:tint val="75000"/>
                  </a:prstClr>
                </a:solidFill>
              </a:rPr>
              <a:pPr/>
              <a:t>20/11/2019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625A8974-D8E6-4ECE-ACCB-92E7F95E566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7803326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86599F-2F4F-447E-9F22-9E6A4851CF20}" type="datetimeFigureOut">
              <a:rPr lang="en-GB" smtClean="0">
                <a:solidFill>
                  <a:prstClr val="black">
                    <a:tint val="75000"/>
                  </a:prstClr>
                </a:solidFill>
              </a:rPr>
              <a:pPr/>
              <a:t>20/11/2019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625A8974-D8E6-4ECE-ACCB-92E7F95E566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2939466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686599F-2F4F-447E-9F22-9E6A4851CF20}" type="datetimeFigureOut">
              <a:rPr lang="en-GB" smtClean="0">
                <a:solidFill>
                  <a:prstClr val="black">
                    <a:tint val="75000"/>
                  </a:prstClr>
                </a:solidFill>
              </a:rPr>
              <a:pPr/>
              <a:t>20/11/2019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25A8974-D8E6-4ECE-ACCB-92E7F95E566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8650898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686599F-2F4F-447E-9F22-9E6A4851CF20}" type="datetimeFigureOut">
              <a:rPr lang="en-GB" smtClean="0">
                <a:solidFill>
                  <a:prstClr val="black">
                    <a:tint val="75000"/>
                  </a:prstClr>
                </a:solidFill>
              </a:rPr>
              <a:pPr/>
              <a:t>20/11/2019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25A8974-D8E6-4ECE-ACCB-92E7F95E566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4245550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686599F-2F4F-447E-9F22-9E6A4851CF20}" type="datetimeFigureOut">
              <a:rPr lang="en-GB" smtClean="0">
                <a:solidFill>
                  <a:prstClr val="black">
                    <a:tint val="75000"/>
                  </a:prstClr>
                </a:solidFill>
              </a:rPr>
              <a:pPr/>
              <a:t>20/11/2019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25A8974-D8E6-4ECE-ACCB-92E7F95E566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3543900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686599F-2F4F-447E-9F22-9E6A4851CF20}" type="datetimeFigureOut">
              <a:rPr lang="en-GB" smtClean="0">
                <a:solidFill>
                  <a:prstClr val="black">
                    <a:tint val="75000"/>
                  </a:prstClr>
                </a:solidFill>
              </a:rPr>
              <a:pPr/>
              <a:t>20/11/2019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25A8974-D8E6-4ECE-ACCB-92E7F95E566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5049181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686599F-2F4F-447E-9F22-9E6A4851CF20}" type="datetimeFigureOut">
              <a:rPr lang="en-GB" smtClean="0">
                <a:solidFill>
                  <a:prstClr val="black">
                    <a:tint val="75000"/>
                  </a:prstClr>
                </a:solidFill>
              </a:rPr>
              <a:pPr/>
              <a:t>20/11/2019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25A8974-D8E6-4ECE-ACCB-92E7F95E566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4284595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686599F-2F4F-447E-9F22-9E6A4851CF20}" type="datetimeFigureOut">
              <a:rPr lang="en-GB" smtClean="0">
                <a:solidFill>
                  <a:prstClr val="black">
                    <a:tint val="75000"/>
                  </a:prstClr>
                </a:solidFill>
              </a:rPr>
              <a:pPr/>
              <a:t>20/11/2019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625A8974-D8E6-4ECE-ACCB-92E7F95E566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7255393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686599F-2F4F-447E-9F22-9E6A4851CF20}" type="datetimeFigureOut">
              <a:rPr lang="en-GB" smtClean="0">
                <a:solidFill>
                  <a:prstClr val="black">
                    <a:tint val="75000"/>
                  </a:prstClr>
                </a:solidFill>
              </a:rPr>
              <a:pPr/>
              <a:t>20/11/2019</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625A8974-D8E6-4ECE-ACCB-92E7F95E566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748371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5571822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686599F-2F4F-447E-9F22-9E6A4851CF20}" type="datetimeFigureOut">
              <a:rPr lang="en-GB" smtClean="0">
                <a:solidFill>
                  <a:prstClr val="black">
                    <a:tint val="75000"/>
                  </a:prstClr>
                </a:solidFill>
              </a:rPr>
              <a:pPr/>
              <a:t>20/11/2019</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625A8974-D8E6-4ECE-ACCB-92E7F95E566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9549220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86599F-2F4F-447E-9F22-9E6A4851CF20}" type="datetimeFigureOut">
              <a:rPr lang="en-GB" smtClean="0">
                <a:solidFill>
                  <a:prstClr val="black">
                    <a:tint val="75000"/>
                  </a:prstClr>
                </a:solidFill>
              </a:rPr>
              <a:pPr/>
              <a:t>20/11/2019</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625A8974-D8E6-4ECE-ACCB-92E7F95E566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6909661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86599F-2F4F-447E-9F22-9E6A4851CF20}" type="datetimeFigureOut">
              <a:rPr lang="en-GB" smtClean="0">
                <a:solidFill>
                  <a:prstClr val="black">
                    <a:tint val="75000"/>
                  </a:prstClr>
                </a:solidFill>
              </a:rPr>
              <a:pPr/>
              <a:t>20/11/2019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625A8974-D8E6-4ECE-ACCB-92E7F95E566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006600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86599F-2F4F-447E-9F22-9E6A4851CF20}" type="datetimeFigureOut">
              <a:rPr lang="en-GB" smtClean="0">
                <a:solidFill>
                  <a:prstClr val="black">
                    <a:tint val="75000"/>
                  </a:prstClr>
                </a:solidFill>
              </a:rPr>
              <a:pPr/>
              <a:t>20/11/2019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625A8974-D8E6-4ECE-ACCB-92E7F95E566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3620167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686599F-2F4F-447E-9F22-9E6A4851CF20}" type="datetimeFigureOut">
              <a:rPr lang="en-GB" smtClean="0">
                <a:solidFill>
                  <a:prstClr val="black">
                    <a:tint val="75000"/>
                  </a:prstClr>
                </a:solidFill>
              </a:rPr>
              <a:pPr/>
              <a:t>20/11/2019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25A8974-D8E6-4ECE-ACCB-92E7F95E566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0417424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686599F-2F4F-447E-9F22-9E6A4851CF20}" type="datetimeFigureOut">
              <a:rPr lang="en-GB" smtClean="0">
                <a:solidFill>
                  <a:prstClr val="black">
                    <a:tint val="75000"/>
                  </a:prstClr>
                </a:solidFill>
              </a:rPr>
              <a:pPr/>
              <a:t>20/11/2019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25A8974-D8E6-4ECE-ACCB-92E7F95E566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134333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4780384"/>
          </a:xfrm>
        </p:spPr>
        <p:txBody>
          <a:bodyPr anchor="t"/>
          <a:lstStyle>
            <a:lvl1pPr algn="l">
              <a:defRPr>
                <a:latin typeface="Arial"/>
                <a:cs typeface="Arial"/>
              </a:defRPr>
            </a:lvl1pPr>
          </a:lstStyle>
          <a:p>
            <a:r>
              <a:rPr lang="en-US" smtClean="0"/>
              <a:t>Click to edit Master title style</a:t>
            </a:r>
            <a:endParaRPr lang="en-US" dirty="0"/>
          </a:p>
        </p:txBody>
      </p:sp>
    </p:spTree>
    <p:extLst>
      <p:ext uri="{BB962C8B-B14F-4D97-AF65-F5344CB8AC3E}">
        <p14:creationId xmlns:p14="http://schemas.microsoft.com/office/powerpoint/2010/main" val="14320553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04879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2392723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8729957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 descr="LCC Powerpoint footer with strapline.jpg"/>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5422900"/>
            <a:ext cx="9144000" cy="167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685800" y="3048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Rectangle 3"/>
          <p:cNvSpPr>
            <a:spLocks noGrp="1" noChangeArrowheads="1"/>
          </p:cNvSpPr>
          <p:nvPr>
            <p:ph type="body" idx="1"/>
          </p:nvPr>
        </p:nvSpPr>
        <p:spPr bwMode="auto">
          <a:xfrm>
            <a:off x="685800" y="304800"/>
            <a:ext cx="7772400" cy="48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fontAlgn="base" hangingPunct="1">
        <a:spcBef>
          <a:spcPct val="0"/>
        </a:spcBef>
        <a:spcAft>
          <a:spcPct val="0"/>
        </a:spcAft>
        <a:defRPr sz="3400">
          <a:solidFill>
            <a:schemeClr val="tx2"/>
          </a:solidFill>
          <a:latin typeface="+mj-lt"/>
          <a:ea typeface="+mj-ea"/>
          <a:cs typeface="+mj-cs"/>
        </a:defRPr>
      </a:lvl1pPr>
      <a:lvl2pPr algn="ctr" rtl="0" eaLnBrk="1" fontAlgn="base" hangingPunct="1">
        <a:spcBef>
          <a:spcPct val="0"/>
        </a:spcBef>
        <a:spcAft>
          <a:spcPct val="0"/>
        </a:spcAft>
        <a:defRPr sz="3400">
          <a:solidFill>
            <a:schemeClr val="tx2"/>
          </a:solidFill>
          <a:latin typeface="Arial" charset="0"/>
          <a:ea typeface="ＭＳ Ｐゴシック" charset="0"/>
          <a:cs typeface="ＭＳ Ｐゴシック" charset="0"/>
        </a:defRPr>
      </a:lvl2pPr>
      <a:lvl3pPr algn="ctr" rtl="0" eaLnBrk="1" fontAlgn="base" hangingPunct="1">
        <a:spcBef>
          <a:spcPct val="0"/>
        </a:spcBef>
        <a:spcAft>
          <a:spcPct val="0"/>
        </a:spcAft>
        <a:defRPr sz="3400">
          <a:solidFill>
            <a:schemeClr val="tx2"/>
          </a:solidFill>
          <a:latin typeface="Arial" charset="0"/>
          <a:ea typeface="ＭＳ Ｐゴシック" charset="0"/>
          <a:cs typeface="ＭＳ Ｐゴシック" charset="0"/>
        </a:defRPr>
      </a:lvl3pPr>
      <a:lvl4pPr algn="ctr" rtl="0" eaLnBrk="1" fontAlgn="base" hangingPunct="1">
        <a:spcBef>
          <a:spcPct val="0"/>
        </a:spcBef>
        <a:spcAft>
          <a:spcPct val="0"/>
        </a:spcAft>
        <a:defRPr sz="3400">
          <a:solidFill>
            <a:schemeClr val="tx2"/>
          </a:solidFill>
          <a:latin typeface="Arial" charset="0"/>
          <a:ea typeface="ＭＳ Ｐゴシック" charset="0"/>
          <a:cs typeface="ＭＳ Ｐゴシック" charset="0"/>
        </a:defRPr>
      </a:lvl4pPr>
      <a:lvl5pPr algn="ctr" rtl="0" eaLnBrk="1" fontAlgn="base" hangingPunct="1">
        <a:spcBef>
          <a:spcPct val="0"/>
        </a:spcBef>
        <a:spcAft>
          <a:spcPct val="0"/>
        </a:spcAft>
        <a:defRPr sz="3400">
          <a:solidFill>
            <a:schemeClr val="tx2"/>
          </a:solidFill>
          <a:latin typeface="Arial" charset="0"/>
          <a:ea typeface="ＭＳ Ｐゴシック" charset="0"/>
          <a:cs typeface="ＭＳ Ｐゴシック" charset="0"/>
        </a:defRPr>
      </a:lvl5pPr>
      <a:lvl6pPr marL="457200" algn="ctr" rtl="0" eaLnBrk="1" fontAlgn="base" hangingPunct="1">
        <a:spcBef>
          <a:spcPct val="0"/>
        </a:spcBef>
        <a:spcAft>
          <a:spcPct val="0"/>
        </a:spcAft>
        <a:defRPr sz="3400">
          <a:solidFill>
            <a:schemeClr val="tx2"/>
          </a:solidFill>
          <a:latin typeface="Arial" charset="0"/>
          <a:ea typeface="ＭＳ Ｐゴシック" charset="0"/>
          <a:cs typeface="ＭＳ Ｐゴシック" charset="0"/>
        </a:defRPr>
      </a:lvl6pPr>
      <a:lvl7pPr marL="914400" algn="ctr" rtl="0" eaLnBrk="1" fontAlgn="base" hangingPunct="1">
        <a:spcBef>
          <a:spcPct val="0"/>
        </a:spcBef>
        <a:spcAft>
          <a:spcPct val="0"/>
        </a:spcAft>
        <a:defRPr sz="3400">
          <a:solidFill>
            <a:schemeClr val="tx2"/>
          </a:solidFill>
          <a:latin typeface="Arial" charset="0"/>
          <a:ea typeface="ＭＳ Ｐゴシック" charset="0"/>
          <a:cs typeface="ＭＳ Ｐゴシック" charset="0"/>
        </a:defRPr>
      </a:lvl7pPr>
      <a:lvl8pPr marL="1371600" algn="ctr" rtl="0" eaLnBrk="1" fontAlgn="base" hangingPunct="1">
        <a:spcBef>
          <a:spcPct val="0"/>
        </a:spcBef>
        <a:spcAft>
          <a:spcPct val="0"/>
        </a:spcAft>
        <a:defRPr sz="3400">
          <a:solidFill>
            <a:schemeClr val="tx2"/>
          </a:solidFill>
          <a:latin typeface="Arial" charset="0"/>
          <a:ea typeface="ＭＳ Ｐゴシック" charset="0"/>
          <a:cs typeface="ＭＳ Ｐゴシック" charset="0"/>
        </a:defRPr>
      </a:lvl8pPr>
      <a:lvl9pPr marL="1828800" algn="ctr" rtl="0" eaLnBrk="1" fontAlgn="base" hangingPunct="1">
        <a:spcBef>
          <a:spcPct val="0"/>
        </a:spcBef>
        <a:spcAft>
          <a:spcPct val="0"/>
        </a:spcAft>
        <a:defRPr sz="3400">
          <a:solidFill>
            <a:schemeClr val="tx2"/>
          </a:solidFill>
          <a:latin typeface="Arial" charset="0"/>
          <a:ea typeface="ＭＳ Ｐゴシック" charset="0"/>
          <a:cs typeface="ＭＳ Ｐゴシック" charset="0"/>
        </a:defRPr>
      </a:lvl9pPr>
    </p:titleStyle>
    <p:body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ea typeface="+mn-ea"/>
        </a:defRPr>
      </a:lvl2pPr>
      <a:lvl3pPr marL="1143000" indent="-228600" algn="l" rtl="0" eaLnBrk="1" fontAlgn="base" hangingPunct="1">
        <a:spcBef>
          <a:spcPct val="20000"/>
        </a:spcBef>
        <a:spcAft>
          <a:spcPct val="0"/>
        </a:spcAft>
        <a:buChar char="•"/>
        <a:defRPr sz="1600">
          <a:solidFill>
            <a:schemeClr val="tx1"/>
          </a:solidFill>
          <a:latin typeface="+mn-lt"/>
          <a:ea typeface="+mn-ea"/>
        </a:defRPr>
      </a:lvl3pPr>
      <a:lvl4pPr marL="1600200" indent="-228600" algn="l" rtl="0" eaLnBrk="1" fontAlgn="base" hangingPunct="1">
        <a:spcBef>
          <a:spcPct val="20000"/>
        </a:spcBef>
        <a:spcAft>
          <a:spcPct val="0"/>
        </a:spcAft>
        <a:buChar char="–"/>
        <a:defRPr sz="1200">
          <a:solidFill>
            <a:schemeClr val="tx1"/>
          </a:solidFill>
          <a:latin typeface="+mn-lt"/>
          <a:ea typeface="+mn-ea"/>
        </a:defRPr>
      </a:lvl4pPr>
      <a:lvl5pPr marL="2057400" indent="-228600" algn="l" rtl="0" eaLnBrk="1" fontAlgn="base" hangingPunct="1">
        <a:spcBef>
          <a:spcPct val="20000"/>
        </a:spcBef>
        <a:spcAft>
          <a:spcPct val="0"/>
        </a:spcAft>
        <a:buChar char="»"/>
        <a:defRPr sz="1000">
          <a:solidFill>
            <a:schemeClr val="tx1"/>
          </a:solidFill>
          <a:latin typeface="+mn-lt"/>
          <a:ea typeface="+mn-ea"/>
        </a:defRPr>
      </a:lvl5pPr>
      <a:lvl6pPr marL="2514600" indent="-228600" algn="l" rtl="0" eaLnBrk="1" fontAlgn="base" hangingPunct="1">
        <a:spcBef>
          <a:spcPct val="20000"/>
        </a:spcBef>
        <a:spcAft>
          <a:spcPct val="0"/>
        </a:spcAft>
        <a:buChar char="»"/>
        <a:defRPr sz="1000">
          <a:solidFill>
            <a:schemeClr val="tx1"/>
          </a:solidFill>
          <a:latin typeface="+mn-lt"/>
          <a:ea typeface="+mn-ea"/>
        </a:defRPr>
      </a:lvl6pPr>
      <a:lvl7pPr marL="2971800" indent="-228600" algn="l" rtl="0" eaLnBrk="1" fontAlgn="base" hangingPunct="1">
        <a:spcBef>
          <a:spcPct val="20000"/>
        </a:spcBef>
        <a:spcAft>
          <a:spcPct val="0"/>
        </a:spcAft>
        <a:buChar char="»"/>
        <a:defRPr sz="1000">
          <a:solidFill>
            <a:schemeClr val="tx1"/>
          </a:solidFill>
          <a:latin typeface="+mn-lt"/>
          <a:ea typeface="+mn-ea"/>
        </a:defRPr>
      </a:lvl7pPr>
      <a:lvl8pPr marL="3429000" indent="-228600" algn="l" rtl="0" eaLnBrk="1" fontAlgn="base" hangingPunct="1">
        <a:spcBef>
          <a:spcPct val="20000"/>
        </a:spcBef>
        <a:spcAft>
          <a:spcPct val="0"/>
        </a:spcAft>
        <a:buChar char="»"/>
        <a:defRPr sz="1000">
          <a:solidFill>
            <a:schemeClr val="tx1"/>
          </a:solidFill>
          <a:latin typeface="+mn-lt"/>
          <a:ea typeface="+mn-ea"/>
        </a:defRPr>
      </a:lvl8pPr>
      <a:lvl9pPr marL="3886200" indent="-228600" algn="l" rtl="0" eaLnBrk="1" fontAlgn="base" hangingPunct="1">
        <a:spcBef>
          <a:spcPct val="20000"/>
        </a:spcBef>
        <a:spcAft>
          <a:spcPct val="0"/>
        </a:spcAft>
        <a:buChar char="»"/>
        <a:defRPr sz="1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86599F-2F4F-447E-9F22-9E6A4851CF20}" type="datetimeFigureOut">
              <a:rPr lang="en-GB" smtClean="0">
                <a:solidFill>
                  <a:prstClr val="black">
                    <a:tint val="75000"/>
                  </a:prstClr>
                </a:solidFill>
              </a:rPr>
              <a:pPr/>
              <a:t>20/11/2019</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5A8974-D8E6-4ECE-ACCB-92E7F95E566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3921992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86599F-2F4F-447E-9F22-9E6A4851CF20}" type="datetimeFigureOut">
              <a:rPr lang="en-GB" smtClean="0">
                <a:solidFill>
                  <a:prstClr val="black">
                    <a:tint val="75000"/>
                  </a:prstClr>
                </a:solidFill>
              </a:rPr>
              <a:pPr/>
              <a:t>20/11/2019</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5A8974-D8E6-4ECE-ACCB-92E7F95E566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5720368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86599F-2F4F-447E-9F22-9E6A4851CF20}" type="datetimeFigureOut">
              <a:rPr lang="en-GB" smtClean="0">
                <a:solidFill>
                  <a:prstClr val="black">
                    <a:tint val="75000"/>
                  </a:prstClr>
                </a:solidFill>
              </a:rPr>
              <a:pPr/>
              <a:t>20/11/2019</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5A8974-D8E6-4ECE-ACCB-92E7F95E566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3711124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86599F-2F4F-447E-9F22-9E6A4851CF20}" type="datetimeFigureOut">
              <a:rPr lang="en-GB" smtClean="0">
                <a:solidFill>
                  <a:prstClr val="black">
                    <a:tint val="75000"/>
                  </a:prstClr>
                </a:solidFill>
              </a:rPr>
              <a:pPr/>
              <a:t>20/11/2019</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5A8974-D8E6-4ECE-ACCB-92E7F95E566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76899803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747543/Influenza-like_illness_in_care_home_2018_FINAL.pdf" TargetMode="External"/><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891952"/>
          </a:xfrm>
        </p:spPr>
        <p:txBody>
          <a:bodyPr/>
          <a:lstStyle/>
          <a:p>
            <a:pPr algn="ctr"/>
            <a:r>
              <a:rPr lang="en-GB" dirty="0"/>
              <a:t>Mark </a:t>
            </a:r>
            <a:r>
              <a:rPr lang="en-GB" dirty="0" smtClean="0"/>
              <a:t>Q2 </a:t>
            </a:r>
            <a:r>
              <a:rPr lang="en-GB" dirty="0"/>
              <a:t>Workbooks – </a:t>
            </a:r>
            <a:r>
              <a:rPr lang="en-GB" dirty="0" smtClean="0"/>
              <a:t>20 </a:t>
            </a:r>
            <a:r>
              <a:rPr lang="en-GB" dirty="0"/>
              <a:t>minutes</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3838" y="1852613"/>
            <a:ext cx="3614737" cy="3151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843616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1"/>
                </a:solidFill>
              </a:rPr>
              <a:t>This years vaccine</a:t>
            </a:r>
            <a:endParaRPr lang="en-GB" dirty="0">
              <a:solidFill>
                <a:schemeClr val="tx1"/>
              </a:solidFill>
            </a:endParaRPr>
          </a:p>
        </p:txBody>
      </p:sp>
      <p:sp>
        <p:nvSpPr>
          <p:cNvPr id="4" name="TextBox 3"/>
          <p:cNvSpPr txBox="1"/>
          <p:nvPr/>
        </p:nvSpPr>
        <p:spPr>
          <a:xfrm>
            <a:off x="719572" y="1484784"/>
            <a:ext cx="3528392" cy="1200329"/>
          </a:xfrm>
          <a:prstGeom prst="rect">
            <a:avLst/>
          </a:prstGeom>
          <a:noFill/>
        </p:spPr>
        <p:txBody>
          <a:bodyPr wrap="square" rtlCol="0">
            <a:spAutoFit/>
          </a:bodyPr>
          <a:lstStyle/>
          <a:p>
            <a:r>
              <a:rPr lang="en-GB" dirty="0" smtClean="0"/>
              <a:t>Last years vaccines have been recommended for this years flu season.  </a:t>
            </a:r>
            <a:endParaRPr lang="en-GB" dirty="0"/>
          </a:p>
          <a:p>
            <a:endParaRPr lang="en-GB" dirty="0"/>
          </a:p>
        </p:txBody>
      </p:sp>
      <p:sp>
        <p:nvSpPr>
          <p:cNvPr id="5" name="TextBox 4"/>
          <p:cNvSpPr txBox="1"/>
          <p:nvPr/>
        </p:nvSpPr>
        <p:spPr>
          <a:xfrm>
            <a:off x="5030296" y="1569266"/>
            <a:ext cx="3384376" cy="2862322"/>
          </a:xfrm>
          <a:prstGeom prst="rect">
            <a:avLst/>
          </a:prstGeom>
          <a:noFill/>
        </p:spPr>
        <p:txBody>
          <a:bodyPr wrap="square" rtlCol="0">
            <a:spAutoFit/>
          </a:bodyPr>
          <a:lstStyle/>
          <a:p>
            <a:r>
              <a:rPr lang="en-GB" b="1" dirty="0"/>
              <a:t>Adjuvanted vaccine:</a:t>
            </a:r>
          </a:p>
          <a:p>
            <a:r>
              <a:rPr lang="en-GB" dirty="0"/>
              <a:t>An adjuvant is a substance that has been added to a vaccine to increase the body's immune response. </a:t>
            </a:r>
            <a:r>
              <a:rPr lang="en-GB" dirty="0" smtClean="0"/>
              <a:t>The </a:t>
            </a:r>
            <a:r>
              <a:rPr lang="en-GB" dirty="0"/>
              <a:t>vaccine is trivalent (protects from 3 strains of flu) with the adjuvant added. </a:t>
            </a:r>
            <a:endParaRPr lang="en-GB" dirty="0" smtClean="0"/>
          </a:p>
          <a:p>
            <a:endParaRPr lang="en-GB" dirty="0"/>
          </a:p>
          <a:p>
            <a:r>
              <a:rPr lang="en-GB" dirty="0" smtClean="0"/>
              <a:t>This vaccine will not contain strain B YAMAGATA - PHUKET</a:t>
            </a:r>
            <a:endParaRPr lang="en-GB" dirty="0"/>
          </a:p>
        </p:txBody>
      </p:sp>
      <p:sp>
        <p:nvSpPr>
          <p:cNvPr id="6" name="TextBox 5"/>
          <p:cNvSpPr txBox="1"/>
          <p:nvPr/>
        </p:nvSpPr>
        <p:spPr>
          <a:xfrm>
            <a:off x="719572" y="2809827"/>
            <a:ext cx="4212468" cy="3416320"/>
          </a:xfrm>
          <a:prstGeom prst="rect">
            <a:avLst/>
          </a:prstGeom>
          <a:noFill/>
        </p:spPr>
        <p:txBody>
          <a:bodyPr wrap="square" rtlCol="0">
            <a:spAutoFit/>
          </a:bodyPr>
          <a:lstStyle/>
          <a:p>
            <a:r>
              <a:rPr lang="en-GB" b="1" dirty="0"/>
              <a:t>Quadrivalent vaccine:</a:t>
            </a:r>
          </a:p>
          <a:p>
            <a:r>
              <a:rPr lang="en-GB" dirty="0"/>
              <a:t>This year the flu vaccine is Quadrivalent which means that it protects against four strains of influenza. </a:t>
            </a:r>
          </a:p>
          <a:p>
            <a:r>
              <a:rPr lang="en-GB" dirty="0"/>
              <a:t>H3N2 – </a:t>
            </a:r>
            <a:r>
              <a:rPr lang="en-GB" dirty="0" smtClean="0"/>
              <a:t>A KANSAS</a:t>
            </a:r>
          </a:p>
          <a:p>
            <a:r>
              <a:rPr lang="en-GB" dirty="0" smtClean="0"/>
              <a:t>H1N1 – A BRISBANE</a:t>
            </a:r>
          </a:p>
          <a:p>
            <a:r>
              <a:rPr lang="en-GB" dirty="0" smtClean="0"/>
              <a:t>B </a:t>
            </a:r>
            <a:r>
              <a:rPr lang="en-GB" dirty="0"/>
              <a:t>VICTORIA – COLORADO</a:t>
            </a:r>
          </a:p>
          <a:p>
            <a:r>
              <a:rPr lang="en-GB" dirty="0"/>
              <a:t>B YAMAGATA - PHUKET </a:t>
            </a:r>
            <a:endParaRPr lang="en-GB" dirty="0" smtClean="0"/>
          </a:p>
          <a:p>
            <a:endParaRPr lang="en-GB" dirty="0"/>
          </a:p>
          <a:p>
            <a:endParaRPr lang="en-GB" dirty="0"/>
          </a:p>
          <a:p>
            <a:endParaRPr lang="en-GB" dirty="0"/>
          </a:p>
        </p:txBody>
      </p:sp>
    </p:spTree>
    <p:extLst>
      <p:ext uri="{BB962C8B-B14F-4D97-AF65-F5344CB8AC3E}">
        <p14:creationId xmlns:p14="http://schemas.microsoft.com/office/powerpoint/2010/main" val="526287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Why get the vaccine</a:t>
            </a:r>
            <a:endParaRPr lang="en-GB" dirty="0"/>
          </a:p>
        </p:txBody>
      </p:sp>
      <p:sp>
        <p:nvSpPr>
          <p:cNvPr id="3" name="TextBox 2"/>
          <p:cNvSpPr txBox="1"/>
          <p:nvPr/>
        </p:nvSpPr>
        <p:spPr>
          <a:xfrm>
            <a:off x="971600" y="1628800"/>
            <a:ext cx="6984776" cy="3416320"/>
          </a:xfrm>
          <a:prstGeom prst="rect">
            <a:avLst/>
          </a:prstGeom>
          <a:noFill/>
        </p:spPr>
        <p:txBody>
          <a:bodyPr wrap="square" rtlCol="0">
            <a:spAutoFit/>
          </a:bodyPr>
          <a:lstStyle/>
          <a:p>
            <a:pPr marL="285750" indent="-285750">
              <a:buFont typeface="Wingdings" panose="05000000000000000000" pitchFamily="2" charset="2"/>
              <a:buChar char="Ø"/>
            </a:pPr>
            <a:r>
              <a:rPr lang="en-GB" dirty="0" smtClean="0"/>
              <a:t>To achieve herd immunity.</a:t>
            </a:r>
          </a:p>
          <a:p>
            <a:pPr marL="285750" indent="-285750">
              <a:buFont typeface="Wingdings" panose="05000000000000000000" pitchFamily="2" charset="2"/>
              <a:buChar char="Ø"/>
            </a:pPr>
            <a:endParaRPr lang="en-GB" dirty="0" smtClean="0"/>
          </a:p>
          <a:p>
            <a:pPr marL="285750" indent="-285750">
              <a:buFont typeface="Wingdings" panose="05000000000000000000" pitchFamily="2" charset="2"/>
              <a:buChar char="Ø"/>
            </a:pPr>
            <a:r>
              <a:rPr lang="en-GB" dirty="0" smtClean="0"/>
              <a:t>To protect those you care for.</a:t>
            </a:r>
          </a:p>
          <a:p>
            <a:pPr marL="285750" indent="-285750">
              <a:buFont typeface="Wingdings" panose="05000000000000000000" pitchFamily="2" charset="2"/>
              <a:buChar char="Ø"/>
            </a:pPr>
            <a:endParaRPr lang="en-GB" dirty="0" smtClean="0"/>
          </a:p>
          <a:p>
            <a:pPr marL="285750" indent="-285750">
              <a:buFont typeface="Wingdings" panose="05000000000000000000" pitchFamily="2" charset="2"/>
              <a:buChar char="Ø"/>
            </a:pPr>
            <a:r>
              <a:rPr lang="en-GB" dirty="0" smtClean="0"/>
              <a:t>To protect yourself.</a:t>
            </a:r>
          </a:p>
          <a:p>
            <a:pPr marL="285750" indent="-285750">
              <a:buFont typeface="Wingdings" panose="05000000000000000000" pitchFamily="2" charset="2"/>
              <a:buChar char="Ø"/>
            </a:pPr>
            <a:endParaRPr lang="en-GB" dirty="0"/>
          </a:p>
          <a:p>
            <a:pPr marL="285750" indent="-285750">
              <a:buFont typeface="Wingdings" panose="05000000000000000000" pitchFamily="2" charset="2"/>
              <a:buChar char="Ø"/>
            </a:pPr>
            <a:r>
              <a:rPr lang="en-GB" dirty="0" smtClean="0"/>
              <a:t>There are also other things you can do to reduce the spread of influenza and also to reduce the risk of you picking up the virus:</a:t>
            </a:r>
          </a:p>
          <a:p>
            <a:pPr marL="742950" lvl="1" indent="-285750">
              <a:buFont typeface="Wingdings" panose="05000000000000000000" pitchFamily="2" charset="2"/>
              <a:buChar char="Ø"/>
            </a:pPr>
            <a:r>
              <a:rPr lang="en-GB" dirty="0" smtClean="0"/>
              <a:t>Increased hand hygiene</a:t>
            </a:r>
          </a:p>
          <a:p>
            <a:pPr marL="742950" lvl="1" indent="-285750">
              <a:buFont typeface="Wingdings" panose="05000000000000000000" pitchFamily="2" charset="2"/>
              <a:buChar char="Ø"/>
            </a:pPr>
            <a:r>
              <a:rPr lang="en-GB" dirty="0" smtClean="0"/>
              <a:t>Dispose of contaminated waste (tissues etc.) immediately in appropriate waste stream. </a:t>
            </a:r>
          </a:p>
          <a:p>
            <a:endParaRPr lang="en-GB" sz="1600" dirty="0"/>
          </a:p>
        </p:txBody>
      </p:sp>
    </p:spTree>
    <p:extLst>
      <p:ext uri="{BB962C8B-B14F-4D97-AF65-F5344CB8AC3E}">
        <p14:creationId xmlns:p14="http://schemas.microsoft.com/office/powerpoint/2010/main" val="897738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fade">
                                      <p:cBhvr>
                                        <p:cTn id="16" dur="500"/>
                                        <p:tgtEl>
                                          <p:spTgt spid="3">
                                            <p:txEl>
                                              <p:pRg st="6" end="6"/>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Effect transition="in" filter="fade">
                                      <p:cBhvr>
                                        <p:cTn id="19" dur="500"/>
                                        <p:tgtEl>
                                          <p:spTgt spid="3">
                                            <p:txEl>
                                              <p:pRg st="7" end="7"/>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fade">
                                      <p:cBhvr>
                                        <p:cTn id="2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035968"/>
          </a:xfrm>
        </p:spPr>
        <p:txBody>
          <a:bodyPr/>
          <a:lstStyle/>
          <a:p>
            <a:pPr algn="ctr"/>
            <a:r>
              <a:rPr lang="en-GB" dirty="0" smtClean="0"/>
              <a:t>Treatment of flu.</a:t>
            </a:r>
            <a:endParaRPr lang="en-GB" dirty="0"/>
          </a:p>
        </p:txBody>
      </p:sp>
      <p:sp>
        <p:nvSpPr>
          <p:cNvPr id="3" name="TextBox 2"/>
          <p:cNvSpPr txBox="1"/>
          <p:nvPr/>
        </p:nvSpPr>
        <p:spPr>
          <a:xfrm>
            <a:off x="395536" y="1700808"/>
            <a:ext cx="8352928" cy="3139321"/>
          </a:xfrm>
          <a:prstGeom prst="rect">
            <a:avLst/>
          </a:prstGeom>
          <a:noFill/>
        </p:spPr>
        <p:txBody>
          <a:bodyPr wrap="square" rtlCol="0">
            <a:spAutoFit/>
          </a:bodyPr>
          <a:lstStyle/>
          <a:p>
            <a:pPr marL="285750" indent="-285750">
              <a:buFont typeface="Wingdings" panose="05000000000000000000" pitchFamily="2" charset="2"/>
              <a:buChar char="Ø"/>
            </a:pPr>
            <a:r>
              <a:rPr lang="en-GB" dirty="0" smtClean="0"/>
              <a:t>Once a person has Flu it is possible to treat it using Antivirals. Antiviral </a:t>
            </a:r>
            <a:r>
              <a:rPr lang="en-GB" dirty="0"/>
              <a:t>drugs are different from antibiotics, which fight against bacterial infections</a:t>
            </a:r>
            <a:r>
              <a:rPr lang="en-GB" dirty="0" smtClean="0"/>
              <a:t>.</a:t>
            </a:r>
            <a:r>
              <a:rPr lang="en-GB" dirty="0"/>
              <a:t> </a:t>
            </a:r>
            <a:r>
              <a:rPr lang="en-GB" dirty="0" smtClean="0"/>
              <a:t> </a:t>
            </a:r>
          </a:p>
          <a:p>
            <a:pPr marL="285750" indent="-285750">
              <a:buFont typeface="Wingdings" panose="05000000000000000000" pitchFamily="2" charset="2"/>
              <a:buChar char="Ø"/>
            </a:pPr>
            <a:endParaRPr lang="en-GB" dirty="0"/>
          </a:p>
          <a:p>
            <a:pPr marL="285750" indent="-285750">
              <a:buFont typeface="Wingdings" panose="05000000000000000000" pitchFamily="2" charset="2"/>
              <a:buChar char="Ø"/>
            </a:pPr>
            <a:r>
              <a:rPr lang="en-GB" dirty="0"/>
              <a:t>It’s very important that flu antiviral drugs are started as soon as possible to treat hospitalized flu patients, people who are very sick with the flu but who do not need to be hospitalized, and people who are at </a:t>
            </a:r>
            <a:r>
              <a:rPr lang="en-GB" dirty="0" smtClean="0"/>
              <a:t>high risk of serious flu complications. </a:t>
            </a:r>
          </a:p>
          <a:p>
            <a:pPr marL="285750" indent="-285750">
              <a:buFont typeface="Wingdings" panose="05000000000000000000" pitchFamily="2" charset="2"/>
              <a:buChar char="Ø"/>
            </a:pPr>
            <a:endParaRPr lang="en-GB" dirty="0"/>
          </a:p>
          <a:p>
            <a:pPr marL="285750" indent="-285750">
              <a:buFont typeface="Wingdings" panose="05000000000000000000" pitchFamily="2" charset="2"/>
              <a:buChar char="Ø"/>
            </a:pPr>
            <a:r>
              <a:rPr lang="en-GB" dirty="0" smtClean="0"/>
              <a:t>For </a:t>
            </a:r>
            <a:r>
              <a:rPr lang="en-GB" dirty="0"/>
              <a:t>people at high risk of serious flu complications, early treatment with an antiviral drug can mean the difference between having milder illness instead of more severe illness that might require a hospital stay.  </a:t>
            </a:r>
          </a:p>
        </p:txBody>
      </p:sp>
    </p:spTree>
    <p:extLst>
      <p:ext uri="{BB962C8B-B14F-4D97-AF65-F5344CB8AC3E}">
        <p14:creationId xmlns:p14="http://schemas.microsoft.com/office/powerpoint/2010/main" val="2595863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07976"/>
          </a:xfrm>
        </p:spPr>
        <p:txBody>
          <a:bodyPr/>
          <a:lstStyle/>
          <a:p>
            <a:r>
              <a:rPr lang="en-GB" dirty="0" smtClean="0"/>
              <a:t>Continued…</a:t>
            </a:r>
            <a:endParaRPr lang="en-GB" dirty="0"/>
          </a:p>
        </p:txBody>
      </p:sp>
      <p:sp>
        <p:nvSpPr>
          <p:cNvPr id="3" name="TextBox 2"/>
          <p:cNvSpPr txBox="1"/>
          <p:nvPr/>
        </p:nvSpPr>
        <p:spPr>
          <a:xfrm>
            <a:off x="971600" y="1556792"/>
            <a:ext cx="6984776" cy="2585323"/>
          </a:xfrm>
          <a:prstGeom prst="rect">
            <a:avLst/>
          </a:prstGeom>
          <a:noFill/>
        </p:spPr>
        <p:txBody>
          <a:bodyPr wrap="square" rtlCol="0">
            <a:spAutoFit/>
          </a:bodyPr>
          <a:lstStyle/>
          <a:p>
            <a:r>
              <a:rPr lang="en-GB" dirty="0" smtClean="0"/>
              <a:t>As flu is starting to circulate in the community it is vital that this is considered  if you suspect that one of your resident has respiratory illness.</a:t>
            </a:r>
          </a:p>
          <a:p>
            <a:endParaRPr lang="en-GB" dirty="0"/>
          </a:p>
          <a:p>
            <a:r>
              <a:rPr lang="en-GB" dirty="0" smtClean="0"/>
              <a:t>Please read:</a:t>
            </a:r>
          </a:p>
          <a:p>
            <a:endParaRPr lang="en-GB" dirty="0" smtClean="0"/>
          </a:p>
          <a:p>
            <a:r>
              <a:rPr lang="en-GB" dirty="0">
                <a:hlinkClick r:id="rId3"/>
              </a:rPr>
              <a:t>https://</a:t>
            </a:r>
            <a:r>
              <a:rPr lang="en-GB" dirty="0" smtClean="0">
                <a:hlinkClick r:id="rId3"/>
              </a:rPr>
              <a:t>assets.publishing.service.gov.uk/government/uploads/system/uploads/attachment_data/file/747543/Influenza-like_illness_in_care_home_2018_FINAL.pdf</a:t>
            </a:r>
            <a:r>
              <a:rPr lang="en-GB" dirty="0" smtClean="0"/>
              <a:t> </a:t>
            </a:r>
          </a:p>
        </p:txBody>
      </p:sp>
    </p:spTree>
    <p:extLst>
      <p:ext uri="{BB962C8B-B14F-4D97-AF65-F5344CB8AC3E}">
        <p14:creationId xmlns:p14="http://schemas.microsoft.com/office/powerpoint/2010/main" val="121207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1"/>
                </a:solidFill>
              </a:rPr>
              <a:t>The Flu Campaign</a:t>
            </a:r>
            <a:endParaRPr lang="en-GB" dirty="0">
              <a:solidFill>
                <a:schemeClr val="tx1"/>
              </a:solidFill>
            </a:endParaRPr>
          </a:p>
        </p:txBody>
      </p:sp>
      <p:sp>
        <p:nvSpPr>
          <p:cNvPr id="4" name="TextBox 3"/>
          <p:cNvSpPr txBox="1"/>
          <p:nvPr/>
        </p:nvSpPr>
        <p:spPr>
          <a:xfrm>
            <a:off x="755576" y="1988840"/>
            <a:ext cx="7632848" cy="2339102"/>
          </a:xfrm>
          <a:prstGeom prst="rect">
            <a:avLst/>
          </a:prstGeom>
          <a:noFill/>
        </p:spPr>
        <p:txBody>
          <a:bodyPr wrap="square" rtlCol="0">
            <a:spAutoFit/>
          </a:bodyPr>
          <a:lstStyle/>
          <a:p>
            <a:r>
              <a:rPr lang="en-GB" dirty="0" smtClean="0"/>
              <a:t>The NHS scheme is extended to </a:t>
            </a:r>
            <a:r>
              <a:rPr lang="en-GB" smtClean="0"/>
              <a:t>all frontline health </a:t>
            </a:r>
            <a:r>
              <a:rPr lang="en-GB" dirty="0" smtClean="0"/>
              <a:t>and social care staff. A range of pharmacies are offering the vaccine. </a:t>
            </a:r>
          </a:p>
          <a:p>
            <a:endParaRPr lang="en-GB" dirty="0"/>
          </a:p>
          <a:p>
            <a:r>
              <a:rPr lang="en-GB" dirty="0" smtClean="0"/>
              <a:t>If you are in one of the high risk groups then your GP should  have written to you to offer the vaccine.  </a:t>
            </a:r>
            <a:endParaRPr lang="en-GB" dirty="0"/>
          </a:p>
          <a:p>
            <a:endParaRPr lang="en-GB" dirty="0"/>
          </a:p>
          <a:p>
            <a:endParaRPr lang="en-GB" sz="2000" dirty="0"/>
          </a:p>
          <a:p>
            <a:endParaRPr lang="en-GB" dirty="0"/>
          </a:p>
        </p:txBody>
      </p:sp>
    </p:spTree>
    <p:extLst>
      <p:ext uri="{BB962C8B-B14F-4D97-AF65-F5344CB8AC3E}">
        <p14:creationId xmlns:p14="http://schemas.microsoft.com/office/powerpoint/2010/main" val="1556469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747936"/>
          </a:xfrm>
        </p:spPr>
        <p:txBody>
          <a:bodyPr/>
          <a:lstStyle/>
          <a:p>
            <a:pPr algn="ctr"/>
            <a:r>
              <a:rPr lang="en-GB" dirty="0" smtClean="0">
                <a:latin typeface="+mj-lt"/>
              </a:rPr>
              <a:t>Norovirus</a:t>
            </a:r>
            <a:endParaRPr lang="en-GB" dirty="0">
              <a:latin typeface="+mj-lt"/>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5816" y="1340768"/>
            <a:ext cx="3305398" cy="3305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02485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221368"/>
            <a:ext cx="7848872" cy="1015663"/>
          </a:xfrm>
          <a:prstGeom prst="rect">
            <a:avLst/>
          </a:prstGeom>
          <a:noFill/>
        </p:spPr>
        <p:txBody>
          <a:bodyPr wrap="square" rtlCol="0">
            <a:spAutoFit/>
          </a:bodyPr>
          <a:lstStyle/>
          <a:p>
            <a:pPr algn="ctr"/>
            <a:r>
              <a:rPr lang="en-GB" sz="3600" b="1" dirty="0" smtClean="0">
                <a:latin typeface="+mj-lt"/>
              </a:rPr>
              <a:t>What is it?</a:t>
            </a:r>
          </a:p>
          <a:p>
            <a:pPr algn="just"/>
            <a:endParaRPr lang="en-GB" sz="2400" dirty="0"/>
          </a:p>
        </p:txBody>
      </p:sp>
      <p:sp>
        <p:nvSpPr>
          <p:cNvPr id="3" name="TextBox 2"/>
          <p:cNvSpPr txBox="1"/>
          <p:nvPr/>
        </p:nvSpPr>
        <p:spPr>
          <a:xfrm>
            <a:off x="827584" y="1340822"/>
            <a:ext cx="7632848" cy="3139321"/>
          </a:xfrm>
          <a:prstGeom prst="rect">
            <a:avLst/>
          </a:prstGeom>
          <a:noFill/>
        </p:spPr>
        <p:txBody>
          <a:bodyPr wrap="square" rtlCol="0">
            <a:spAutoFit/>
          </a:bodyPr>
          <a:lstStyle/>
          <a:p>
            <a:r>
              <a:rPr lang="en-GB" dirty="0" smtClean="0"/>
              <a:t>Norovirus belongs to a group of viruses that are the most common cause of gastroenteritis in England and Wales. It is also known as the winter vomiting bug or Norwalk like virus.  </a:t>
            </a:r>
          </a:p>
          <a:p>
            <a:pPr algn="just"/>
            <a:endParaRPr lang="en-GB" dirty="0"/>
          </a:p>
          <a:p>
            <a:pPr algn="just"/>
            <a:r>
              <a:rPr lang="en-GB" dirty="0" smtClean="0"/>
              <a:t>All </a:t>
            </a:r>
            <a:r>
              <a:rPr lang="en-GB" dirty="0"/>
              <a:t>age groups are </a:t>
            </a:r>
            <a:r>
              <a:rPr lang="en-GB" dirty="0" smtClean="0"/>
              <a:t>affected and it can be spread very easily and quickly. Norovirus </a:t>
            </a:r>
            <a:r>
              <a:rPr lang="en-GB" dirty="0"/>
              <a:t>is usually more common from January to April </a:t>
            </a:r>
            <a:r>
              <a:rPr lang="en-GB" dirty="0" smtClean="0"/>
              <a:t>though </a:t>
            </a:r>
            <a:r>
              <a:rPr lang="en-GB" dirty="0"/>
              <a:t>outbreaks can occur at any time of the year</a:t>
            </a:r>
            <a:r>
              <a:rPr lang="en-GB" dirty="0" smtClean="0"/>
              <a:t>.</a:t>
            </a:r>
          </a:p>
          <a:p>
            <a:pPr algn="just"/>
            <a:endParaRPr lang="en-GB" dirty="0"/>
          </a:p>
          <a:p>
            <a:pPr algn="just"/>
            <a:r>
              <a:rPr lang="en-GB" dirty="0" smtClean="0"/>
              <a:t>To identify Norovirus  a stool culture would be needed. This must be negative </a:t>
            </a:r>
            <a:r>
              <a:rPr lang="en-GB" dirty="0"/>
              <a:t>for bacterial pathogens – (always request MC&amp;S and virology).</a:t>
            </a:r>
          </a:p>
          <a:p>
            <a:endParaRPr lang="en-GB" dirty="0"/>
          </a:p>
        </p:txBody>
      </p:sp>
    </p:spTree>
    <p:extLst>
      <p:ext uri="{BB962C8B-B14F-4D97-AF65-F5344CB8AC3E}">
        <p14:creationId xmlns:p14="http://schemas.microsoft.com/office/powerpoint/2010/main" val="3599849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891952"/>
          </a:xfrm>
        </p:spPr>
        <p:txBody>
          <a:bodyPr/>
          <a:lstStyle/>
          <a:p>
            <a:pPr algn="ctr"/>
            <a:r>
              <a:rPr lang="en-GB" dirty="0" smtClean="0">
                <a:latin typeface="+mj-lt"/>
              </a:rPr>
              <a:t>Test your Knowledge </a:t>
            </a:r>
            <a:endParaRPr lang="en-GB" dirty="0">
              <a:latin typeface="+mj-lt"/>
            </a:endParaRPr>
          </a:p>
        </p:txBody>
      </p:sp>
      <p:sp>
        <p:nvSpPr>
          <p:cNvPr id="6" name="TextBox 5"/>
          <p:cNvSpPr txBox="1"/>
          <p:nvPr/>
        </p:nvSpPr>
        <p:spPr>
          <a:xfrm>
            <a:off x="899592" y="1412776"/>
            <a:ext cx="7128792" cy="4247317"/>
          </a:xfrm>
          <a:prstGeom prst="rect">
            <a:avLst/>
          </a:prstGeom>
          <a:noFill/>
        </p:spPr>
        <p:txBody>
          <a:bodyPr wrap="square" rtlCol="0">
            <a:spAutoFit/>
          </a:bodyPr>
          <a:lstStyle/>
          <a:p>
            <a:pPr marL="342900" indent="-342900">
              <a:buFont typeface="+mj-lt"/>
              <a:buAutoNum type="arabicPeriod"/>
            </a:pPr>
            <a:r>
              <a:rPr lang="en-GB" dirty="0" smtClean="0"/>
              <a:t>Give </a:t>
            </a:r>
            <a:r>
              <a:rPr lang="en-GB" dirty="0"/>
              <a:t>three signs and symptoms of </a:t>
            </a:r>
            <a:r>
              <a:rPr lang="en-GB" dirty="0" smtClean="0"/>
              <a:t>Norovirus</a:t>
            </a:r>
          </a:p>
          <a:p>
            <a:pPr marL="342900" indent="-342900">
              <a:buFont typeface="+mj-lt"/>
              <a:buAutoNum type="arabicPeriod"/>
            </a:pPr>
            <a:endParaRPr lang="en-GB" dirty="0"/>
          </a:p>
          <a:p>
            <a:pPr marL="342900" indent="-342900">
              <a:buFont typeface="+mj-lt"/>
              <a:buAutoNum type="arabicPeriod"/>
            </a:pPr>
            <a:r>
              <a:rPr lang="en-GB" dirty="0" smtClean="0"/>
              <a:t>How </a:t>
            </a:r>
            <a:r>
              <a:rPr lang="en-GB" dirty="0"/>
              <a:t>is it </a:t>
            </a:r>
            <a:r>
              <a:rPr lang="en-GB" dirty="0" smtClean="0"/>
              <a:t>treated?</a:t>
            </a:r>
          </a:p>
          <a:p>
            <a:pPr marL="342900" indent="-342900">
              <a:buFont typeface="+mj-lt"/>
              <a:buAutoNum type="arabicPeriod"/>
            </a:pPr>
            <a:endParaRPr lang="en-GB" dirty="0" smtClean="0"/>
          </a:p>
          <a:p>
            <a:pPr marL="342900" indent="-342900">
              <a:buFont typeface="+mj-lt"/>
              <a:buAutoNum type="arabicPeriod"/>
            </a:pPr>
            <a:r>
              <a:rPr lang="en-GB" dirty="0" smtClean="0"/>
              <a:t>How </a:t>
            </a:r>
            <a:r>
              <a:rPr lang="en-GB" dirty="0"/>
              <a:t>is it </a:t>
            </a:r>
            <a:r>
              <a:rPr lang="en-GB" dirty="0" smtClean="0"/>
              <a:t>spread?</a:t>
            </a:r>
          </a:p>
          <a:p>
            <a:pPr marL="342900" indent="-342900">
              <a:buFont typeface="+mj-lt"/>
              <a:buAutoNum type="arabicPeriod"/>
            </a:pPr>
            <a:endParaRPr lang="en-GB" dirty="0" smtClean="0"/>
          </a:p>
          <a:p>
            <a:pPr marL="342900" indent="-342900">
              <a:buFont typeface="+mj-lt"/>
              <a:buAutoNum type="arabicPeriod"/>
            </a:pPr>
            <a:r>
              <a:rPr lang="en-GB" dirty="0" smtClean="0"/>
              <a:t>How </a:t>
            </a:r>
            <a:r>
              <a:rPr lang="en-GB" dirty="0"/>
              <a:t>long after infection will symptoms </a:t>
            </a:r>
            <a:r>
              <a:rPr lang="en-GB" dirty="0" smtClean="0"/>
              <a:t>begin?</a:t>
            </a:r>
          </a:p>
          <a:p>
            <a:pPr marL="342900" indent="-342900">
              <a:buFont typeface="+mj-lt"/>
              <a:buAutoNum type="arabicPeriod"/>
            </a:pPr>
            <a:endParaRPr lang="en-GB" dirty="0" smtClean="0"/>
          </a:p>
          <a:p>
            <a:pPr marL="342900" indent="-342900">
              <a:buFont typeface="+mj-lt"/>
              <a:buAutoNum type="arabicPeriod"/>
            </a:pPr>
            <a:r>
              <a:rPr lang="en-GB" dirty="0" smtClean="0"/>
              <a:t>Can people build up immunity to Norovirus?</a:t>
            </a:r>
          </a:p>
          <a:p>
            <a:pPr marL="342900" indent="-342900">
              <a:buFont typeface="+mj-lt"/>
              <a:buAutoNum type="arabicPeriod"/>
            </a:pPr>
            <a:endParaRPr lang="en-GB" dirty="0" smtClean="0"/>
          </a:p>
          <a:p>
            <a:pPr marL="342900" indent="-342900">
              <a:buFont typeface="+mj-lt"/>
              <a:buAutoNum type="arabicPeriod"/>
            </a:pPr>
            <a:r>
              <a:rPr lang="en-GB" dirty="0" smtClean="0"/>
              <a:t>Should </a:t>
            </a:r>
            <a:r>
              <a:rPr lang="en-GB" dirty="0"/>
              <a:t>stool samples be collected from </a:t>
            </a:r>
            <a:r>
              <a:rPr lang="en-GB" dirty="0" smtClean="0"/>
              <a:t>everyone affected?</a:t>
            </a:r>
          </a:p>
          <a:p>
            <a:pPr marL="342900" indent="-342900">
              <a:buFont typeface="+mj-lt"/>
              <a:buAutoNum type="arabicPeriod"/>
            </a:pPr>
            <a:endParaRPr lang="en-GB" dirty="0"/>
          </a:p>
          <a:p>
            <a:pPr marL="342900" indent="-342900">
              <a:buFont typeface="+mj-lt"/>
              <a:buAutoNum type="arabicPeriod"/>
            </a:pPr>
            <a:r>
              <a:rPr lang="en-GB" dirty="0" smtClean="0"/>
              <a:t>How </a:t>
            </a:r>
            <a:r>
              <a:rPr lang="en-GB" dirty="0"/>
              <a:t>long can stool samples be stored </a:t>
            </a:r>
            <a:r>
              <a:rPr lang="en-GB" dirty="0" smtClean="0"/>
              <a:t>for?</a:t>
            </a:r>
            <a:endParaRPr lang="en-GB" dirty="0"/>
          </a:p>
          <a:p>
            <a:pPr marL="457200" indent="-457200">
              <a:buFont typeface="+mj-lt"/>
              <a:buAutoNum type="arabicPeriod"/>
            </a:pPr>
            <a:endParaRPr lang="en-GB" dirty="0"/>
          </a:p>
          <a:p>
            <a:endParaRPr lang="en-GB" dirty="0"/>
          </a:p>
        </p:txBody>
      </p:sp>
    </p:spTree>
    <p:extLst>
      <p:ext uri="{BB962C8B-B14F-4D97-AF65-F5344CB8AC3E}">
        <p14:creationId xmlns:p14="http://schemas.microsoft.com/office/powerpoint/2010/main" val="3573199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fade">
                                      <p:cBhvr>
                                        <p:cTn id="17" dur="5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animEffect transition="in" filter="fade">
                                      <p:cBhvr>
                                        <p:cTn id="22" dur="500"/>
                                        <p:tgtEl>
                                          <p:spTgt spid="6">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8" end="8"/>
                                            </p:txEl>
                                          </p:spTgt>
                                        </p:tgtEl>
                                        <p:attrNameLst>
                                          <p:attrName>style.visibility</p:attrName>
                                        </p:attrNameLst>
                                      </p:cBhvr>
                                      <p:to>
                                        <p:strVal val="visible"/>
                                      </p:to>
                                    </p:set>
                                    <p:animEffect transition="in" filter="fade">
                                      <p:cBhvr>
                                        <p:cTn id="27" dur="500"/>
                                        <p:tgtEl>
                                          <p:spTgt spid="6">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10" end="10"/>
                                            </p:txEl>
                                          </p:spTgt>
                                        </p:tgtEl>
                                        <p:attrNameLst>
                                          <p:attrName>style.visibility</p:attrName>
                                        </p:attrNameLst>
                                      </p:cBhvr>
                                      <p:to>
                                        <p:strVal val="visible"/>
                                      </p:to>
                                    </p:set>
                                    <p:animEffect transition="in" filter="fade">
                                      <p:cBhvr>
                                        <p:cTn id="32" dur="500"/>
                                        <p:tgtEl>
                                          <p:spTgt spid="6">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xEl>
                                              <p:pRg st="12" end="12"/>
                                            </p:txEl>
                                          </p:spTgt>
                                        </p:tgtEl>
                                        <p:attrNameLst>
                                          <p:attrName>style.visibility</p:attrName>
                                        </p:attrNameLst>
                                      </p:cBhvr>
                                      <p:to>
                                        <p:strVal val="visible"/>
                                      </p:to>
                                    </p:set>
                                    <p:animEffect transition="in" filter="fade">
                                      <p:cBhvr>
                                        <p:cTn id="37" dur="500"/>
                                        <p:tgtEl>
                                          <p:spTgt spid="6">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675928"/>
          </a:xfrm>
        </p:spPr>
        <p:txBody>
          <a:bodyPr/>
          <a:lstStyle/>
          <a:p>
            <a:pPr algn="ctr"/>
            <a:r>
              <a:rPr lang="en-GB" dirty="0">
                <a:latin typeface="+mj-lt"/>
              </a:rPr>
              <a:t>Clinical Features</a:t>
            </a:r>
            <a:r>
              <a:rPr lang="en-GB" dirty="0"/>
              <a:t/>
            </a:r>
            <a:br>
              <a:rPr lang="en-GB" dirty="0"/>
            </a:br>
            <a:endParaRPr lang="en-GB" dirty="0"/>
          </a:p>
        </p:txBody>
      </p:sp>
      <p:sp>
        <p:nvSpPr>
          <p:cNvPr id="3" name="TextBox 2"/>
          <p:cNvSpPr txBox="1"/>
          <p:nvPr/>
        </p:nvSpPr>
        <p:spPr>
          <a:xfrm>
            <a:off x="755576" y="1124744"/>
            <a:ext cx="7704856" cy="4524315"/>
          </a:xfrm>
          <a:prstGeom prst="rect">
            <a:avLst/>
          </a:prstGeom>
          <a:noFill/>
        </p:spPr>
        <p:txBody>
          <a:bodyPr wrap="square" rtlCol="0">
            <a:spAutoFit/>
          </a:bodyPr>
          <a:lstStyle/>
          <a:p>
            <a:pPr marL="285750" indent="-285750">
              <a:buFont typeface="Wingdings" panose="05000000000000000000" pitchFamily="2" charset="2"/>
              <a:buChar char="Ø"/>
            </a:pPr>
            <a:r>
              <a:rPr lang="en-US" dirty="0"/>
              <a:t>Typically causes: abdominal pain, nausea, vomiting, diarrhoea, malaise, headache, and in some cases fever</a:t>
            </a:r>
            <a:r>
              <a:rPr lang="en-US" dirty="0" smtClean="0"/>
              <a:t>.</a:t>
            </a:r>
          </a:p>
          <a:p>
            <a:endParaRPr lang="en-US" dirty="0"/>
          </a:p>
          <a:p>
            <a:pPr marL="285750" indent="-285750">
              <a:buFont typeface="Wingdings" panose="05000000000000000000" pitchFamily="2" charset="2"/>
              <a:buChar char="Ø"/>
            </a:pPr>
            <a:r>
              <a:rPr lang="en-US" dirty="0"/>
              <a:t>Incubation period of 15 – 50 hours</a:t>
            </a:r>
            <a:r>
              <a:rPr lang="en-US" dirty="0" smtClean="0"/>
              <a:t>.</a:t>
            </a:r>
          </a:p>
          <a:p>
            <a:pPr marL="285750" indent="-285750">
              <a:buFont typeface="Wingdings" panose="05000000000000000000" pitchFamily="2" charset="2"/>
              <a:buChar char="Ø"/>
            </a:pPr>
            <a:endParaRPr lang="en-US" dirty="0" smtClean="0"/>
          </a:p>
          <a:p>
            <a:pPr marL="285750" indent="-285750">
              <a:buFont typeface="Wingdings" panose="05000000000000000000" pitchFamily="2" charset="2"/>
              <a:buChar char="Ø"/>
            </a:pPr>
            <a:r>
              <a:rPr lang="en-US" dirty="0"/>
              <a:t>Symptoms usually last 1 to 5 days.</a:t>
            </a:r>
          </a:p>
          <a:p>
            <a:endParaRPr lang="en-US" dirty="0"/>
          </a:p>
          <a:p>
            <a:pPr marL="285750" indent="-285750">
              <a:buFont typeface="Wingdings" panose="05000000000000000000" pitchFamily="2" charset="2"/>
              <a:buChar char="Ø"/>
            </a:pPr>
            <a:r>
              <a:rPr lang="en-US" dirty="0"/>
              <a:t>Vomiting may be sudden and forceful – Projectile</a:t>
            </a:r>
            <a:r>
              <a:rPr lang="en-US" dirty="0" smtClean="0"/>
              <a:t>.</a:t>
            </a:r>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r>
              <a:rPr lang="en-US" dirty="0"/>
              <a:t>Diarrhoea is usually mild and non bloody. </a:t>
            </a:r>
          </a:p>
          <a:p>
            <a:pPr marL="285750" indent="-285750">
              <a:buFont typeface="Wingdings" panose="05000000000000000000" pitchFamily="2" charset="2"/>
              <a:buChar char="Ø"/>
            </a:pPr>
            <a:endParaRPr lang="en-US" dirty="0" smtClean="0"/>
          </a:p>
          <a:p>
            <a:pPr marL="285750" indent="-285750">
              <a:buFont typeface="Wingdings" panose="05000000000000000000" pitchFamily="2" charset="2"/>
              <a:buChar char="Ø"/>
            </a:pPr>
            <a:r>
              <a:rPr lang="en-US" dirty="0"/>
              <a:t>High secondary attack rate, likely to be signs of person to </a:t>
            </a:r>
            <a:r>
              <a:rPr lang="en-US" dirty="0" smtClean="0"/>
              <a:t>person spread</a:t>
            </a:r>
          </a:p>
          <a:p>
            <a:endParaRPr lang="en-US" dirty="0"/>
          </a:p>
          <a:p>
            <a:pPr marL="285750" indent="-285750">
              <a:buFont typeface="Wingdings" panose="05000000000000000000" pitchFamily="2" charset="2"/>
              <a:buChar char="Ø"/>
            </a:pPr>
            <a:r>
              <a:rPr lang="en-US" dirty="0"/>
              <a:t>The elderly are at increased risk of complications, outbreaks are seen more frequently in hospitals or elderly care institutions.</a:t>
            </a:r>
          </a:p>
        </p:txBody>
      </p:sp>
    </p:spTree>
    <p:extLst>
      <p:ext uri="{BB962C8B-B14F-4D97-AF65-F5344CB8AC3E}">
        <p14:creationId xmlns:p14="http://schemas.microsoft.com/office/powerpoint/2010/main" val="723906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675928"/>
          </a:xfrm>
        </p:spPr>
        <p:txBody>
          <a:bodyPr/>
          <a:lstStyle/>
          <a:p>
            <a:pPr algn="ctr"/>
            <a:r>
              <a:rPr lang="en-GB" dirty="0" smtClean="0">
                <a:latin typeface="+mj-lt"/>
              </a:rPr>
              <a:t>Transmission</a:t>
            </a:r>
            <a:endParaRPr lang="en-GB" dirty="0">
              <a:latin typeface="+mj-lt"/>
            </a:endParaRPr>
          </a:p>
        </p:txBody>
      </p:sp>
      <p:sp>
        <p:nvSpPr>
          <p:cNvPr id="3" name="TextBox 2"/>
          <p:cNvSpPr txBox="1"/>
          <p:nvPr/>
        </p:nvSpPr>
        <p:spPr>
          <a:xfrm>
            <a:off x="827584" y="1052736"/>
            <a:ext cx="7344816" cy="4247317"/>
          </a:xfrm>
          <a:prstGeom prst="rect">
            <a:avLst/>
          </a:prstGeom>
          <a:noFill/>
        </p:spPr>
        <p:txBody>
          <a:bodyPr wrap="square" rtlCol="0">
            <a:spAutoFit/>
          </a:bodyPr>
          <a:lstStyle/>
          <a:p>
            <a:endParaRPr lang="en-GB" dirty="0"/>
          </a:p>
          <a:p>
            <a:pPr marL="342900" indent="-342900">
              <a:buFont typeface="Wingdings" panose="05000000000000000000" pitchFamily="2" charset="2"/>
              <a:buChar char="Ø"/>
            </a:pPr>
            <a:r>
              <a:rPr lang="en-GB" dirty="0"/>
              <a:t>Spread is via person to person</a:t>
            </a:r>
            <a:r>
              <a:rPr lang="en-GB" dirty="0" smtClean="0"/>
              <a:t>.</a:t>
            </a:r>
          </a:p>
          <a:p>
            <a:pPr marL="342900" indent="-342900">
              <a:buFont typeface="Wingdings" panose="05000000000000000000" pitchFamily="2" charset="2"/>
              <a:buChar char="Ø"/>
            </a:pPr>
            <a:endParaRPr lang="en-GB" dirty="0"/>
          </a:p>
          <a:p>
            <a:pPr marL="342900" indent="-342900">
              <a:buFont typeface="Wingdings" panose="05000000000000000000" pitchFamily="2" charset="2"/>
              <a:buChar char="Ø"/>
            </a:pPr>
            <a:r>
              <a:rPr lang="en-GB" dirty="0"/>
              <a:t>Faecal-oral route, vomitus, indirectly by contamination of the environment in food or water</a:t>
            </a:r>
            <a:r>
              <a:rPr lang="en-GB" dirty="0" smtClean="0"/>
              <a:t>.</a:t>
            </a:r>
          </a:p>
          <a:p>
            <a:pPr marL="342900" indent="-342900">
              <a:buFont typeface="Wingdings" panose="05000000000000000000" pitchFamily="2" charset="2"/>
              <a:buChar char="Ø"/>
            </a:pPr>
            <a:endParaRPr lang="en-GB" dirty="0"/>
          </a:p>
          <a:p>
            <a:pPr marL="342900" indent="-342900">
              <a:buFont typeface="Wingdings" panose="05000000000000000000" pitchFamily="2" charset="2"/>
              <a:buChar char="Ø"/>
            </a:pPr>
            <a:r>
              <a:rPr lang="en-GB" dirty="0"/>
              <a:t>Norovirus spores can live in carpets, furnishing and infected water</a:t>
            </a:r>
            <a:r>
              <a:rPr lang="en-GB" dirty="0" smtClean="0"/>
              <a:t>.</a:t>
            </a:r>
          </a:p>
          <a:p>
            <a:endParaRPr lang="en-GB" dirty="0"/>
          </a:p>
          <a:p>
            <a:pPr marL="285750" indent="-285750">
              <a:buFont typeface="Wingdings" panose="05000000000000000000" pitchFamily="2" charset="2"/>
              <a:buChar char="Ø"/>
            </a:pPr>
            <a:r>
              <a:rPr lang="en-GB" dirty="0"/>
              <a:t>Only a very small amount of spores are required to cause infection</a:t>
            </a:r>
            <a:r>
              <a:rPr lang="en-GB" dirty="0" smtClean="0"/>
              <a:t>.</a:t>
            </a:r>
          </a:p>
          <a:p>
            <a:pPr marL="285750" indent="-285750">
              <a:buFont typeface="Wingdings" panose="05000000000000000000" pitchFamily="2" charset="2"/>
              <a:buChar char="Ø"/>
            </a:pPr>
            <a:endParaRPr lang="en-GB" dirty="0"/>
          </a:p>
          <a:p>
            <a:pPr marL="285750" indent="-285750">
              <a:buFont typeface="Wingdings" panose="05000000000000000000" pitchFamily="2" charset="2"/>
              <a:buChar char="Ø"/>
            </a:pPr>
            <a:r>
              <a:rPr lang="en-GB" dirty="0"/>
              <a:t>Humans can excrete Norovirus for up to 48 – 72 hours post symptoms (newer sensitive tests have detected Norovirus for up top 3 weeks in some individuals.</a:t>
            </a:r>
          </a:p>
          <a:p>
            <a:pPr marL="342900" indent="-342900">
              <a:buFont typeface="Wingdings" panose="05000000000000000000" pitchFamily="2" charset="2"/>
              <a:buChar char="Ø"/>
            </a:pPr>
            <a:endParaRPr lang="en-GB" dirty="0"/>
          </a:p>
          <a:p>
            <a:endParaRPr lang="en-GB" dirty="0"/>
          </a:p>
        </p:txBody>
      </p:sp>
    </p:spTree>
    <p:extLst>
      <p:ext uri="{BB962C8B-B14F-4D97-AF65-F5344CB8AC3E}">
        <p14:creationId xmlns:p14="http://schemas.microsoft.com/office/powerpoint/2010/main" val="3522445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Seasonal Illnesses</a:t>
            </a:r>
            <a:endParaRPr lang="en-GB" dirty="0"/>
          </a:p>
        </p:txBody>
      </p:sp>
      <p:sp>
        <p:nvSpPr>
          <p:cNvPr id="3" name="Subtitle 2"/>
          <p:cNvSpPr>
            <a:spLocks noGrp="1"/>
          </p:cNvSpPr>
          <p:nvPr>
            <p:ph type="subTitle" idx="1"/>
          </p:nvPr>
        </p:nvSpPr>
        <p:spPr/>
        <p:txBody>
          <a:bodyPr/>
          <a:lstStyle/>
          <a:p>
            <a:r>
              <a:rPr lang="en-GB" dirty="0" smtClean="0"/>
              <a:t>Faye Hunter </a:t>
            </a:r>
          </a:p>
          <a:p>
            <a:r>
              <a:rPr lang="en-GB" dirty="0" smtClean="0"/>
              <a:t>Infection Prevention and Control Nurse Advisor </a:t>
            </a:r>
            <a:endParaRPr lang="en-GB" dirty="0"/>
          </a:p>
        </p:txBody>
      </p:sp>
    </p:spTree>
    <p:extLst>
      <p:ext uri="{BB962C8B-B14F-4D97-AF65-F5344CB8AC3E}">
        <p14:creationId xmlns:p14="http://schemas.microsoft.com/office/powerpoint/2010/main" val="38641367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79984"/>
          </a:xfrm>
        </p:spPr>
        <p:txBody>
          <a:bodyPr/>
          <a:lstStyle/>
          <a:p>
            <a:pPr algn="ctr"/>
            <a:r>
              <a:rPr lang="en-GB" dirty="0" smtClean="0"/>
              <a:t>Outbreak Management Activity</a:t>
            </a:r>
            <a:endParaRPr lang="en-GB" dirty="0"/>
          </a:p>
        </p:txBody>
      </p:sp>
      <p:sp>
        <p:nvSpPr>
          <p:cNvPr id="3" name="TextBox 2"/>
          <p:cNvSpPr txBox="1"/>
          <p:nvPr/>
        </p:nvSpPr>
        <p:spPr>
          <a:xfrm>
            <a:off x="611560" y="1628800"/>
            <a:ext cx="7848872" cy="923330"/>
          </a:xfrm>
          <a:prstGeom prst="rect">
            <a:avLst/>
          </a:prstGeom>
          <a:noFill/>
        </p:spPr>
        <p:txBody>
          <a:bodyPr wrap="square" rtlCol="0">
            <a:spAutoFit/>
          </a:bodyPr>
          <a:lstStyle/>
          <a:p>
            <a:pPr algn="ctr"/>
            <a:r>
              <a:rPr lang="en-GB" dirty="0" smtClean="0"/>
              <a:t>Write the procedure for Outbreak Management for the given scenario.</a:t>
            </a:r>
          </a:p>
          <a:p>
            <a:endParaRPr lang="en-GB" dirty="0"/>
          </a:p>
          <a:p>
            <a:pPr algn="ctr"/>
            <a:r>
              <a:rPr lang="en-GB" b="1" dirty="0" smtClean="0"/>
              <a:t>15 minutes</a:t>
            </a:r>
            <a:endParaRPr lang="en-GB" b="1" dirty="0"/>
          </a:p>
        </p:txBody>
      </p:sp>
    </p:spTree>
    <p:extLst>
      <p:ext uri="{BB962C8B-B14F-4D97-AF65-F5344CB8AC3E}">
        <p14:creationId xmlns:p14="http://schemas.microsoft.com/office/powerpoint/2010/main" val="28686803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1450" y="2293938"/>
            <a:ext cx="6261100" cy="227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49586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819944"/>
          </a:xfrm>
        </p:spPr>
        <p:txBody>
          <a:bodyPr/>
          <a:lstStyle/>
          <a:p>
            <a:pPr algn="ctr"/>
            <a:r>
              <a:rPr lang="en-GB" dirty="0" smtClean="0"/>
              <a:t>Activity </a:t>
            </a:r>
            <a:endParaRPr lang="en-GB" dirty="0"/>
          </a:p>
        </p:txBody>
      </p:sp>
      <p:sp>
        <p:nvSpPr>
          <p:cNvPr id="3" name="TextBox 2"/>
          <p:cNvSpPr txBox="1"/>
          <p:nvPr/>
        </p:nvSpPr>
        <p:spPr>
          <a:xfrm>
            <a:off x="898423" y="1628800"/>
            <a:ext cx="7488832" cy="1015663"/>
          </a:xfrm>
          <a:prstGeom prst="rect">
            <a:avLst/>
          </a:prstGeom>
          <a:noFill/>
        </p:spPr>
        <p:txBody>
          <a:bodyPr wrap="square" rtlCol="0">
            <a:spAutoFit/>
          </a:bodyPr>
          <a:lstStyle/>
          <a:p>
            <a:pPr marL="342900" indent="-342900">
              <a:buFont typeface="Arial" panose="020B0604020202020204" pitchFamily="34" charset="0"/>
              <a:buChar char="•"/>
            </a:pPr>
            <a:r>
              <a:rPr lang="en-GB" sz="2000" dirty="0" smtClean="0"/>
              <a:t>Bristol stool chart – in your groups describe the stool sample and decide what number it would be classed as. Then fill in the rest of the Bristol stool chart </a:t>
            </a:r>
          </a:p>
        </p:txBody>
      </p:sp>
      <p:sp>
        <p:nvSpPr>
          <p:cNvPr id="4" name="TextBox 3"/>
          <p:cNvSpPr txBox="1"/>
          <p:nvPr/>
        </p:nvSpPr>
        <p:spPr>
          <a:xfrm>
            <a:off x="898423" y="2852936"/>
            <a:ext cx="7488832" cy="984885"/>
          </a:xfrm>
          <a:prstGeom prst="rect">
            <a:avLst/>
          </a:prstGeom>
          <a:noFill/>
        </p:spPr>
        <p:txBody>
          <a:bodyPr wrap="square" rtlCol="0">
            <a:spAutoFit/>
          </a:bodyPr>
          <a:lstStyle/>
          <a:p>
            <a:pPr marL="342900" indent="-342900">
              <a:buFont typeface="Arial" panose="020B0604020202020204" pitchFamily="34" charset="0"/>
              <a:buChar char="•"/>
            </a:pPr>
            <a:r>
              <a:rPr lang="en-GB" sz="2000" dirty="0"/>
              <a:t>Sight protocol – in your groups identify what each element of the sight protocol means. </a:t>
            </a:r>
          </a:p>
          <a:p>
            <a:endParaRPr lang="en-GB" dirty="0"/>
          </a:p>
        </p:txBody>
      </p:sp>
    </p:spTree>
    <p:extLst>
      <p:ext uri="{BB962C8B-B14F-4D97-AF65-F5344CB8AC3E}">
        <p14:creationId xmlns:p14="http://schemas.microsoft.com/office/powerpoint/2010/main" val="3811950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07976"/>
          </a:xfrm>
        </p:spPr>
        <p:txBody>
          <a:bodyPr/>
          <a:lstStyle/>
          <a:p>
            <a:pPr algn="ctr"/>
            <a:r>
              <a:rPr lang="en-GB" dirty="0" smtClean="0"/>
              <a:t>Outbreak Management</a:t>
            </a:r>
            <a:endParaRPr lang="en-GB" dirty="0"/>
          </a:p>
        </p:txBody>
      </p:sp>
      <p:graphicFrame>
        <p:nvGraphicFramePr>
          <p:cNvPr id="8" name="Table 7"/>
          <p:cNvGraphicFramePr>
            <a:graphicFrameLocks noGrp="1"/>
          </p:cNvGraphicFramePr>
          <p:nvPr>
            <p:extLst>
              <p:ext uri="{D42A27DB-BD31-4B8C-83A1-F6EECF244321}">
                <p14:modId xmlns:p14="http://schemas.microsoft.com/office/powerpoint/2010/main" val="2342561854"/>
              </p:ext>
            </p:extLst>
          </p:nvPr>
        </p:nvGraphicFramePr>
        <p:xfrm>
          <a:off x="1043608" y="1556792"/>
          <a:ext cx="7110799" cy="1093851"/>
        </p:xfrm>
        <a:graphic>
          <a:graphicData uri="http://schemas.openxmlformats.org/drawingml/2006/table">
            <a:tbl>
              <a:tblPr firstRow="1" firstCol="1" bandRow="1"/>
              <a:tblGrid>
                <a:gridCol w="2369753"/>
                <a:gridCol w="2370523"/>
                <a:gridCol w="2370523"/>
              </a:tblGrid>
              <a:tr h="386065">
                <a:tc gridSpan="3">
                  <a:txBody>
                    <a:bodyPr/>
                    <a:lstStyle/>
                    <a:p>
                      <a:pPr algn="ctr">
                        <a:lnSpc>
                          <a:spcPct val="115000"/>
                        </a:lnSpc>
                        <a:spcAft>
                          <a:spcPts val="0"/>
                        </a:spcAft>
                      </a:pPr>
                      <a:r>
                        <a:rPr lang="en-GB" sz="2000" b="1" dirty="0">
                          <a:solidFill>
                            <a:srgbClr val="FFFFFF"/>
                          </a:solidFill>
                          <a:effectLst/>
                          <a:latin typeface="Arial"/>
                          <a:ea typeface="Calibri"/>
                          <a:cs typeface="Times New Roman"/>
                        </a:rPr>
                        <a:t>Number of Outbreaks in 2018/2019 - 132</a:t>
                      </a:r>
                      <a:endParaRPr lang="en-GB" sz="1800" dirty="0">
                        <a:effectLst/>
                        <a:latin typeface="Calibri"/>
                        <a:ea typeface="Calibri"/>
                        <a:cs typeface="Times New Roman"/>
                      </a:endParaRPr>
                    </a:p>
                  </a:txBody>
                  <a:tcPr marL="68580" marR="68580" marT="0" marB="0">
                    <a:lnL w="12700" cap="flat" cmpd="sng" algn="ctr">
                      <a:solidFill>
                        <a:srgbClr val="B3CC82"/>
                      </a:solidFill>
                      <a:prstDash val="solid"/>
                      <a:round/>
                      <a:headEnd type="none" w="med" len="med"/>
                      <a:tailEnd type="none" w="med" len="med"/>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9BBB59"/>
                    </a:solidFill>
                  </a:tcPr>
                </a:tc>
                <a:tc hMerge="1">
                  <a:txBody>
                    <a:bodyPr/>
                    <a:lstStyle/>
                    <a:p>
                      <a:endParaRPr lang="en-GB"/>
                    </a:p>
                  </a:txBody>
                  <a:tcPr/>
                </a:tc>
                <a:tc hMerge="1">
                  <a:txBody>
                    <a:bodyPr/>
                    <a:lstStyle/>
                    <a:p>
                      <a:endParaRPr lang="en-GB"/>
                    </a:p>
                  </a:txBody>
                  <a:tcPr/>
                </a:tc>
              </a:tr>
              <a:tr h="353893">
                <a:tc>
                  <a:txBody>
                    <a:bodyPr/>
                    <a:lstStyle/>
                    <a:p>
                      <a:pPr algn="ctr">
                        <a:lnSpc>
                          <a:spcPct val="115000"/>
                        </a:lnSpc>
                        <a:spcAft>
                          <a:spcPts val="0"/>
                        </a:spcAft>
                      </a:pPr>
                      <a:r>
                        <a:rPr lang="en-GB" sz="1800" b="1" dirty="0">
                          <a:effectLst/>
                          <a:latin typeface="Arial"/>
                          <a:ea typeface="Calibri"/>
                          <a:cs typeface="Times New Roman"/>
                        </a:rPr>
                        <a:t>D&amp;V</a:t>
                      </a:r>
                      <a:endParaRPr lang="en-GB" sz="1800" b="1" dirty="0">
                        <a:effectLst/>
                        <a:latin typeface="Calibri"/>
                        <a:ea typeface="Calibri"/>
                        <a:cs typeface="Times New Roman"/>
                      </a:endParaRPr>
                    </a:p>
                  </a:txBody>
                  <a:tcPr marL="68580" marR="68580" marT="0" marB="0">
                    <a:lnL w="12700" cap="flat" cmpd="sng" algn="ctr">
                      <a:solidFill>
                        <a:srgbClr val="B3CC82"/>
                      </a:solidFill>
                      <a:prstDash val="solid"/>
                      <a:round/>
                      <a:headEnd type="none" w="med" len="med"/>
                      <a:tailEnd type="none" w="med" len="med"/>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c>
                  <a:txBody>
                    <a:bodyPr/>
                    <a:lstStyle/>
                    <a:p>
                      <a:pPr algn="ctr">
                        <a:lnSpc>
                          <a:spcPct val="115000"/>
                        </a:lnSpc>
                        <a:spcAft>
                          <a:spcPts val="0"/>
                        </a:spcAft>
                      </a:pPr>
                      <a:r>
                        <a:rPr lang="en-GB" sz="1800" b="1" dirty="0">
                          <a:effectLst/>
                          <a:latin typeface="Arial"/>
                          <a:ea typeface="Calibri"/>
                          <a:cs typeface="Times New Roman"/>
                        </a:rPr>
                        <a:t>Respiratory</a:t>
                      </a:r>
                      <a:endParaRPr lang="en-GB" sz="1800" dirty="0">
                        <a:effectLst/>
                        <a:latin typeface="Calibri"/>
                        <a:ea typeface="Calibri"/>
                        <a:cs typeface="Times New Roman"/>
                      </a:endParaRPr>
                    </a:p>
                  </a:txBody>
                  <a:tcPr marL="68580" marR="68580"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c>
                  <a:txBody>
                    <a:bodyPr/>
                    <a:lstStyle/>
                    <a:p>
                      <a:pPr algn="ctr">
                        <a:lnSpc>
                          <a:spcPct val="115000"/>
                        </a:lnSpc>
                        <a:spcAft>
                          <a:spcPts val="0"/>
                        </a:spcAft>
                      </a:pPr>
                      <a:r>
                        <a:rPr lang="en-GB" sz="1800" b="1">
                          <a:effectLst/>
                          <a:latin typeface="Arial"/>
                          <a:ea typeface="Calibri"/>
                          <a:cs typeface="Times New Roman"/>
                        </a:rPr>
                        <a:t>Other</a:t>
                      </a:r>
                      <a:endParaRPr lang="en-GB" sz="1800">
                        <a:effectLst/>
                        <a:latin typeface="Calibri"/>
                        <a:ea typeface="Calibri"/>
                        <a:cs typeface="Times New Roman"/>
                      </a:endParaRPr>
                    </a:p>
                  </a:txBody>
                  <a:tcPr marL="68580" marR="68580" marT="0" marB="0">
                    <a:lnL>
                      <a:noFill/>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r>
              <a:tr h="353893">
                <a:tc>
                  <a:txBody>
                    <a:bodyPr/>
                    <a:lstStyle/>
                    <a:p>
                      <a:pPr algn="ctr">
                        <a:lnSpc>
                          <a:spcPct val="115000"/>
                        </a:lnSpc>
                        <a:spcAft>
                          <a:spcPts val="0"/>
                        </a:spcAft>
                      </a:pPr>
                      <a:r>
                        <a:rPr lang="en-GB" sz="1800" b="0" dirty="0">
                          <a:effectLst/>
                          <a:latin typeface="Arial"/>
                          <a:ea typeface="Calibri"/>
                          <a:cs typeface="Times New Roman"/>
                        </a:rPr>
                        <a:t>95</a:t>
                      </a:r>
                      <a:endParaRPr lang="en-GB" sz="1800" b="0" dirty="0">
                        <a:effectLst/>
                        <a:latin typeface="Calibri"/>
                        <a:ea typeface="Calibri"/>
                        <a:cs typeface="Times New Roman"/>
                      </a:endParaRPr>
                    </a:p>
                  </a:txBody>
                  <a:tcPr marL="68580" marR="68580" marT="0" marB="0">
                    <a:lnL w="12700" cap="flat" cmpd="sng" algn="ctr">
                      <a:solidFill>
                        <a:srgbClr val="B3CC82"/>
                      </a:solidFill>
                      <a:prstDash val="solid"/>
                      <a:round/>
                      <a:headEnd type="none" w="med" len="med"/>
                      <a:tailEnd type="none" w="med" len="med"/>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tcPr>
                </a:tc>
                <a:tc>
                  <a:txBody>
                    <a:bodyPr/>
                    <a:lstStyle/>
                    <a:p>
                      <a:pPr algn="ctr">
                        <a:lnSpc>
                          <a:spcPct val="115000"/>
                        </a:lnSpc>
                        <a:spcAft>
                          <a:spcPts val="0"/>
                        </a:spcAft>
                      </a:pPr>
                      <a:r>
                        <a:rPr lang="en-GB" sz="1800">
                          <a:effectLst/>
                          <a:latin typeface="Arial"/>
                          <a:ea typeface="Calibri"/>
                          <a:cs typeface="Times New Roman"/>
                        </a:rPr>
                        <a:t>31</a:t>
                      </a:r>
                      <a:endParaRPr lang="en-GB" sz="1800">
                        <a:effectLst/>
                        <a:latin typeface="Calibri"/>
                        <a:ea typeface="Calibri"/>
                        <a:cs typeface="Times New Roman"/>
                      </a:endParaRPr>
                    </a:p>
                  </a:txBody>
                  <a:tcPr marL="68580" marR="68580"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tcPr>
                </a:tc>
                <a:tc>
                  <a:txBody>
                    <a:bodyPr/>
                    <a:lstStyle/>
                    <a:p>
                      <a:pPr algn="ctr">
                        <a:lnSpc>
                          <a:spcPct val="115000"/>
                        </a:lnSpc>
                        <a:spcAft>
                          <a:spcPts val="0"/>
                        </a:spcAft>
                      </a:pPr>
                      <a:r>
                        <a:rPr lang="en-GB" sz="1800" dirty="0">
                          <a:effectLst/>
                          <a:latin typeface="Arial"/>
                          <a:ea typeface="Calibri"/>
                          <a:cs typeface="Times New Roman"/>
                        </a:rPr>
                        <a:t>6</a:t>
                      </a:r>
                      <a:endParaRPr lang="en-GB" sz="1800" dirty="0">
                        <a:effectLst/>
                        <a:latin typeface="Calibri"/>
                        <a:ea typeface="Calibri"/>
                        <a:cs typeface="Times New Roman"/>
                      </a:endParaRPr>
                    </a:p>
                  </a:txBody>
                  <a:tcPr marL="68580" marR="68580" marT="0" marB="0">
                    <a:lnL>
                      <a:noFill/>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194050055"/>
              </p:ext>
            </p:extLst>
          </p:nvPr>
        </p:nvGraphicFramePr>
        <p:xfrm>
          <a:off x="1043608" y="3429000"/>
          <a:ext cx="7128792" cy="1087703"/>
        </p:xfrm>
        <a:graphic>
          <a:graphicData uri="http://schemas.openxmlformats.org/drawingml/2006/table">
            <a:tbl>
              <a:tblPr firstRow="1" firstCol="1" bandRow="1"/>
              <a:tblGrid>
                <a:gridCol w="2375750"/>
                <a:gridCol w="2376521"/>
                <a:gridCol w="2376521"/>
              </a:tblGrid>
              <a:tr h="386065">
                <a:tc gridSpan="3">
                  <a:txBody>
                    <a:bodyPr/>
                    <a:lstStyle/>
                    <a:p>
                      <a:pPr algn="ctr">
                        <a:lnSpc>
                          <a:spcPct val="115000"/>
                        </a:lnSpc>
                        <a:spcAft>
                          <a:spcPts val="0"/>
                        </a:spcAft>
                      </a:pPr>
                      <a:r>
                        <a:rPr lang="en-GB" sz="2000" b="1" dirty="0">
                          <a:solidFill>
                            <a:srgbClr val="FFFFFF"/>
                          </a:solidFill>
                          <a:effectLst/>
                          <a:latin typeface="Arial"/>
                          <a:ea typeface="Calibri"/>
                          <a:cs typeface="Times New Roman"/>
                        </a:rPr>
                        <a:t>Number of Outbreaks in 2019/2020 - </a:t>
                      </a:r>
                      <a:r>
                        <a:rPr lang="en-GB" sz="2000" b="1" dirty="0" smtClean="0">
                          <a:solidFill>
                            <a:srgbClr val="FFFFFF"/>
                          </a:solidFill>
                          <a:effectLst/>
                          <a:latin typeface="Arial"/>
                          <a:ea typeface="Calibri"/>
                          <a:cs typeface="Times New Roman"/>
                        </a:rPr>
                        <a:t>52</a:t>
                      </a:r>
                      <a:endParaRPr lang="en-GB" sz="1800" dirty="0">
                        <a:effectLst/>
                        <a:latin typeface="Calibri"/>
                        <a:ea typeface="Calibri"/>
                        <a:cs typeface="Times New Roman"/>
                      </a:endParaRPr>
                    </a:p>
                  </a:txBody>
                  <a:tcPr marL="68580" marR="68580" marT="0" marB="0">
                    <a:lnL w="12700" cap="flat" cmpd="sng" algn="ctr">
                      <a:solidFill>
                        <a:srgbClr val="B3CC82"/>
                      </a:solidFill>
                      <a:prstDash val="solid"/>
                      <a:round/>
                      <a:headEnd type="none" w="med" len="med"/>
                      <a:tailEnd type="none" w="med" len="med"/>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9BBB59"/>
                    </a:solidFill>
                  </a:tcPr>
                </a:tc>
                <a:tc hMerge="1">
                  <a:txBody>
                    <a:bodyPr/>
                    <a:lstStyle/>
                    <a:p>
                      <a:endParaRPr lang="en-GB"/>
                    </a:p>
                  </a:txBody>
                  <a:tcPr/>
                </a:tc>
                <a:tc hMerge="1">
                  <a:txBody>
                    <a:bodyPr/>
                    <a:lstStyle/>
                    <a:p>
                      <a:endParaRPr lang="en-GB"/>
                    </a:p>
                  </a:txBody>
                  <a:tcPr/>
                </a:tc>
              </a:tr>
              <a:tr h="347745">
                <a:tc>
                  <a:txBody>
                    <a:bodyPr/>
                    <a:lstStyle/>
                    <a:p>
                      <a:pPr algn="ctr">
                        <a:lnSpc>
                          <a:spcPct val="115000"/>
                        </a:lnSpc>
                        <a:spcAft>
                          <a:spcPts val="0"/>
                        </a:spcAft>
                      </a:pPr>
                      <a:r>
                        <a:rPr lang="en-GB" sz="1800" b="1" dirty="0">
                          <a:effectLst/>
                          <a:latin typeface="Arial"/>
                          <a:ea typeface="Calibri"/>
                          <a:cs typeface="Times New Roman"/>
                        </a:rPr>
                        <a:t>D&amp;V</a:t>
                      </a:r>
                      <a:endParaRPr lang="en-GB" sz="1800" b="1" dirty="0">
                        <a:effectLst/>
                        <a:latin typeface="Calibri"/>
                        <a:ea typeface="Calibri"/>
                        <a:cs typeface="Times New Roman"/>
                      </a:endParaRPr>
                    </a:p>
                  </a:txBody>
                  <a:tcPr marL="68580" marR="68580" marT="0" marB="0">
                    <a:lnL w="12700" cap="flat" cmpd="sng" algn="ctr">
                      <a:solidFill>
                        <a:srgbClr val="B3CC82"/>
                      </a:solidFill>
                      <a:prstDash val="solid"/>
                      <a:round/>
                      <a:headEnd type="none" w="med" len="med"/>
                      <a:tailEnd type="none" w="med" len="med"/>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c>
                  <a:txBody>
                    <a:bodyPr/>
                    <a:lstStyle/>
                    <a:p>
                      <a:pPr algn="ctr">
                        <a:lnSpc>
                          <a:spcPct val="115000"/>
                        </a:lnSpc>
                        <a:spcAft>
                          <a:spcPts val="0"/>
                        </a:spcAft>
                      </a:pPr>
                      <a:r>
                        <a:rPr lang="en-GB" sz="1800" b="1">
                          <a:effectLst/>
                          <a:latin typeface="Arial"/>
                          <a:ea typeface="Calibri"/>
                          <a:cs typeface="Times New Roman"/>
                        </a:rPr>
                        <a:t>Respiratory</a:t>
                      </a:r>
                      <a:endParaRPr lang="en-GB" sz="1800">
                        <a:effectLst/>
                        <a:latin typeface="Calibri"/>
                        <a:ea typeface="Calibri"/>
                        <a:cs typeface="Times New Roman"/>
                      </a:endParaRPr>
                    </a:p>
                  </a:txBody>
                  <a:tcPr marL="68580" marR="68580"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c>
                  <a:txBody>
                    <a:bodyPr/>
                    <a:lstStyle/>
                    <a:p>
                      <a:pPr algn="ctr">
                        <a:lnSpc>
                          <a:spcPct val="115000"/>
                        </a:lnSpc>
                        <a:spcAft>
                          <a:spcPts val="0"/>
                        </a:spcAft>
                      </a:pPr>
                      <a:r>
                        <a:rPr lang="en-GB" sz="1800" b="1">
                          <a:effectLst/>
                          <a:latin typeface="Arial"/>
                          <a:ea typeface="Calibri"/>
                          <a:cs typeface="Times New Roman"/>
                        </a:rPr>
                        <a:t>Other</a:t>
                      </a:r>
                      <a:endParaRPr lang="en-GB" sz="1800">
                        <a:effectLst/>
                        <a:latin typeface="Calibri"/>
                        <a:ea typeface="Calibri"/>
                        <a:cs typeface="Times New Roman"/>
                      </a:endParaRPr>
                    </a:p>
                  </a:txBody>
                  <a:tcPr marL="68580" marR="68580" marT="0" marB="0">
                    <a:lnL>
                      <a:noFill/>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r>
              <a:tr h="353893">
                <a:tc>
                  <a:txBody>
                    <a:bodyPr/>
                    <a:lstStyle/>
                    <a:p>
                      <a:pPr algn="ctr">
                        <a:lnSpc>
                          <a:spcPct val="115000"/>
                        </a:lnSpc>
                        <a:spcAft>
                          <a:spcPts val="0"/>
                        </a:spcAft>
                      </a:pPr>
                      <a:r>
                        <a:rPr lang="en-GB" sz="1800" b="0" dirty="0" smtClean="0">
                          <a:effectLst/>
                          <a:latin typeface="Arial"/>
                          <a:ea typeface="Calibri"/>
                          <a:cs typeface="Times New Roman"/>
                        </a:rPr>
                        <a:t>31</a:t>
                      </a:r>
                      <a:endParaRPr lang="en-GB" sz="1800" b="0" dirty="0">
                        <a:effectLst/>
                        <a:latin typeface="Calibri"/>
                        <a:ea typeface="Calibri"/>
                        <a:cs typeface="Times New Roman"/>
                      </a:endParaRPr>
                    </a:p>
                  </a:txBody>
                  <a:tcPr marL="68580" marR="68580" marT="0" marB="0">
                    <a:lnL w="12700" cap="flat" cmpd="sng" algn="ctr">
                      <a:solidFill>
                        <a:srgbClr val="B3CC82"/>
                      </a:solidFill>
                      <a:prstDash val="solid"/>
                      <a:round/>
                      <a:headEnd type="none" w="med" len="med"/>
                      <a:tailEnd type="none" w="med" len="med"/>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tcPr>
                </a:tc>
                <a:tc>
                  <a:txBody>
                    <a:bodyPr/>
                    <a:lstStyle/>
                    <a:p>
                      <a:pPr algn="ctr">
                        <a:lnSpc>
                          <a:spcPct val="115000"/>
                        </a:lnSpc>
                        <a:spcAft>
                          <a:spcPts val="0"/>
                        </a:spcAft>
                      </a:pPr>
                      <a:r>
                        <a:rPr lang="en-GB" sz="1800" dirty="0" smtClean="0">
                          <a:effectLst/>
                          <a:latin typeface="Arial"/>
                          <a:ea typeface="Calibri"/>
                          <a:cs typeface="Times New Roman"/>
                        </a:rPr>
                        <a:t>12</a:t>
                      </a:r>
                      <a:endParaRPr lang="en-GB" sz="1800" dirty="0">
                        <a:effectLst/>
                        <a:latin typeface="Calibri"/>
                        <a:ea typeface="Calibri"/>
                        <a:cs typeface="Times New Roman"/>
                      </a:endParaRPr>
                    </a:p>
                  </a:txBody>
                  <a:tcPr marL="68580" marR="68580"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tcPr>
                </a:tc>
                <a:tc>
                  <a:txBody>
                    <a:bodyPr/>
                    <a:lstStyle/>
                    <a:p>
                      <a:pPr algn="ctr">
                        <a:lnSpc>
                          <a:spcPct val="115000"/>
                        </a:lnSpc>
                        <a:spcAft>
                          <a:spcPts val="0"/>
                        </a:spcAft>
                      </a:pPr>
                      <a:r>
                        <a:rPr lang="en-GB" sz="1800" dirty="0">
                          <a:effectLst/>
                          <a:latin typeface="Arial"/>
                          <a:ea typeface="Calibri"/>
                          <a:cs typeface="Times New Roman"/>
                        </a:rPr>
                        <a:t>9</a:t>
                      </a:r>
                      <a:endParaRPr lang="en-GB" sz="1800" dirty="0">
                        <a:effectLst/>
                        <a:latin typeface="Calibri"/>
                        <a:ea typeface="Calibri"/>
                        <a:cs typeface="Times New Roman"/>
                      </a:endParaRPr>
                    </a:p>
                  </a:txBody>
                  <a:tcPr marL="68580" marR="68580" marT="0" marB="0">
                    <a:lnL>
                      <a:noFill/>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5436487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891952"/>
          </a:xfrm>
        </p:spPr>
        <p:txBody>
          <a:bodyPr/>
          <a:lstStyle/>
          <a:p>
            <a:pPr algn="ctr"/>
            <a:r>
              <a:rPr lang="en-GB" dirty="0" smtClean="0"/>
              <a:t>Continued…</a:t>
            </a:r>
            <a:endParaRPr lang="en-GB" dirty="0"/>
          </a:p>
        </p:txBody>
      </p:sp>
      <p:sp>
        <p:nvSpPr>
          <p:cNvPr id="3" name="TextBox 2"/>
          <p:cNvSpPr txBox="1"/>
          <p:nvPr/>
        </p:nvSpPr>
        <p:spPr>
          <a:xfrm>
            <a:off x="837878" y="1716375"/>
            <a:ext cx="4382194" cy="3416320"/>
          </a:xfrm>
          <a:prstGeom prst="rect">
            <a:avLst/>
          </a:prstGeom>
          <a:noFill/>
        </p:spPr>
        <p:txBody>
          <a:bodyPr wrap="square" rtlCol="0">
            <a:spAutoFit/>
          </a:bodyPr>
          <a:lstStyle/>
          <a:p>
            <a:pPr marL="285750" indent="-285750">
              <a:buFont typeface="Wingdings" panose="05000000000000000000" pitchFamily="2" charset="2"/>
              <a:buChar char="Ø"/>
            </a:pPr>
            <a:r>
              <a:rPr lang="en-GB" dirty="0" smtClean="0"/>
              <a:t>Last year the process for reporting outbreaks was changed. These changes were introduced at Q3 – 2018. </a:t>
            </a:r>
          </a:p>
          <a:p>
            <a:pPr marL="285750" indent="-285750">
              <a:buFont typeface="Wingdings" panose="05000000000000000000" pitchFamily="2" charset="2"/>
              <a:buChar char="Ø"/>
            </a:pPr>
            <a:endParaRPr lang="en-GB" dirty="0" smtClean="0"/>
          </a:p>
          <a:p>
            <a:pPr marL="285750" indent="-285750">
              <a:buFont typeface="Wingdings" panose="05000000000000000000" pitchFamily="2" charset="2"/>
              <a:buChar char="Ø"/>
            </a:pPr>
            <a:r>
              <a:rPr lang="en-GB" b="1" dirty="0" smtClean="0"/>
              <a:t>In hours </a:t>
            </a:r>
            <a:r>
              <a:rPr lang="en-GB" dirty="0" smtClean="0"/>
              <a:t>– 8am to 5pm Monday to Friday please report </a:t>
            </a:r>
            <a:r>
              <a:rPr lang="en-GB" b="1" dirty="0" smtClean="0"/>
              <a:t>ALL</a:t>
            </a:r>
            <a:r>
              <a:rPr lang="en-GB" dirty="0" smtClean="0"/>
              <a:t> outbreaks to the LCC Health Protection Team. </a:t>
            </a:r>
          </a:p>
          <a:p>
            <a:pPr marL="285750" indent="-285750">
              <a:buFont typeface="Wingdings" panose="05000000000000000000" pitchFamily="2" charset="2"/>
              <a:buChar char="Ø"/>
            </a:pPr>
            <a:endParaRPr lang="en-GB" dirty="0" smtClean="0"/>
          </a:p>
          <a:p>
            <a:pPr marL="285750" indent="-285750">
              <a:buFont typeface="Wingdings" panose="05000000000000000000" pitchFamily="2" charset="2"/>
              <a:buChar char="Ø"/>
            </a:pPr>
            <a:r>
              <a:rPr lang="en-GB" b="1" dirty="0" smtClean="0"/>
              <a:t>Out of Hours </a:t>
            </a:r>
            <a:r>
              <a:rPr lang="en-GB" dirty="0" smtClean="0"/>
              <a:t>– after 5pm, bank holidays and weekends please report outbreaks to PHE.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22492" y="2204864"/>
            <a:ext cx="3148846" cy="2439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393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26"/>
                                        </p:tgtEl>
                                        <p:attrNameLst>
                                          <p:attrName>style.visibility</p:attrName>
                                        </p:attrNameLst>
                                      </p:cBhvr>
                                      <p:to>
                                        <p:strVal val="visible"/>
                                      </p:to>
                                    </p:set>
                                    <p:animEffect transition="in" filter="fade">
                                      <p:cBhvr>
                                        <p:cTn id="22"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9812" y="620688"/>
            <a:ext cx="4524375" cy="452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914671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891952"/>
          </a:xfrm>
        </p:spPr>
        <p:txBody>
          <a:bodyPr/>
          <a:lstStyle/>
          <a:p>
            <a:pPr algn="ctr"/>
            <a:r>
              <a:rPr lang="en-GB" dirty="0" smtClean="0"/>
              <a:t>Influenza</a:t>
            </a:r>
            <a:endParaRPr lang="en-GB"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776" y="1889398"/>
            <a:ext cx="4021723" cy="2520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715834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747936"/>
          </a:xfrm>
        </p:spPr>
        <p:txBody>
          <a:bodyPr/>
          <a:lstStyle/>
          <a:p>
            <a:pPr algn="ctr"/>
            <a:r>
              <a:rPr lang="en-GB" dirty="0" smtClean="0"/>
              <a:t>What is it?</a:t>
            </a:r>
            <a:endParaRPr lang="en-GB" dirty="0"/>
          </a:p>
        </p:txBody>
      </p:sp>
      <p:sp>
        <p:nvSpPr>
          <p:cNvPr id="3" name="TextBox 2"/>
          <p:cNvSpPr txBox="1"/>
          <p:nvPr/>
        </p:nvSpPr>
        <p:spPr>
          <a:xfrm>
            <a:off x="683568" y="1556792"/>
            <a:ext cx="7632848" cy="2862322"/>
          </a:xfrm>
          <a:prstGeom prst="rect">
            <a:avLst/>
          </a:prstGeom>
          <a:noFill/>
        </p:spPr>
        <p:txBody>
          <a:bodyPr wrap="square" rtlCol="0">
            <a:spAutoFit/>
          </a:bodyPr>
          <a:lstStyle/>
          <a:p>
            <a:r>
              <a:rPr lang="en-GB" dirty="0"/>
              <a:t>Influenza (flu) is a viral infection that affects the respiratory system. It has a incubation period of 1-3 days and is commonly transmitted via droplets or aerosol from coughs and sneezes.  </a:t>
            </a:r>
            <a:r>
              <a:rPr lang="en-GB" dirty="0" smtClean="0"/>
              <a:t>People can be infectious one day before symptoms occur.</a:t>
            </a:r>
          </a:p>
          <a:p>
            <a:endParaRPr lang="en-GB" dirty="0"/>
          </a:p>
          <a:p>
            <a:r>
              <a:rPr lang="en-GB" dirty="0"/>
              <a:t>There are 4 types of seasonal influenza viruses, types A, B, C and D. Influenza A and B viruses circulate and cause seasonal epidemics of </a:t>
            </a:r>
            <a:r>
              <a:rPr lang="en-GB" dirty="0" smtClean="0"/>
              <a:t>disease (World Health Organization 2019).</a:t>
            </a:r>
          </a:p>
          <a:p>
            <a:endParaRPr lang="en-GB" dirty="0"/>
          </a:p>
          <a:p>
            <a:endParaRPr lang="en-GB" dirty="0"/>
          </a:p>
        </p:txBody>
      </p:sp>
    </p:spTree>
    <p:extLst>
      <p:ext uri="{BB962C8B-B14F-4D97-AF65-F5344CB8AC3E}">
        <p14:creationId xmlns:p14="http://schemas.microsoft.com/office/powerpoint/2010/main" val="4126430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Myth Busters</a:t>
            </a:r>
            <a:endParaRPr lang="en-GB" dirty="0"/>
          </a:p>
        </p:txBody>
      </p:sp>
      <p:sp>
        <p:nvSpPr>
          <p:cNvPr id="4" name="TextBox 3"/>
          <p:cNvSpPr txBox="1"/>
          <p:nvPr/>
        </p:nvSpPr>
        <p:spPr>
          <a:xfrm>
            <a:off x="827584" y="1772816"/>
            <a:ext cx="7704856" cy="3693319"/>
          </a:xfrm>
          <a:prstGeom prst="rect">
            <a:avLst/>
          </a:prstGeom>
          <a:noFill/>
        </p:spPr>
        <p:txBody>
          <a:bodyPr wrap="square" rtlCol="0">
            <a:spAutoFit/>
          </a:bodyPr>
          <a:lstStyle/>
          <a:p>
            <a:pPr marL="342900" indent="-342900">
              <a:buFont typeface="+mj-lt"/>
              <a:buAutoNum type="arabicPeriod"/>
            </a:pPr>
            <a:r>
              <a:rPr lang="en-GB" dirty="0"/>
              <a:t>T</a:t>
            </a:r>
            <a:r>
              <a:rPr lang="en-GB" dirty="0" smtClean="0"/>
              <a:t>he </a:t>
            </a:r>
            <a:r>
              <a:rPr lang="en-GB" dirty="0"/>
              <a:t>vaccine gives me </a:t>
            </a:r>
            <a:r>
              <a:rPr lang="en-GB" dirty="0" smtClean="0"/>
              <a:t>flu </a:t>
            </a:r>
          </a:p>
          <a:p>
            <a:pPr marL="342900" indent="-342900">
              <a:buFont typeface="+mj-lt"/>
              <a:buAutoNum type="arabicPeriod"/>
            </a:pPr>
            <a:endParaRPr lang="en-GB" dirty="0" smtClean="0"/>
          </a:p>
          <a:p>
            <a:pPr marL="342900" indent="-342900">
              <a:buFont typeface="+mj-lt"/>
              <a:buAutoNum type="arabicPeriod"/>
            </a:pPr>
            <a:r>
              <a:rPr lang="en-GB" dirty="0" smtClean="0"/>
              <a:t>Only </a:t>
            </a:r>
            <a:r>
              <a:rPr lang="en-GB" dirty="0"/>
              <a:t>older people need </a:t>
            </a:r>
            <a:r>
              <a:rPr lang="en-GB" dirty="0" smtClean="0"/>
              <a:t>it</a:t>
            </a:r>
          </a:p>
          <a:p>
            <a:pPr marL="342900" indent="-342900">
              <a:buFont typeface="+mj-lt"/>
              <a:buAutoNum type="arabicPeriod"/>
            </a:pPr>
            <a:endParaRPr lang="en-GB" dirty="0"/>
          </a:p>
          <a:p>
            <a:pPr marL="342900" indent="-342900">
              <a:buFont typeface="+mj-lt"/>
              <a:buAutoNum type="arabicPeriod"/>
            </a:pPr>
            <a:r>
              <a:rPr lang="en-GB" dirty="0"/>
              <a:t>I've had the flu so I don’t need my </a:t>
            </a:r>
            <a:r>
              <a:rPr lang="en-GB" dirty="0" smtClean="0"/>
              <a:t>jab</a:t>
            </a:r>
          </a:p>
          <a:p>
            <a:pPr marL="342900" indent="-342900">
              <a:buFont typeface="+mj-lt"/>
              <a:buAutoNum type="arabicPeriod"/>
            </a:pPr>
            <a:endParaRPr lang="en-GB" dirty="0" smtClean="0"/>
          </a:p>
          <a:p>
            <a:pPr marL="342900" indent="-342900">
              <a:buFont typeface="+mj-lt"/>
              <a:buAutoNum type="arabicPeriod"/>
            </a:pPr>
            <a:r>
              <a:rPr lang="en-GB" dirty="0" smtClean="0"/>
              <a:t>I had the jab last year so don’t need it again this year</a:t>
            </a:r>
          </a:p>
          <a:p>
            <a:pPr marL="342900" indent="-342900">
              <a:buFont typeface="+mj-lt"/>
              <a:buAutoNum type="arabicPeriod"/>
            </a:pPr>
            <a:endParaRPr lang="en-GB" dirty="0" smtClean="0"/>
          </a:p>
          <a:p>
            <a:pPr marL="342900" indent="-342900">
              <a:buFont typeface="+mj-lt"/>
              <a:buAutoNum type="arabicPeriod"/>
            </a:pPr>
            <a:r>
              <a:rPr lang="en-GB" dirty="0" smtClean="0"/>
              <a:t>People don’t always have symptoms of flu even though they have the disease.</a:t>
            </a:r>
          </a:p>
          <a:p>
            <a:pPr marL="342900" indent="-342900">
              <a:buFont typeface="+mj-lt"/>
              <a:buAutoNum type="arabicPeriod"/>
            </a:pPr>
            <a:endParaRPr lang="en-GB" dirty="0"/>
          </a:p>
          <a:p>
            <a:pPr marL="342900" indent="-342900">
              <a:buFont typeface="+mj-lt"/>
              <a:buAutoNum type="arabicPeriod"/>
            </a:pPr>
            <a:r>
              <a:rPr lang="en-GB" dirty="0" smtClean="0"/>
              <a:t>I never get ill so I don’t need the vaccine. </a:t>
            </a:r>
            <a:endParaRPr lang="en-GB" dirty="0"/>
          </a:p>
          <a:p>
            <a:endParaRPr lang="en-GB" dirty="0"/>
          </a:p>
        </p:txBody>
      </p:sp>
    </p:spTree>
    <p:extLst>
      <p:ext uri="{BB962C8B-B14F-4D97-AF65-F5344CB8AC3E}">
        <p14:creationId xmlns:p14="http://schemas.microsoft.com/office/powerpoint/2010/main" val="2596760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fade">
                                      <p:cBhvr>
                                        <p:cTn id="22" dur="500"/>
                                        <p:tgtEl>
                                          <p:spTgt spid="4">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animEffect transition="in" filter="fade">
                                      <p:cBhvr>
                                        <p:cTn id="27" dur="500"/>
                                        <p:tgtEl>
                                          <p:spTgt spid="4">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10" end="10"/>
                                            </p:txEl>
                                          </p:spTgt>
                                        </p:tgtEl>
                                        <p:attrNameLst>
                                          <p:attrName>style.visibility</p:attrName>
                                        </p:attrNameLst>
                                      </p:cBhvr>
                                      <p:to>
                                        <p:strVal val="visible"/>
                                      </p:to>
                                    </p:set>
                                    <p:animEffect transition="in" filter="fade">
                                      <p:cBhvr>
                                        <p:cTn id="32" dur="5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LCC Powerpoint Theme">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LCC Powerpoint Theme</Template>
  <TotalTime>495</TotalTime>
  <Words>1931</Words>
  <Application>Microsoft Office PowerPoint</Application>
  <PresentationFormat>On-screen Show (4:3)</PresentationFormat>
  <Paragraphs>209</Paragraphs>
  <Slides>21</Slides>
  <Notes>21</Notes>
  <HiddenSlides>0</HiddenSlides>
  <MMClips>0</MMClips>
  <ScaleCrop>false</ScaleCrop>
  <HeadingPairs>
    <vt:vector size="4" baseType="variant">
      <vt:variant>
        <vt:lpstr>Theme</vt:lpstr>
      </vt:variant>
      <vt:variant>
        <vt:i4>5</vt:i4>
      </vt:variant>
      <vt:variant>
        <vt:lpstr>Slide Titles</vt:lpstr>
      </vt:variant>
      <vt:variant>
        <vt:i4>21</vt:i4>
      </vt:variant>
    </vt:vector>
  </HeadingPairs>
  <TitlesOfParts>
    <vt:vector size="26" baseType="lpstr">
      <vt:lpstr>LCC Powerpoint Theme</vt:lpstr>
      <vt:lpstr>Office Theme</vt:lpstr>
      <vt:lpstr>1_Office Theme</vt:lpstr>
      <vt:lpstr>2_Office Theme</vt:lpstr>
      <vt:lpstr>3_Office Theme</vt:lpstr>
      <vt:lpstr>Mark Q2 Workbooks – 20 minutes</vt:lpstr>
      <vt:lpstr>Seasonal Illnesses</vt:lpstr>
      <vt:lpstr>Activity </vt:lpstr>
      <vt:lpstr>Outbreak Management</vt:lpstr>
      <vt:lpstr>Continued…</vt:lpstr>
      <vt:lpstr>PowerPoint Presentation</vt:lpstr>
      <vt:lpstr>Influenza</vt:lpstr>
      <vt:lpstr>What is it?</vt:lpstr>
      <vt:lpstr>Myth Busters</vt:lpstr>
      <vt:lpstr>This years vaccine</vt:lpstr>
      <vt:lpstr>Why get the vaccine</vt:lpstr>
      <vt:lpstr>Treatment of flu.</vt:lpstr>
      <vt:lpstr>Continued…</vt:lpstr>
      <vt:lpstr>The Flu Campaign</vt:lpstr>
      <vt:lpstr>Norovirus</vt:lpstr>
      <vt:lpstr>PowerPoint Presentation</vt:lpstr>
      <vt:lpstr>Test your Knowledge </vt:lpstr>
      <vt:lpstr>Clinical Features </vt:lpstr>
      <vt:lpstr>Transmission</vt:lpstr>
      <vt:lpstr>Outbreak Management Activity</vt:lpstr>
      <vt:lpstr>PowerPoint Presentation</vt:lpstr>
    </vt:vector>
  </TitlesOfParts>
  <Company>Lincolnshire County Council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Faye Hunter</dc:creator>
  <cp:lastModifiedBy>Faye Hunter</cp:lastModifiedBy>
  <cp:revision>57</cp:revision>
  <cp:lastPrinted>2019-11-04T09:38:47Z</cp:lastPrinted>
  <dcterms:created xsi:type="dcterms:W3CDTF">2019-02-14T13:04:51Z</dcterms:created>
  <dcterms:modified xsi:type="dcterms:W3CDTF">2019-11-20T13:54:55Z</dcterms:modified>
</cp:coreProperties>
</file>