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Lst>
  <p:notesMasterIdLst>
    <p:notesMasterId r:id="rId24"/>
  </p:notesMasterIdLst>
  <p:sldIdLst>
    <p:sldId id="272" r:id="rId6"/>
    <p:sldId id="273" r:id="rId7"/>
    <p:sldId id="256" r:id="rId8"/>
    <p:sldId id="257" r:id="rId9"/>
    <p:sldId id="258" r:id="rId10"/>
    <p:sldId id="259" r:id="rId11"/>
    <p:sldId id="265" r:id="rId12"/>
    <p:sldId id="264" r:id="rId13"/>
    <p:sldId id="261" r:id="rId14"/>
    <p:sldId id="266" r:id="rId15"/>
    <p:sldId id="263" r:id="rId16"/>
    <p:sldId id="267" r:id="rId17"/>
    <p:sldId id="260" r:id="rId18"/>
    <p:sldId id="271" r:id="rId19"/>
    <p:sldId id="262" r:id="rId20"/>
    <p:sldId id="268" r:id="rId21"/>
    <p:sldId id="269" r:id="rId22"/>
    <p:sldId id="27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9E596CF-F4D9-4306-818E-B1FD521669AA}">
          <p14:sldIdLst>
            <p14:sldId id="272"/>
            <p14:sldId id="273"/>
            <p14:sldId id="256"/>
            <p14:sldId id="257"/>
            <p14:sldId id="258"/>
            <p14:sldId id="259"/>
            <p14:sldId id="265"/>
            <p14:sldId id="264"/>
            <p14:sldId id="261"/>
            <p14:sldId id="266"/>
            <p14:sldId id="263"/>
            <p14:sldId id="267"/>
            <p14:sldId id="260"/>
            <p14:sldId id="271"/>
            <p14:sldId id="262"/>
            <p14:sldId id="268"/>
            <p14:sldId id="269"/>
            <p14:sldId id="27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3912" autoAdjust="0"/>
  </p:normalViewPr>
  <p:slideViewPr>
    <p:cSldViewPr>
      <p:cViewPr varScale="1">
        <p:scale>
          <a:sx n="36" d="100"/>
          <a:sy n="36" d="100"/>
        </p:scale>
        <p:origin x="-127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30C47D-F414-4A72-9359-73D5F2DB56D4}" type="datetimeFigureOut">
              <a:rPr lang="en-GB" smtClean="0"/>
              <a:t>03/10/2019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0E58F5-4577-4183-8352-DE30B8D4D5F3}" type="slidenum">
              <a:rPr lang="en-GB" smtClean="0"/>
              <a:t>‹#›</a:t>
            </a:fld>
            <a:endParaRPr lang="en-GB"/>
          </a:p>
        </p:txBody>
      </p:sp>
    </p:spTree>
    <p:extLst>
      <p:ext uri="{BB962C8B-B14F-4D97-AF65-F5344CB8AC3E}">
        <p14:creationId xmlns:p14="http://schemas.microsoft.com/office/powerpoint/2010/main" val="4211585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gov.uk/government/publications/health-matters-antimicrobial-resistance/health-matters-antimicrobial-resistance#the-scale-of-the-problem"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gov.uk/government/publications/health-matters-antimicrobial-resistance/health-matters-antimicrobial-resistance#the-scale-of-the-problem"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784894/UK_AMR_5_year_national_action_plan.pdf"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nice.org.uk/advice/esmpb1/chapter/key-points-from-the-evidence"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cks.nice.org.uk/diarrhoea-antibiotic-associated"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Picture from: </a:t>
            </a:r>
            <a:r>
              <a:rPr lang="en-GB" sz="1200" kern="1200" dirty="0" smtClean="0">
                <a:solidFill>
                  <a:schemeClr val="tx1"/>
                </a:solidFill>
                <a:effectLst/>
                <a:latin typeface="+mn-lt"/>
                <a:ea typeface="+mn-ea"/>
                <a:cs typeface="+mn-cs"/>
              </a:rPr>
              <a:t>Public Health England (2015) </a:t>
            </a:r>
            <a:r>
              <a:rPr lang="en-GB" sz="1200" i="1" kern="1200" dirty="0" smtClean="0">
                <a:solidFill>
                  <a:schemeClr val="tx1"/>
                </a:solidFill>
                <a:effectLst/>
                <a:latin typeface="+mn-lt"/>
                <a:ea typeface="+mn-ea"/>
                <a:cs typeface="+mn-cs"/>
              </a:rPr>
              <a:t>Guidance Health matters: antimicrobial resistance. </a:t>
            </a:r>
            <a:r>
              <a:rPr lang="en-GB" sz="1200" kern="1200" dirty="0" smtClean="0">
                <a:solidFill>
                  <a:schemeClr val="tx1"/>
                </a:solidFill>
                <a:effectLst/>
                <a:latin typeface="+mn-lt"/>
                <a:ea typeface="+mn-ea"/>
                <a:cs typeface="+mn-cs"/>
              </a:rPr>
              <a:t>Available from </a:t>
            </a:r>
            <a:r>
              <a:rPr lang="en-GB" sz="1200" u="sng" kern="1200" dirty="0" smtClean="0">
                <a:solidFill>
                  <a:schemeClr val="tx1"/>
                </a:solidFill>
                <a:effectLst/>
                <a:latin typeface="+mn-lt"/>
                <a:ea typeface="+mn-ea"/>
                <a:cs typeface="+mn-cs"/>
                <a:hlinkClick r:id="rId3"/>
              </a:rPr>
              <a:t>https://www.gov.uk/government/publications/health-matters-antimicrobial-resistance/health-matters-antimicrobial-resistance#the-scale-of-the-problem</a:t>
            </a:r>
            <a:r>
              <a:rPr lang="en-GB" sz="1200" kern="1200" dirty="0" smtClean="0">
                <a:solidFill>
                  <a:schemeClr val="tx1"/>
                </a:solidFill>
                <a:effectLst/>
                <a:latin typeface="+mn-lt"/>
                <a:ea typeface="+mn-ea"/>
                <a:cs typeface="+mn-cs"/>
              </a:rPr>
              <a:t>. [accessed on 28 July 2019]</a:t>
            </a:r>
          </a:p>
          <a:p>
            <a:endParaRPr lang="en-GB" dirty="0" smtClean="0"/>
          </a:p>
          <a:p>
            <a:r>
              <a:rPr lang="en-GB" dirty="0" smtClean="0"/>
              <a:t>Antibiotics were discovered in 1928 by Alexander Fleming. </a:t>
            </a:r>
          </a:p>
          <a:p>
            <a:r>
              <a:rPr lang="en-GB" dirty="0" smtClean="0"/>
              <a:t>Not</a:t>
            </a:r>
            <a:r>
              <a:rPr lang="en-GB" baseline="0" dirty="0" smtClean="0"/>
              <a:t> all antibiotics work in the same way. Some kill bacteria whilst others inhibit growth of bacteria. There are 3</a:t>
            </a:r>
            <a:r>
              <a:rPr lang="en-GB" dirty="0" smtClean="0"/>
              <a:t> main ways that antibiotics work:</a:t>
            </a:r>
          </a:p>
          <a:p>
            <a:endParaRPr lang="en-GB" dirty="0" smtClean="0"/>
          </a:p>
          <a:p>
            <a:pPr marL="228600" indent="-228600">
              <a:buFont typeface="+mj-lt"/>
              <a:buAutoNum type="arabicPeriod"/>
            </a:pPr>
            <a:r>
              <a:rPr lang="en-GB" dirty="0" smtClean="0"/>
              <a:t>Damage</a:t>
            </a:r>
            <a:r>
              <a:rPr lang="en-GB" baseline="0" dirty="0" smtClean="0"/>
              <a:t> the cell wall</a:t>
            </a:r>
          </a:p>
          <a:p>
            <a:pPr marL="228600" indent="-228600">
              <a:buFont typeface="+mj-lt"/>
              <a:buAutoNum type="arabicPeriod"/>
            </a:pPr>
            <a:r>
              <a:rPr lang="en-GB" baseline="0" dirty="0" smtClean="0"/>
              <a:t>Interfere with DNA replication </a:t>
            </a:r>
          </a:p>
          <a:p>
            <a:pPr marL="228600" indent="-228600">
              <a:buFont typeface="+mj-lt"/>
              <a:buAutoNum type="arabicPeriod"/>
            </a:pPr>
            <a:r>
              <a:rPr lang="en-GB" baseline="0" dirty="0" smtClean="0"/>
              <a:t>Interfere with protein synthesis</a:t>
            </a:r>
          </a:p>
          <a:p>
            <a:pPr marL="228600" indent="-228600">
              <a:buFont typeface="+mj-lt"/>
              <a:buAutoNum type="arabicPeriod"/>
            </a:pPr>
            <a:endParaRPr lang="en-GB" baseline="0" dirty="0" smtClean="0"/>
          </a:p>
          <a:p>
            <a:pPr marL="0" indent="0">
              <a:buFont typeface="+mj-lt"/>
              <a:buNone/>
            </a:pPr>
            <a:r>
              <a:rPr lang="en-GB" baseline="0" dirty="0" smtClean="0"/>
              <a:t>Depending on what the bacteria is will depend on the antibiotic used – not all bacteria respond to the same method of attack by the antibiotic. </a:t>
            </a:r>
          </a:p>
          <a:p>
            <a:pPr marL="228600" indent="-228600">
              <a:buFont typeface="+mj-lt"/>
              <a:buAutoNum type="arabicPeriod"/>
            </a:pPr>
            <a:endParaRPr lang="en-GB" dirty="0"/>
          </a:p>
        </p:txBody>
      </p:sp>
      <p:sp>
        <p:nvSpPr>
          <p:cNvPr id="4" name="Slide Number Placeholder 3"/>
          <p:cNvSpPr>
            <a:spLocks noGrp="1"/>
          </p:cNvSpPr>
          <p:nvPr>
            <p:ph type="sldNum" sz="quarter" idx="10"/>
          </p:nvPr>
        </p:nvSpPr>
        <p:spPr/>
        <p:txBody>
          <a:bodyPr/>
          <a:lstStyle/>
          <a:p>
            <a:fld id="{8A0E58F5-4577-4183-8352-DE30B8D4D5F3}" type="slidenum">
              <a:rPr lang="en-GB" smtClean="0"/>
              <a:t>5</a:t>
            </a:fld>
            <a:endParaRPr lang="en-GB"/>
          </a:p>
        </p:txBody>
      </p:sp>
    </p:spTree>
    <p:extLst>
      <p:ext uri="{BB962C8B-B14F-4D97-AF65-F5344CB8AC3E}">
        <p14:creationId xmlns:p14="http://schemas.microsoft.com/office/powerpoint/2010/main" val="30474100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Environmental cleaning – if done properly then bacteria in the environment can be reduced and lead to less infections. </a:t>
            </a:r>
          </a:p>
          <a:p>
            <a:r>
              <a:rPr lang="en-GB" dirty="0" smtClean="0"/>
              <a:t>Are you using the appropriate contact time and kill time? – determined by the manufacturer</a:t>
            </a:r>
            <a:r>
              <a:rPr lang="en-GB" baseline="0" dirty="0" smtClean="0"/>
              <a:t> usually. </a:t>
            </a:r>
            <a:endParaRPr lang="en-GB" dirty="0" smtClean="0"/>
          </a:p>
          <a:p>
            <a:r>
              <a:rPr lang="en-GB" dirty="0" smtClean="0"/>
              <a:t>Are you using the correct products. </a:t>
            </a:r>
          </a:p>
          <a:p>
            <a:r>
              <a:rPr lang="en-GB" dirty="0" smtClean="0"/>
              <a:t>There is starting to be an increase in microorganisms</a:t>
            </a:r>
            <a:r>
              <a:rPr lang="en-GB" baseline="0" dirty="0" smtClean="0"/>
              <a:t> being resistant to disinfectants so it is vital that housekeeping is done correctly. </a:t>
            </a:r>
            <a:endParaRPr lang="en-GB" dirty="0" smtClean="0"/>
          </a:p>
          <a:p>
            <a:endParaRPr lang="en-GB" dirty="0"/>
          </a:p>
        </p:txBody>
      </p:sp>
      <p:sp>
        <p:nvSpPr>
          <p:cNvPr id="4" name="Slide Number Placeholder 3"/>
          <p:cNvSpPr>
            <a:spLocks noGrp="1"/>
          </p:cNvSpPr>
          <p:nvPr>
            <p:ph type="sldNum" sz="quarter" idx="10"/>
          </p:nvPr>
        </p:nvSpPr>
        <p:spPr/>
        <p:txBody>
          <a:bodyPr/>
          <a:lstStyle/>
          <a:p>
            <a:fld id="{8A0E58F5-4577-4183-8352-DE30B8D4D5F3}" type="slidenum">
              <a:rPr lang="en-GB" smtClean="0"/>
              <a:t>15</a:t>
            </a:fld>
            <a:endParaRPr lang="en-GB"/>
          </a:p>
        </p:txBody>
      </p:sp>
    </p:spTree>
    <p:extLst>
      <p:ext uri="{BB962C8B-B14F-4D97-AF65-F5344CB8AC3E}">
        <p14:creationId xmlns:p14="http://schemas.microsoft.com/office/powerpoint/2010/main" val="3379141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patients have been inappropriately prescribed an antibiotic, most commonly to treat:</a:t>
            </a:r>
          </a:p>
          <a:p>
            <a:pPr marL="171450" indent="-171450">
              <a:buFont typeface="Arial" panose="020B0604020202020204" pitchFamily="34" charset="0"/>
              <a:buChar char="•"/>
            </a:pPr>
            <a:r>
              <a:rPr lang="en-US" dirty="0" smtClean="0"/>
              <a:t>coughs and colds</a:t>
            </a:r>
          </a:p>
          <a:p>
            <a:pPr marL="171450" indent="-171450">
              <a:buFont typeface="Arial" panose="020B0604020202020204" pitchFamily="34" charset="0"/>
              <a:buChar char="•"/>
            </a:pPr>
            <a:r>
              <a:rPr lang="en-US" dirty="0" smtClean="0"/>
              <a:t>sore throats</a:t>
            </a:r>
          </a:p>
          <a:p>
            <a:pPr marL="171450" indent="-171450">
              <a:buFont typeface="Arial" panose="020B0604020202020204" pitchFamily="34" charset="0"/>
              <a:buChar char="•"/>
            </a:pPr>
            <a:r>
              <a:rPr lang="en-US" dirty="0" smtClean="0"/>
              <a:t>ear infections</a:t>
            </a:r>
          </a:p>
          <a:p>
            <a:r>
              <a:rPr lang="en-US" dirty="0" smtClean="0"/>
              <a:t>Estimates suggest that as many as half of all patients who visit their GP with a cough or cold leave with a prescription for antibiotics. Viruses cause many of these infections, meaning antibiotics are of no use. It is suggested that AMR could lead to an estimated 10 million deaths every year globally by 2050. </a:t>
            </a:r>
            <a:r>
              <a:rPr lang="en-GB" sz="1200" b="0" i="0" u="none" strike="noStrike" kern="1200" dirty="0" smtClean="0">
                <a:solidFill>
                  <a:schemeClr val="tx1"/>
                </a:solidFill>
                <a:effectLst/>
                <a:latin typeface="+mn-lt"/>
                <a:ea typeface="+mn-ea"/>
                <a:cs typeface="+mn-cs"/>
              </a:rPr>
              <a:t>Across Europe, an estimated 25,000 people die each year as a result of hospital infections caused by the following 5 resistant bacteria:</a:t>
            </a:r>
          </a:p>
          <a:p>
            <a:r>
              <a:rPr lang="en-GB" sz="1200" b="0" i="0" u="none" strike="noStrike" kern="1200" dirty="0" smtClean="0">
                <a:solidFill>
                  <a:schemeClr val="tx1"/>
                </a:solidFill>
                <a:effectLst/>
                <a:latin typeface="+mn-lt"/>
                <a:ea typeface="+mn-ea"/>
                <a:cs typeface="+mn-cs"/>
              </a:rPr>
              <a:t>Escherichia coli (E. coli)</a:t>
            </a:r>
          </a:p>
          <a:p>
            <a:r>
              <a:rPr lang="en-GB" sz="1200" b="0" i="0" u="none" strike="noStrike" kern="1200" dirty="0" err="1" smtClean="0">
                <a:solidFill>
                  <a:schemeClr val="tx1"/>
                </a:solidFill>
                <a:effectLst/>
                <a:latin typeface="+mn-lt"/>
                <a:ea typeface="+mn-ea"/>
                <a:cs typeface="+mn-cs"/>
              </a:rPr>
              <a:t>Klebsiella</a:t>
            </a:r>
            <a:r>
              <a:rPr lang="en-GB" sz="1200" b="0" i="0" u="none" strike="noStrike" kern="1200" dirty="0" smtClean="0">
                <a:solidFill>
                  <a:schemeClr val="tx1"/>
                </a:solidFill>
                <a:effectLst/>
                <a:latin typeface="+mn-lt"/>
                <a:ea typeface="+mn-ea"/>
                <a:cs typeface="+mn-cs"/>
              </a:rPr>
              <a:t> </a:t>
            </a:r>
            <a:r>
              <a:rPr lang="en-GB" sz="1200" b="0" i="0" u="none" strike="noStrike" kern="1200" dirty="0" err="1" smtClean="0">
                <a:solidFill>
                  <a:schemeClr val="tx1"/>
                </a:solidFill>
                <a:effectLst/>
                <a:latin typeface="+mn-lt"/>
                <a:ea typeface="+mn-ea"/>
                <a:cs typeface="+mn-cs"/>
              </a:rPr>
              <a:t>pneumoniae</a:t>
            </a:r>
            <a:r>
              <a:rPr lang="en-GB" sz="1200" b="0" i="0" u="none" strike="noStrike" kern="1200" dirty="0" smtClean="0">
                <a:solidFill>
                  <a:schemeClr val="tx1"/>
                </a:solidFill>
                <a:effectLst/>
                <a:latin typeface="+mn-lt"/>
                <a:ea typeface="+mn-ea"/>
                <a:cs typeface="+mn-cs"/>
              </a:rPr>
              <a:t> (</a:t>
            </a:r>
            <a:r>
              <a:rPr lang="en-GB" sz="1200" b="0" i="0" u="none" strike="noStrike" kern="1200" dirty="0" err="1" smtClean="0">
                <a:solidFill>
                  <a:schemeClr val="tx1"/>
                </a:solidFill>
                <a:effectLst/>
                <a:latin typeface="+mn-lt"/>
                <a:ea typeface="+mn-ea"/>
                <a:cs typeface="+mn-cs"/>
              </a:rPr>
              <a:t>K.Pneumoniae</a:t>
            </a:r>
            <a:r>
              <a:rPr lang="en-GB" sz="1200" b="0" i="0" u="none" strike="noStrike" kern="1200" dirty="0" smtClean="0">
                <a:solidFill>
                  <a:schemeClr val="tx1"/>
                </a:solidFill>
                <a:effectLst/>
                <a:latin typeface="+mn-lt"/>
                <a:ea typeface="+mn-ea"/>
                <a:cs typeface="+mn-cs"/>
              </a:rPr>
              <a:t>)</a:t>
            </a:r>
          </a:p>
          <a:p>
            <a:r>
              <a:rPr lang="en-GB" sz="1200" b="0" i="0" u="none" strike="noStrike" kern="1200" dirty="0" smtClean="0">
                <a:solidFill>
                  <a:schemeClr val="tx1"/>
                </a:solidFill>
                <a:effectLst/>
                <a:latin typeface="+mn-lt"/>
                <a:ea typeface="+mn-ea"/>
                <a:cs typeface="+mn-cs"/>
              </a:rPr>
              <a:t>Enterococcus </a:t>
            </a:r>
            <a:r>
              <a:rPr lang="en-GB" sz="1200" b="0" i="0" u="none" strike="noStrike" kern="1200" dirty="0" err="1" smtClean="0">
                <a:solidFill>
                  <a:schemeClr val="tx1"/>
                </a:solidFill>
                <a:effectLst/>
                <a:latin typeface="+mn-lt"/>
                <a:ea typeface="+mn-ea"/>
                <a:cs typeface="+mn-cs"/>
              </a:rPr>
              <a:t>faecium</a:t>
            </a:r>
            <a:endParaRPr lang="en-GB" sz="1200" b="0" i="0" u="none" strike="noStrike" kern="1200" dirty="0" smtClean="0">
              <a:solidFill>
                <a:schemeClr val="tx1"/>
              </a:solidFill>
              <a:effectLst/>
              <a:latin typeface="+mn-lt"/>
              <a:ea typeface="+mn-ea"/>
              <a:cs typeface="+mn-cs"/>
            </a:endParaRPr>
          </a:p>
          <a:p>
            <a:r>
              <a:rPr lang="en-GB" sz="1200" b="0" i="0" u="none" strike="noStrike" kern="1200" dirty="0" smtClean="0">
                <a:solidFill>
                  <a:schemeClr val="tx1"/>
                </a:solidFill>
                <a:effectLst/>
                <a:latin typeface="+mn-lt"/>
                <a:ea typeface="+mn-ea"/>
                <a:cs typeface="+mn-cs"/>
              </a:rPr>
              <a:t>Pseudomonas </a:t>
            </a:r>
            <a:r>
              <a:rPr lang="en-GB" sz="1200" b="0" i="0" u="none" strike="noStrike" kern="1200" dirty="0" err="1" smtClean="0">
                <a:solidFill>
                  <a:schemeClr val="tx1"/>
                </a:solidFill>
                <a:effectLst/>
                <a:latin typeface="+mn-lt"/>
                <a:ea typeface="+mn-ea"/>
                <a:cs typeface="+mn-cs"/>
              </a:rPr>
              <a:t>aeruginosa</a:t>
            </a:r>
            <a:endParaRPr lang="en-GB" sz="1200" b="0" i="0" u="none" strike="noStrike" kern="1200" dirty="0" smtClean="0">
              <a:solidFill>
                <a:schemeClr val="tx1"/>
              </a:solidFill>
              <a:effectLst/>
              <a:latin typeface="+mn-lt"/>
              <a:ea typeface="+mn-ea"/>
              <a:cs typeface="+mn-cs"/>
            </a:endParaRPr>
          </a:p>
          <a:p>
            <a:r>
              <a:rPr lang="en-GB" sz="1200" b="0" i="0" u="none" strike="noStrike" kern="1200" dirty="0" smtClean="0">
                <a:solidFill>
                  <a:schemeClr val="tx1"/>
                </a:solidFill>
                <a:effectLst/>
                <a:latin typeface="+mn-lt"/>
                <a:ea typeface="+mn-ea"/>
                <a:cs typeface="+mn-cs"/>
              </a:rPr>
              <a:t>Methicillin-resistant Staphylococcus </a:t>
            </a:r>
            <a:r>
              <a:rPr lang="en-GB" sz="1200" b="0" i="0" u="none" strike="noStrike" kern="1200" dirty="0" err="1" smtClean="0">
                <a:solidFill>
                  <a:schemeClr val="tx1"/>
                </a:solidFill>
                <a:effectLst/>
                <a:latin typeface="+mn-lt"/>
                <a:ea typeface="+mn-ea"/>
                <a:cs typeface="+mn-cs"/>
              </a:rPr>
              <a:t>aureus</a:t>
            </a:r>
            <a:r>
              <a:rPr lang="en-GB" sz="1200" b="0" i="0" u="none" strike="noStrike" kern="1200" dirty="0" smtClean="0">
                <a:solidFill>
                  <a:schemeClr val="tx1"/>
                </a:solidFill>
                <a:effectLst/>
                <a:latin typeface="+mn-lt"/>
                <a:ea typeface="+mn-ea"/>
                <a:cs typeface="+mn-cs"/>
              </a:rPr>
              <a:t> (MRSA)</a:t>
            </a:r>
          </a:p>
          <a:p>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Ref: </a:t>
            </a:r>
            <a:r>
              <a:rPr lang="en-GB" sz="1200" kern="1200" dirty="0" smtClean="0">
                <a:solidFill>
                  <a:schemeClr val="tx1"/>
                </a:solidFill>
                <a:effectLst/>
                <a:latin typeface="+mn-lt"/>
                <a:ea typeface="+mn-ea"/>
                <a:cs typeface="+mn-cs"/>
              </a:rPr>
              <a:t>Public Health England (2015) </a:t>
            </a:r>
            <a:r>
              <a:rPr lang="en-GB" sz="1200" i="1" kern="1200" dirty="0" smtClean="0">
                <a:solidFill>
                  <a:schemeClr val="tx1"/>
                </a:solidFill>
                <a:effectLst/>
                <a:latin typeface="+mn-lt"/>
                <a:ea typeface="+mn-ea"/>
                <a:cs typeface="+mn-cs"/>
              </a:rPr>
              <a:t>Guidance Health matters: antimicrobial resistance. </a:t>
            </a:r>
            <a:r>
              <a:rPr lang="en-GB" sz="1200" kern="1200" dirty="0" smtClean="0">
                <a:solidFill>
                  <a:schemeClr val="tx1"/>
                </a:solidFill>
                <a:effectLst/>
                <a:latin typeface="+mn-lt"/>
                <a:ea typeface="+mn-ea"/>
                <a:cs typeface="+mn-cs"/>
              </a:rPr>
              <a:t>Available from </a:t>
            </a:r>
            <a:r>
              <a:rPr lang="en-GB" sz="1200" u="sng" kern="1200" dirty="0" smtClean="0">
                <a:solidFill>
                  <a:schemeClr val="tx1"/>
                </a:solidFill>
                <a:effectLst/>
                <a:latin typeface="+mn-lt"/>
                <a:ea typeface="+mn-ea"/>
                <a:cs typeface="+mn-cs"/>
                <a:hlinkClick r:id="rId3"/>
              </a:rPr>
              <a:t>https://www.gov.uk/government/publications/health-matters-antimicrobial-resistance/health-matters-antimicrobial-resistance#the-scale-of-the-problem</a:t>
            </a:r>
            <a:r>
              <a:rPr lang="en-GB" sz="1200" kern="1200" dirty="0" smtClean="0">
                <a:solidFill>
                  <a:schemeClr val="tx1"/>
                </a:solidFill>
                <a:effectLst/>
                <a:latin typeface="+mn-lt"/>
                <a:ea typeface="+mn-ea"/>
                <a:cs typeface="+mn-cs"/>
              </a:rPr>
              <a:t>. [accessed on 28 July 2019]</a:t>
            </a:r>
          </a:p>
          <a:p>
            <a:endParaRPr lang="en-US" dirty="0" smtClean="0"/>
          </a:p>
          <a:p>
            <a:endParaRPr lang="en-GB" dirty="0"/>
          </a:p>
        </p:txBody>
      </p:sp>
      <p:sp>
        <p:nvSpPr>
          <p:cNvPr id="4" name="Slide Number Placeholder 3"/>
          <p:cNvSpPr>
            <a:spLocks noGrp="1"/>
          </p:cNvSpPr>
          <p:nvPr>
            <p:ph type="sldNum" sz="quarter" idx="10"/>
          </p:nvPr>
        </p:nvSpPr>
        <p:spPr/>
        <p:txBody>
          <a:bodyPr/>
          <a:lstStyle/>
          <a:p>
            <a:fld id="{8A0E58F5-4577-4183-8352-DE30B8D4D5F3}" type="slidenum">
              <a:rPr lang="en-GB" smtClean="0"/>
              <a:t>6</a:t>
            </a:fld>
            <a:endParaRPr lang="en-GB"/>
          </a:p>
        </p:txBody>
      </p:sp>
    </p:spTree>
    <p:extLst>
      <p:ext uri="{BB962C8B-B14F-4D97-AF65-F5344CB8AC3E}">
        <p14:creationId xmlns:p14="http://schemas.microsoft.com/office/powerpoint/2010/main" val="3243862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better treatment of resistant infections, and minimised transmission in communities, the National Health Service (NHS), farms, the environment and all other settings.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including access to safe and effective medicines that have been manufactured responsibly for all who need them; achieving and maintaining usage levels by sector as good as the best countries in the world where comparable data are available.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dirty="0" smtClean="0"/>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dirty="0" smtClean="0"/>
              <a:t>Ref: Department of Health (2019) </a:t>
            </a:r>
            <a:r>
              <a:rPr lang="en-US" i="1" dirty="0" smtClean="0"/>
              <a:t>Contained and controlled  The UK’s 20-year vision for antimicrobial resistance.</a:t>
            </a:r>
            <a:r>
              <a:rPr lang="en-US" i="1" baseline="0" dirty="0" smtClean="0"/>
              <a:t> </a:t>
            </a:r>
            <a:r>
              <a:rPr lang="en-US" i="0" baseline="0" dirty="0" smtClean="0"/>
              <a:t>Available from https://assets.publishing.service.gov.uk/government/uploads/system/uploads/attachment_data/file/773065/uk-20-year-vision-for-antimicrobial-resistance.pdf [accessed 01 May 2019].</a:t>
            </a:r>
            <a:endParaRPr lang="en-US" i="0" dirty="0" smtClean="0"/>
          </a:p>
          <a:p>
            <a:pPr marL="228600" indent="-228600">
              <a:buFont typeface="+mj-lt"/>
              <a:buAutoNum type="arabicPeriod"/>
            </a:pPr>
            <a:endParaRPr lang="en-GB" dirty="0"/>
          </a:p>
        </p:txBody>
      </p:sp>
      <p:sp>
        <p:nvSpPr>
          <p:cNvPr id="4" name="Slide Number Placeholder 3"/>
          <p:cNvSpPr>
            <a:spLocks noGrp="1"/>
          </p:cNvSpPr>
          <p:nvPr>
            <p:ph type="sldNum" sz="quarter" idx="10"/>
          </p:nvPr>
        </p:nvSpPr>
        <p:spPr/>
        <p:txBody>
          <a:bodyPr/>
          <a:lstStyle/>
          <a:p>
            <a:fld id="{8A0E58F5-4577-4183-8352-DE30B8D4D5F3}" type="slidenum">
              <a:rPr lang="en-GB" smtClean="0"/>
              <a:t>7</a:t>
            </a:fld>
            <a:endParaRPr lang="en-GB"/>
          </a:p>
        </p:txBody>
      </p:sp>
    </p:spTree>
    <p:extLst>
      <p:ext uri="{BB962C8B-B14F-4D97-AF65-F5344CB8AC3E}">
        <p14:creationId xmlns:p14="http://schemas.microsoft.com/office/powerpoint/2010/main" val="3818280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Ref: </a:t>
            </a:r>
            <a:r>
              <a:rPr lang="en-GB" sz="1200" kern="1200" dirty="0" smtClean="0">
                <a:solidFill>
                  <a:schemeClr val="tx1"/>
                </a:solidFill>
                <a:effectLst/>
                <a:latin typeface="+mn-lt"/>
                <a:ea typeface="+mn-ea"/>
                <a:cs typeface="+mn-cs"/>
              </a:rPr>
              <a:t>Department of Health (2019) </a:t>
            </a:r>
            <a:r>
              <a:rPr lang="en-GB" sz="1200" i="1" kern="1200" dirty="0" smtClean="0">
                <a:solidFill>
                  <a:schemeClr val="tx1"/>
                </a:solidFill>
                <a:effectLst/>
                <a:latin typeface="+mn-lt"/>
                <a:ea typeface="+mn-ea"/>
                <a:cs typeface="+mn-cs"/>
              </a:rPr>
              <a:t>Tackling antimicrobial resistance 2019-2024</a:t>
            </a:r>
            <a:r>
              <a:rPr lang="en-GB" sz="1200" kern="1200" dirty="0" smtClean="0">
                <a:solidFill>
                  <a:schemeClr val="tx1"/>
                </a:solidFill>
                <a:effectLst/>
                <a:latin typeface="+mn-lt"/>
                <a:ea typeface="+mn-ea"/>
                <a:cs typeface="+mn-cs"/>
              </a:rPr>
              <a:t>. Available from </a:t>
            </a:r>
            <a:r>
              <a:rPr lang="en-GB" sz="1200" u="sng" kern="1200" dirty="0" smtClean="0">
                <a:solidFill>
                  <a:schemeClr val="tx1"/>
                </a:solidFill>
                <a:effectLst/>
                <a:latin typeface="+mn-lt"/>
                <a:ea typeface="+mn-ea"/>
                <a:cs typeface="+mn-cs"/>
                <a:hlinkClick r:id="rId3"/>
              </a:rPr>
              <a:t>https://assets.publishing.service.gov.uk/government/uploads/system/uploads/attachment_data/file/784894/UK_AMR_5_year_national_action_plan.pdf</a:t>
            </a:r>
            <a:r>
              <a:rPr lang="en-GB" sz="1200" kern="1200" dirty="0" smtClean="0">
                <a:solidFill>
                  <a:schemeClr val="tx1"/>
                </a:solidFill>
                <a:effectLst/>
                <a:latin typeface="+mn-lt"/>
                <a:ea typeface="+mn-ea"/>
                <a:cs typeface="+mn-cs"/>
              </a:rPr>
              <a:t> [accessed on 01</a:t>
            </a:r>
            <a:r>
              <a:rPr lang="en-GB" sz="1200" kern="1200" baseline="0" dirty="0" smtClean="0">
                <a:solidFill>
                  <a:schemeClr val="tx1"/>
                </a:solidFill>
                <a:effectLst/>
                <a:latin typeface="+mn-lt"/>
                <a:ea typeface="+mn-ea"/>
                <a:cs typeface="+mn-cs"/>
              </a:rPr>
              <a:t> Ma</a:t>
            </a:r>
            <a:r>
              <a:rPr lang="en-GB" sz="1200" kern="1200" dirty="0" smtClean="0">
                <a:solidFill>
                  <a:schemeClr val="tx1"/>
                </a:solidFill>
                <a:effectLst/>
                <a:latin typeface="+mn-lt"/>
                <a:ea typeface="+mn-ea"/>
                <a:cs typeface="+mn-cs"/>
              </a:rPr>
              <a:t>y 2019]</a:t>
            </a:r>
          </a:p>
          <a:p>
            <a:endParaRPr lang="en-GB" dirty="0"/>
          </a:p>
        </p:txBody>
      </p:sp>
      <p:sp>
        <p:nvSpPr>
          <p:cNvPr id="4" name="Slide Number Placeholder 3"/>
          <p:cNvSpPr>
            <a:spLocks noGrp="1"/>
          </p:cNvSpPr>
          <p:nvPr>
            <p:ph type="sldNum" sz="quarter" idx="10"/>
          </p:nvPr>
        </p:nvSpPr>
        <p:spPr/>
        <p:txBody>
          <a:bodyPr/>
          <a:lstStyle/>
          <a:p>
            <a:fld id="{8A0E58F5-4577-4183-8352-DE30B8D4D5F3}" type="slidenum">
              <a:rPr lang="en-GB" smtClean="0"/>
              <a:t>8</a:t>
            </a:fld>
            <a:endParaRPr lang="en-GB"/>
          </a:p>
        </p:txBody>
      </p:sp>
    </p:spTree>
    <p:extLst>
      <p:ext uri="{BB962C8B-B14F-4D97-AF65-F5344CB8AC3E}">
        <p14:creationId xmlns:p14="http://schemas.microsoft.com/office/powerpoint/2010/main" val="22982861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Lets take an example of how AMR is becoming a problem for GNBSI</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 government want to reduce GNBSI by 50% by 2024, with an initial focus on E.Coli.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r>
              <a:rPr lang="en-US" dirty="0" smtClean="0"/>
              <a:t>Ref: Public Health England (2015) Guidance Health matters: antimicrobial resistance. Available from https://www.gov.uk/government/publications/health-matters-antimicrobial-resistance/health-matters-antimicrobial-resistance#the-scale-of-the-problem. [accessed on 28 July 2019]</a:t>
            </a:r>
          </a:p>
          <a:p>
            <a:endParaRPr lang="en-GB" dirty="0"/>
          </a:p>
        </p:txBody>
      </p:sp>
      <p:sp>
        <p:nvSpPr>
          <p:cNvPr id="4" name="Slide Number Placeholder 3"/>
          <p:cNvSpPr>
            <a:spLocks noGrp="1"/>
          </p:cNvSpPr>
          <p:nvPr>
            <p:ph type="sldNum" sz="quarter" idx="10"/>
          </p:nvPr>
        </p:nvSpPr>
        <p:spPr/>
        <p:txBody>
          <a:bodyPr/>
          <a:lstStyle/>
          <a:p>
            <a:fld id="{8A0E58F5-4577-4183-8352-DE30B8D4D5F3}" type="slidenum">
              <a:rPr lang="en-GB" smtClean="0"/>
              <a:t>9</a:t>
            </a:fld>
            <a:endParaRPr lang="en-GB"/>
          </a:p>
        </p:txBody>
      </p:sp>
    </p:spTree>
    <p:extLst>
      <p:ext uri="{BB962C8B-B14F-4D97-AF65-F5344CB8AC3E}">
        <p14:creationId xmlns:p14="http://schemas.microsoft.com/office/powerpoint/2010/main" val="1146826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A0E58F5-4577-4183-8352-DE30B8D4D5F3}" type="slidenum">
              <a:rPr lang="en-GB" smtClean="0"/>
              <a:t>10</a:t>
            </a:fld>
            <a:endParaRPr lang="en-GB"/>
          </a:p>
        </p:txBody>
      </p:sp>
    </p:spTree>
    <p:extLst>
      <p:ext uri="{BB962C8B-B14F-4D97-AF65-F5344CB8AC3E}">
        <p14:creationId xmlns:p14="http://schemas.microsoft.com/office/powerpoint/2010/main" val="2805658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National</a:t>
            </a:r>
            <a:r>
              <a:rPr lang="en-GB" baseline="0" dirty="0" smtClean="0"/>
              <a:t> Institute for Health and Care Excellence (2015) </a:t>
            </a:r>
            <a:r>
              <a:rPr lang="en-US" sz="1200" b="0" i="1" u="none" strike="noStrike" kern="1200" dirty="0" smtClean="0">
                <a:solidFill>
                  <a:schemeClr val="tx1"/>
                </a:solidFill>
                <a:effectLst/>
                <a:latin typeface="+mn-lt"/>
                <a:ea typeface="+mn-ea"/>
                <a:cs typeface="+mn-cs"/>
              </a:rPr>
              <a:t>Antimicrobial stewardship: systems and processes for effective antimicrobial medicine use </a:t>
            </a:r>
            <a:r>
              <a:rPr lang="en-US" sz="1200" b="0" i="0" u="none" strike="noStrike" kern="1200" dirty="0" smtClean="0">
                <a:solidFill>
                  <a:schemeClr val="tx1"/>
                </a:solidFill>
                <a:effectLst/>
                <a:latin typeface="+mn-lt"/>
                <a:ea typeface="+mn-ea"/>
                <a:cs typeface="+mn-cs"/>
              </a:rPr>
              <a:t>Available</a:t>
            </a:r>
            <a:r>
              <a:rPr lang="en-US" sz="1200" b="0" i="0" u="none" strike="noStrike" kern="1200" baseline="0" dirty="0" smtClean="0">
                <a:solidFill>
                  <a:schemeClr val="tx1"/>
                </a:solidFill>
                <a:effectLst/>
                <a:latin typeface="+mn-lt"/>
                <a:ea typeface="+mn-ea"/>
                <a:cs typeface="+mn-cs"/>
              </a:rPr>
              <a:t> from </a:t>
            </a:r>
            <a:r>
              <a:rPr lang="en-GB" dirty="0" smtClean="0"/>
              <a:t>https://www.nice.org.uk/guidance/ng15/chapter/1-Recommendations [accessed 01 May 2019]</a:t>
            </a:r>
          </a:p>
        </p:txBody>
      </p:sp>
      <p:sp>
        <p:nvSpPr>
          <p:cNvPr id="4" name="Slide Number Placeholder 3"/>
          <p:cNvSpPr>
            <a:spLocks noGrp="1"/>
          </p:cNvSpPr>
          <p:nvPr>
            <p:ph type="sldNum" sz="quarter" idx="10"/>
          </p:nvPr>
        </p:nvSpPr>
        <p:spPr/>
        <p:txBody>
          <a:bodyPr/>
          <a:lstStyle/>
          <a:p>
            <a:fld id="{8A0E58F5-4577-4183-8352-DE30B8D4D5F3}" type="slidenum">
              <a:rPr lang="en-GB" smtClean="0"/>
              <a:t>11</a:t>
            </a:fld>
            <a:endParaRPr lang="en-GB"/>
          </a:p>
        </p:txBody>
      </p:sp>
    </p:spTree>
    <p:extLst>
      <p:ext uri="{BB962C8B-B14F-4D97-AF65-F5344CB8AC3E}">
        <p14:creationId xmlns:p14="http://schemas.microsoft.com/office/powerpoint/2010/main" val="25089749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Lets look at one infection that can be reduced by antimicrobial stewardship. </a:t>
            </a:r>
          </a:p>
          <a:p>
            <a:endParaRPr lang="en-GB" dirty="0" smtClean="0"/>
          </a:p>
          <a:p>
            <a:r>
              <a:rPr lang="en-GB" sz="1200" kern="1200" dirty="0" smtClean="0">
                <a:solidFill>
                  <a:schemeClr val="tx1"/>
                </a:solidFill>
                <a:effectLst/>
                <a:latin typeface="+mn-lt"/>
                <a:ea typeface="+mn-ea"/>
                <a:cs typeface="+mn-cs"/>
              </a:rPr>
              <a:t>National Institute for Health and Care Excellence (2015) </a:t>
            </a:r>
            <a:r>
              <a:rPr lang="en-GB" sz="1200" i="1" kern="1200" dirty="0" smtClean="0">
                <a:solidFill>
                  <a:schemeClr val="tx1"/>
                </a:solidFill>
                <a:effectLst/>
                <a:latin typeface="+mn-lt"/>
                <a:ea typeface="+mn-ea"/>
                <a:cs typeface="+mn-cs"/>
              </a:rPr>
              <a:t>Clostridium difficile infection: risk with broad-spectrum antibiotics. </a:t>
            </a:r>
            <a:r>
              <a:rPr lang="en-GB" sz="1200" kern="1200" dirty="0" smtClean="0">
                <a:solidFill>
                  <a:schemeClr val="tx1"/>
                </a:solidFill>
                <a:effectLst/>
                <a:latin typeface="+mn-lt"/>
                <a:ea typeface="+mn-ea"/>
                <a:cs typeface="+mn-cs"/>
              </a:rPr>
              <a:t>Available from </a:t>
            </a:r>
            <a:r>
              <a:rPr lang="en-GB" sz="1200" u="sng" kern="1200" dirty="0" smtClean="0">
                <a:solidFill>
                  <a:schemeClr val="tx1"/>
                </a:solidFill>
                <a:effectLst/>
                <a:latin typeface="+mn-lt"/>
                <a:ea typeface="+mn-ea"/>
                <a:cs typeface="+mn-cs"/>
                <a:hlinkClick r:id="rId3"/>
              </a:rPr>
              <a:t>https://www.nice.org.uk/advice/esmpb1/chapter/key-points-from-the-evidence</a:t>
            </a:r>
            <a:r>
              <a:rPr lang="en-GB" sz="1200" kern="1200" dirty="0" smtClean="0">
                <a:solidFill>
                  <a:schemeClr val="tx1"/>
                </a:solidFill>
                <a:effectLst/>
                <a:latin typeface="+mn-lt"/>
                <a:ea typeface="+mn-ea"/>
                <a:cs typeface="+mn-cs"/>
              </a:rPr>
              <a:t> [accessed on 06 June 2019].</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A0E58F5-4577-4183-8352-DE30B8D4D5F3}" type="slidenum">
              <a:rPr lang="en-GB" smtClean="0"/>
              <a:t>13</a:t>
            </a:fld>
            <a:endParaRPr lang="en-GB"/>
          </a:p>
        </p:txBody>
      </p:sp>
    </p:spTree>
    <p:extLst>
      <p:ext uri="{BB962C8B-B14F-4D97-AF65-F5344CB8AC3E}">
        <p14:creationId xmlns:p14="http://schemas.microsoft.com/office/powerpoint/2010/main" val="39090057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Ref: </a:t>
            </a:r>
          </a:p>
          <a:p>
            <a:r>
              <a:rPr lang="en-US" dirty="0" smtClean="0"/>
              <a:t>National Institute for Health and Care Excellence (2015) Clostridium difficile infection: risk with broad-spectrum antibiotics. Available from https://www.nice.org.uk/advice/esmpb1/chapter/key-points-from-the-evidence [accessed on 06 June 2019].</a:t>
            </a:r>
          </a:p>
          <a:p>
            <a:endParaRPr lang="en-GB" dirty="0" smtClean="0"/>
          </a:p>
          <a:p>
            <a:r>
              <a:rPr lang="en-US" dirty="0" smtClean="0"/>
              <a:t>National Institute for Health and Care Excellence (2019) </a:t>
            </a:r>
            <a:r>
              <a:rPr lang="en-US" i="1" u="none" dirty="0" smtClean="0"/>
              <a:t>clinical knowledge summary: </a:t>
            </a:r>
            <a:r>
              <a:rPr lang="en-US" i="1" u="none" dirty="0" smtClean="0">
                <a:solidFill>
                  <a:schemeClr val="tx1"/>
                </a:solidFill>
                <a:hlinkClick r:id="rId3"/>
              </a:rPr>
              <a:t>diarrhoea - antibiotic associated</a:t>
            </a:r>
            <a:r>
              <a:rPr lang="en-US" i="1" u="none" dirty="0" smtClean="0">
                <a:solidFill>
                  <a:schemeClr val="tx1"/>
                </a:solidFill>
              </a:rPr>
              <a:t> </a:t>
            </a:r>
            <a:r>
              <a:rPr lang="en-US" i="0" u="none" dirty="0" smtClean="0">
                <a:solidFill>
                  <a:schemeClr val="tx1"/>
                </a:solidFill>
              </a:rPr>
              <a:t>Available</a:t>
            </a:r>
            <a:r>
              <a:rPr lang="en-US" i="0" u="none" baseline="0" dirty="0" smtClean="0">
                <a:solidFill>
                  <a:schemeClr val="tx1"/>
                </a:solidFill>
              </a:rPr>
              <a:t> from https://cks.nice.org.uk/diarrhoea-antibiotic-associated [accessed on 06 June 2019] </a:t>
            </a:r>
            <a:endParaRPr lang="en-GB" i="1" u="none" dirty="0">
              <a:solidFill>
                <a:schemeClr val="tx1"/>
              </a:solidFill>
            </a:endParaRPr>
          </a:p>
        </p:txBody>
      </p:sp>
      <p:sp>
        <p:nvSpPr>
          <p:cNvPr id="4" name="Slide Number Placeholder 3"/>
          <p:cNvSpPr>
            <a:spLocks noGrp="1"/>
          </p:cNvSpPr>
          <p:nvPr>
            <p:ph type="sldNum" sz="quarter" idx="10"/>
          </p:nvPr>
        </p:nvSpPr>
        <p:spPr/>
        <p:txBody>
          <a:bodyPr/>
          <a:lstStyle/>
          <a:p>
            <a:fld id="{8A0E58F5-4577-4183-8352-DE30B8D4D5F3}" type="slidenum">
              <a:rPr lang="en-GB" smtClean="0"/>
              <a:t>14</a:t>
            </a:fld>
            <a:endParaRPr lang="en-GB"/>
          </a:p>
        </p:txBody>
      </p:sp>
    </p:spTree>
    <p:extLst>
      <p:ext uri="{BB962C8B-B14F-4D97-AF65-F5344CB8AC3E}">
        <p14:creationId xmlns:p14="http://schemas.microsoft.com/office/powerpoint/2010/main" val="1954250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957010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00621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4800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676900" cy="4800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990096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969037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672208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536144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313535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472848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153647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153855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93672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047963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590134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679432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339673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371053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02607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590124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669976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062187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856826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05153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3815067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494756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428413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537648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686564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395922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9390571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1291970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616100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9255044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17846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3048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3048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0654240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2554406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7803326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2939466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8650898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4245550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3543900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5049181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4284595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7255393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74837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5571822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9549220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6909661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006600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3620167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0417424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13433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4780384"/>
          </a:xfrm>
        </p:spPr>
        <p:txBody>
          <a:bodyPr anchor="t"/>
          <a:lstStyle>
            <a:lvl1pPr algn="l">
              <a:defRPr>
                <a:latin typeface="Arial"/>
                <a:cs typeface="Arial"/>
              </a:defRPr>
            </a:lvl1pPr>
          </a:lstStyle>
          <a:p>
            <a:r>
              <a:rPr lang="en-US" smtClean="0"/>
              <a:t>Click to edit Master title style</a:t>
            </a:r>
            <a:endParaRPr lang="en-US" dirty="0"/>
          </a:p>
        </p:txBody>
      </p:sp>
    </p:spTree>
    <p:extLst>
      <p:ext uri="{BB962C8B-B14F-4D97-AF65-F5344CB8AC3E}">
        <p14:creationId xmlns:p14="http://schemas.microsoft.com/office/powerpoint/2010/main" val="1432055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0487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39272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72995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 descr="LCC Powerpoint footer with strapline.jpg"/>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5422900"/>
            <a:ext cx="9144000"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3048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685800" y="304800"/>
            <a:ext cx="7772400" cy="480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3400">
          <a:solidFill>
            <a:schemeClr val="tx2"/>
          </a:solidFill>
          <a:latin typeface="+mj-lt"/>
          <a:ea typeface="+mj-ea"/>
          <a:cs typeface="+mj-cs"/>
        </a:defRPr>
      </a:lvl1pPr>
      <a:lvl2pPr algn="ctr" rtl="0" eaLnBrk="1" fontAlgn="base" hangingPunct="1">
        <a:spcBef>
          <a:spcPct val="0"/>
        </a:spcBef>
        <a:spcAft>
          <a:spcPct val="0"/>
        </a:spcAft>
        <a:defRPr sz="3400">
          <a:solidFill>
            <a:schemeClr val="tx2"/>
          </a:solidFill>
          <a:latin typeface="Arial" charset="0"/>
          <a:ea typeface="ＭＳ Ｐゴシック" charset="0"/>
          <a:cs typeface="ＭＳ Ｐゴシック" charset="0"/>
        </a:defRPr>
      </a:lvl2pPr>
      <a:lvl3pPr algn="ctr" rtl="0" eaLnBrk="1" fontAlgn="base" hangingPunct="1">
        <a:spcBef>
          <a:spcPct val="0"/>
        </a:spcBef>
        <a:spcAft>
          <a:spcPct val="0"/>
        </a:spcAft>
        <a:defRPr sz="3400">
          <a:solidFill>
            <a:schemeClr val="tx2"/>
          </a:solidFill>
          <a:latin typeface="Arial" charset="0"/>
          <a:ea typeface="ＭＳ Ｐゴシック" charset="0"/>
          <a:cs typeface="ＭＳ Ｐゴシック" charset="0"/>
        </a:defRPr>
      </a:lvl3pPr>
      <a:lvl4pPr algn="ctr" rtl="0" eaLnBrk="1" fontAlgn="base" hangingPunct="1">
        <a:spcBef>
          <a:spcPct val="0"/>
        </a:spcBef>
        <a:spcAft>
          <a:spcPct val="0"/>
        </a:spcAft>
        <a:defRPr sz="3400">
          <a:solidFill>
            <a:schemeClr val="tx2"/>
          </a:solidFill>
          <a:latin typeface="Arial" charset="0"/>
          <a:ea typeface="ＭＳ Ｐゴシック" charset="0"/>
          <a:cs typeface="ＭＳ Ｐゴシック" charset="0"/>
        </a:defRPr>
      </a:lvl4pPr>
      <a:lvl5pPr algn="ctr" rtl="0" eaLnBrk="1" fontAlgn="base" hangingPunct="1">
        <a:spcBef>
          <a:spcPct val="0"/>
        </a:spcBef>
        <a:spcAft>
          <a:spcPct val="0"/>
        </a:spcAft>
        <a:defRPr sz="3400">
          <a:solidFill>
            <a:schemeClr val="tx2"/>
          </a:solidFill>
          <a:latin typeface="Arial" charset="0"/>
          <a:ea typeface="ＭＳ Ｐゴシック" charset="0"/>
          <a:cs typeface="ＭＳ Ｐゴシック" charset="0"/>
        </a:defRPr>
      </a:lvl5pPr>
      <a:lvl6pPr marL="457200" algn="ctr" rtl="0" eaLnBrk="1" fontAlgn="base" hangingPunct="1">
        <a:spcBef>
          <a:spcPct val="0"/>
        </a:spcBef>
        <a:spcAft>
          <a:spcPct val="0"/>
        </a:spcAft>
        <a:defRPr sz="3400">
          <a:solidFill>
            <a:schemeClr val="tx2"/>
          </a:solidFill>
          <a:latin typeface="Arial" charset="0"/>
          <a:ea typeface="ＭＳ Ｐゴシック" charset="0"/>
          <a:cs typeface="ＭＳ Ｐゴシック" charset="0"/>
        </a:defRPr>
      </a:lvl6pPr>
      <a:lvl7pPr marL="914400" algn="ctr" rtl="0" eaLnBrk="1" fontAlgn="base" hangingPunct="1">
        <a:spcBef>
          <a:spcPct val="0"/>
        </a:spcBef>
        <a:spcAft>
          <a:spcPct val="0"/>
        </a:spcAft>
        <a:defRPr sz="3400">
          <a:solidFill>
            <a:schemeClr val="tx2"/>
          </a:solidFill>
          <a:latin typeface="Arial" charset="0"/>
          <a:ea typeface="ＭＳ Ｐゴシック" charset="0"/>
          <a:cs typeface="ＭＳ Ｐゴシック" charset="0"/>
        </a:defRPr>
      </a:lvl7pPr>
      <a:lvl8pPr marL="1371600" algn="ctr" rtl="0" eaLnBrk="1" fontAlgn="base" hangingPunct="1">
        <a:spcBef>
          <a:spcPct val="0"/>
        </a:spcBef>
        <a:spcAft>
          <a:spcPct val="0"/>
        </a:spcAft>
        <a:defRPr sz="3400">
          <a:solidFill>
            <a:schemeClr val="tx2"/>
          </a:solidFill>
          <a:latin typeface="Arial" charset="0"/>
          <a:ea typeface="ＭＳ Ｐゴシック" charset="0"/>
          <a:cs typeface="ＭＳ Ｐゴシック" charset="0"/>
        </a:defRPr>
      </a:lvl8pPr>
      <a:lvl9pPr marL="1828800" algn="ctr" rtl="0" eaLnBrk="1" fontAlgn="base" hangingPunct="1">
        <a:spcBef>
          <a:spcPct val="0"/>
        </a:spcBef>
        <a:spcAft>
          <a:spcPct val="0"/>
        </a:spcAft>
        <a:defRPr sz="3400">
          <a:solidFill>
            <a:schemeClr val="tx2"/>
          </a:solidFill>
          <a:latin typeface="Arial" charset="0"/>
          <a:ea typeface="ＭＳ Ｐゴシック" charset="0"/>
          <a:cs typeface="ＭＳ Ｐゴシック"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ea typeface="+mn-ea"/>
        </a:defRPr>
      </a:lvl2pPr>
      <a:lvl3pPr marL="1143000" indent="-228600" algn="l" rtl="0" eaLnBrk="1" fontAlgn="base" hangingPunct="1">
        <a:spcBef>
          <a:spcPct val="20000"/>
        </a:spcBef>
        <a:spcAft>
          <a:spcPct val="0"/>
        </a:spcAft>
        <a:buChar char="•"/>
        <a:defRPr sz="1600">
          <a:solidFill>
            <a:schemeClr val="tx1"/>
          </a:solidFill>
          <a:latin typeface="+mn-lt"/>
          <a:ea typeface="+mn-ea"/>
        </a:defRPr>
      </a:lvl3pPr>
      <a:lvl4pPr marL="1600200" indent="-228600" algn="l" rtl="0" eaLnBrk="1" fontAlgn="base" hangingPunct="1">
        <a:spcBef>
          <a:spcPct val="20000"/>
        </a:spcBef>
        <a:spcAft>
          <a:spcPct val="0"/>
        </a:spcAft>
        <a:buChar char="–"/>
        <a:defRPr sz="1200">
          <a:solidFill>
            <a:schemeClr val="tx1"/>
          </a:solidFill>
          <a:latin typeface="+mn-lt"/>
          <a:ea typeface="+mn-ea"/>
        </a:defRPr>
      </a:lvl4pPr>
      <a:lvl5pPr marL="2057400" indent="-228600" algn="l" rtl="0" eaLnBrk="1" fontAlgn="base" hangingPunct="1">
        <a:spcBef>
          <a:spcPct val="20000"/>
        </a:spcBef>
        <a:spcAft>
          <a:spcPct val="0"/>
        </a:spcAft>
        <a:buChar char="»"/>
        <a:defRPr sz="1000">
          <a:solidFill>
            <a:schemeClr val="tx1"/>
          </a:solidFill>
          <a:latin typeface="+mn-lt"/>
          <a:ea typeface="+mn-ea"/>
        </a:defRPr>
      </a:lvl5pPr>
      <a:lvl6pPr marL="2514600" indent="-228600" algn="l" rtl="0" eaLnBrk="1" fontAlgn="base" hangingPunct="1">
        <a:spcBef>
          <a:spcPct val="20000"/>
        </a:spcBef>
        <a:spcAft>
          <a:spcPct val="0"/>
        </a:spcAft>
        <a:buChar char="»"/>
        <a:defRPr sz="1000">
          <a:solidFill>
            <a:schemeClr val="tx1"/>
          </a:solidFill>
          <a:latin typeface="+mn-lt"/>
          <a:ea typeface="+mn-ea"/>
        </a:defRPr>
      </a:lvl6pPr>
      <a:lvl7pPr marL="2971800" indent="-228600" algn="l" rtl="0" eaLnBrk="1" fontAlgn="base" hangingPunct="1">
        <a:spcBef>
          <a:spcPct val="20000"/>
        </a:spcBef>
        <a:spcAft>
          <a:spcPct val="0"/>
        </a:spcAft>
        <a:buChar char="»"/>
        <a:defRPr sz="1000">
          <a:solidFill>
            <a:schemeClr val="tx1"/>
          </a:solidFill>
          <a:latin typeface="+mn-lt"/>
          <a:ea typeface="+mn-ea"/>
        </a:defRPr>
      </a:lvl7pPr>
      <a:lvl8pPr marL="3429000" indent="-228600" algn="l" rtl="0" eaLnBrk="1" fontAlgn="base" hangingPunct="1">
        <a:spcBef>
          <a:spcPct val="20000"/>
        </a:spcBef>
        <a:spcAft>
          <a:spcPct val="0"/>
        </a:spcAft>
        <a:buChar char="»"/>
        <a:defRPr sz="1000">
          <a:solidFill>
            <a:schemeClr val="tx1"/>
          </a:solidFill>
          <a:latin typeface="+mn-lt"/>
          <a:ea typeface="+mn-ea"/>
        </a:defRPr>
      </a:lvl8pPr>
      <a:lvl9pPr marL="3886200" indent="-228600" algn="l" rtl="0" eaLnBrk="1" fontAlgn="base" hangingPunct="1">
        <a:spcBef>
          <a:spcPct val="20000"/>
        </a:spcBef>
        <a:spcAft>
          <a:spcPct val="0"/>
        </a:spcAft>
        <a:buChar char="»"/>
        <a:defRPr sz="1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392199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5720368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3711124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86599F-2F4F-447E-9F22-9E6A4851CF20}" type="datetimeFigureOut">
              <a:rPr lang="en-GB" smtClean="0">
                <a:solidFill>
                  <a:prstClr val="black">
                    <a:tint val="75000"/>
                  </a:prstClr>
                </a:solidFill>
              </a:rPr>
              <a:pPr/>
              <a:t>03/10/2019</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5A8974-D8E6-4ECE-ACCB-92E7F95E56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6899803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s://youtu.be/Didrc3wJ3E8"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s://binged.it/2xAGCAL"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binged.it/2SM2djy"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47936"/>
          </a:xfrm>
        </p:spPr>
        <p:txBody>
          <a:bodyPr/>
          <a:lstStyle/>
          <a:p>
            <a:pPr algn="ctr"/>
            <a:r>
              <a:rPr lang="en-GB" dirty="0" smtClean="0"/>
              <a:t>Mark Q1 Workbooks – 15 minutes</a:t>
            </a:r>
            <a:endParaRPr lang="en-GB" dirty="0"/>
          </a:p>
        </p:txBody>
      </p:sp>
      <p:pic>
        <p:nvPicPr>
          <p:cNvPr id="2050" name="Picture 2" descr="C:\Users\Faye.Hunter\AppData\Local\Microsoft\Windows\INetCache\IE\AW1TRBMZ\Book-checked[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2700" y="1772816"/>
            <a:ext cx="3619500" cy="3152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2319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96268" y="2204864"/>
            <a:ext cx="4248472" cy="369332"/>
          </a:xfrm>
          <a:prstGeom prst="rect">
            <a:avLst/>
          </a:prstGeom>
          <a:noFill/>
        </p:spPr>
        <p:txBody>
          <a:bodyPr wrap="square" rtlCol="0">
            <a:spAutoFit/>
          </a:bodyPr>
          <a:lstStyle/>
          <a:p>
            <a:pPr algn="ctr"/>
            <a:r>
              <a:rPr lang="en-GB" u="sng" dirty="0">
                <a:hlinkClick r:id="rId3"/>
              </a:rPr>
              <a:t>https://youtu.be/Didrc3wJ3E8</a:t>
            </a:r>
            <a:r>
              <a:rPr lang="en-GB" dirty="0"/>
              <a:t> </a:t>
            </a:r>
          </a:p>
        </p:txBody>
      </p:sp>
    </p:spTree>
    <p:extLst>
      <p:ext uri="{BB962C8B-B14F-4D97-AF65-F5344CB8AC3E}">
        <p14:creationId xmlns:p14="http://schemas.microsoft.com/office/powerpoint/2010/main" val="26999701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675928"/>
          </a:xfrm>
        </p:spPr>
        <p:txBody>
          <a:bodyPr/>
          <a:lstStyle/>
          <a:p>
            <a:pPr algn="ctr"/>
            <a:r>
              <a:rPr lang="en-GB" dirty="0" smtClean="0"/>
              <a:t>Antimicrobial Stewardship</a:t>
            </a:r>
            <a:endParaRPr lang="en-GB" dirty="0"/>
          </a:p>
        </p:txBody>
      </p:sp>
      <p:sp>
        <p:nvSpPr>
          <p:cNvPr id="3" name="TextBox 2"/>
          <p:cNvSpPr txBox="1"/>
          <p:nvPr/>
        </p:nvSpPr>
        <p:spPr>
          <a:xfrm>
            <a:off x="1043608" y="1556792"/>
            <a:ext cx="6984776" cy="1200329"/>
          </a:xfrm>
          <a:prstGeom prst="rect">
            <a:avLst/>
          </a:prstGeom>
          <a:noFill/>
        </p:spPr>
        <p:txBody>
          <a:bodyPr wrap="square" rtlCol="0">
            <a:spAutoFit/>
          </a:bodyPr>
          <a:lstStyle/>
          <a:p>
            <a:r>
              <a:rPr lang="en-US" dirty="0" smtClean="0"/>
              <a:t>‘</a:t>
            </a:r>
            <a:r>
              <a:rPr lang="en-US" i="1" dirty="0" smtClean="0"/>
              <a:t>The </a:t>
            </a:r>
            <a:r>
              <a:rPr lang="en-US" i="1" dirty="0"/>
              <a:t>term 'antimicrobial stewardship' is defined as 'an organisational or healthcare‑system‑wide approach to promoting and monitoring judicious use of antimicrobials to preserve their future </a:t>
            </a:r>
            <a:r>
              <a:rPr lang="en-US" i="1" dirty="0" smtClean="0"/>
              <a:t>effectiveness’. </a:t>
            </a:r>
            <a:r>
              <a:rPr lang="en-US" dirty="0" smtClean="0"/>
              <a:t>(NICE 2015)</a:t>
            </a:r>
            <a:endParaRPr lang="en-GB" dirty="0"/>
          </a:p>
        </p:txBody>
      </p:sp>
    </p:spTree>
    <p:extLst>
      <p:ext uri="{BB962C8B-B14F-4D97-AF65-F5344CB8AC3E}">
        <p14:creationId xmlns:p14="http://schemas.microsoft.com/office/powerpoint/2010/main" val="168303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47936"/>
          </a:xfrm>
        </p:spPr>
        <p:txBody>
          <a:bodyPr/>
          <a:lstStyle/>
          <a:p>
            <a:pPr algn="ctr"/>
            <a:r>
              <a:rPr lang="en-GB" dirty="0" smtClean="0"/>
              <a:t>PHE campaign</a:t>
            </a:r>
            <a:endParaRPr lang="en-GB" dirty="0"/>
          </a:p>
        </p:txBody>
      </p:sp>
      <p:sp>
        <p:nvSpPr>
          <p:cNvPr id="3" name="Rectangle 2"/>
          <p:cNvSpPr/>
          <p:nvPr/>
        </p:nvSpPr>
        <p:spPr>
          <a:xfrm>
            <a:off x="3152379" y="2132856"/>
            <a:ext cx="2894767" cy="369332"/>
          </a:xfrm>
          <a:prstGeom prst="rect">
            <a:avLst/>
          </a:prstGeom>
        </p:spPr>
        <p:txBody>
          <a:bodyPr wrap="none">
            <a:spAutoFit/>
          </a:bodyPr>
          <a:lstStyle/>
          <a:p>
            <a:r>
              <a:rPr lang="en-GB" dirty="0">
                <a:hlinkClick r:id="rId2"/>
              </a:rPr>
              <a:t>https://</a:t>
            </a:r>
            <a:r>
              <a:rPr lang="en-GB" dirty="0" smtClean="0">
                <a:hlinkClick r:id="rId2"/>
              </a:rPr>
              <a:t>binged.it/2xAGCAL</a:t>
            </a:r>
            <a:r>
              <a:rPr lang="en-GB" dirty="0" smtClean="0"/>
              <a:t> </a:t>
            </a:r>
            <a:endParaRPr lang="en-GB" dirty="0"/>
          </a:p>
        </p:txBody>
      </p:sp>
    </p:spTree>
    <p:extLst>
      <p:ext uri="{BB962C8B-B14F-4D97-AF65-F5344CB8AC3E}">
        <p14:creationId xmlns:p14="http://schemas.microsoft.com/office/powerpoint/2010/main" val="26701996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47936"/>
          </a:xfrm>
        </p:spPr>
        <p:txBody>
          <a:bodyPr/>
          <a:lstStyle/>
          <a:p>
            <a:pPr algn="ctr"/>
            <a:r>
              <a:rPr lang="en-GB" dirty="0" smtClean="0"/>
              <a:t>Clostridium Difficile </a:t>
            </a:r>
            <a:endParaRPr lang="en-GB" dirty="0"/>
          </a:p>
        </p:txBody>
      </p:sp>
      <p:sp>
        <p:nvSpPr>
          <p:cNvPr id="3" name="TextBox 2"/>
          <p:cNvSpPr txBox="1"/>
          <p:nvPr/>
        </p:nvSpPr>
        <p:spPr>
          <a:xfrm>
            <a:off x="827584" y="1196752"/>
            <a:ext cx="7488832" cy="3970318"/>
          </a:xfrm>
          <a:prstGeom prst="rect">
            <a:avLst/>
          </a:prstGeom>
          <a:noFill/>
        </p:spPr>
        <p:txBody>
          <a:bodyPr wrap="square" rtlCol="0">
            <a:spAutoFit/>
          </a:bodyPr>
          <a:lstStyle/>
          <a:p>
            <a:pPr marL="285750" indent="-285750">
              <a:buFont typeface="Wingdings" panose="05000000000000000000" pitchFamily="2" charset="2"/>
              <a:buChar char="v"/>
            </a:pPr>
            <a:r>
              <a:rPr lang="en-US" dirty="0"/>
              <a:t>C. </a:t>
            </a:r>
            <a:r>
              <a:rPr lang="en-US" dirty="0" smtClean="0"/>
              <a:t>diff </a:t>
            </a:r>
            <a:r>
              <a:rPr lang="en-US" dirty="0"/>
              <a:t>are bacteria that exist widely in the environment, notably in soil, and may become established in the colon of healthy people</a:t>
            </a:r>
            <a:r>
              <a:rPr lang="en-US" dirty="0" smtClean="0"/>
              <a:t>.</a:t>
            </a:r>
          </a:p>
          <a:p>
            <a:pPr marL="285750" indent="-285750">
              <a:buFont typeface="Wingdings" panose="05000000000000000000" pitchFamily="2" charset="2"/>
              <a:buChar char="v"/>
            </a:pPr>
            <a:r>
              <a:rPr lang="en-US" dirty="0" smtClean="0"/>
              <a:t>C</a:t>
            </a:r>
            <a:r>
              <a:rPr lang="en-US" dirty="0"/>
              <a:t>. difficile produces spores, which are passed out in the faeces and may survive for months or years in the environment (for example, on clothes or bedding). </a:t>
            </a:r>
            <a:endParaRPr lang="en-US" dirty="0" smtClean="0"/>
          </a:p>
          <a:p>
            <a:pPr marL="285750" indent="-285750">
              <a:buFont typeface="Wingdings" panose="05000000000000000000" pitchFamily="2" charset="2"/>
              <a:buChar char="v"/>
            </a:pPr>
            <a:r>
              <a:rPr lang="en-US" dirty="0" smtClean="0"/>
              <a:t>Spores </a:t>
            </a:r>
            <a:r>
              <a:rPr lang="en-US" dirty="0"/>
              <a:t>that get into the gut then develop into mature bacteria. </a:t>
            </a:r>
            <a:endParaRPr lang="en-US" dirty="0" smtClean="0"/>
          </a:p>
          <a:p>
            <a:pPr marL="285750" indent="-285750">
              <a:buFont typeface="Wingdings" panose="05000000000000000000" pitchFamily="2" charset="2"/>
              <a:buChar char="v"/>
            </a:pPr>
            <a:r>
              <a:rPr lang="en-US" dirty="0" smtClean="0"/>
              <a:t>C</a:t>
            </a:r>
            <a:r>
              <a:rPr lang="en-US" dirty="0"/>
              <a:t>. difficile infection occurs when the other harmless bacteria in the gut are disrupted (for example, by taking antibiotics) or when the immune system is compromised, allowing the numbers of C. difficile bacteria to increase to high levels. </a:t>
            </a:r>
            <a:endParaRPr lang="en-US" dirty="0" smtClean="0"/>
          </a:p>
          <a:p>
            <a:pPr marL="285750" indent="-285750">
              <a:buFont typeface="Wingdings" panose="05000000000000000000" pitchFamily="2" charset="2"/>
              <a:buChar char="v"/>
            </a:pPr>
            <a:r>
              <a:rPr lang="en-US" dirty="0" smtClean="0"/>
              <a:t>Certain </a:t>
            </a:r>
            <a:r>
              <a:rPr lang="en-US" dirty="0"/>
              <a:t>C. difficile strains produce toxins that damage the lining of the colon, causing symptoms ranging from mild, self‑limiting diarrhoea to pseudomembranous colitis, toxic </a:t>
            </a:r>
            <a:r>
              <a:rPr lang="en-US" dirty="0" err="1"/>
              <a:t>megacolon</a:t>
            </a:r>
            <a:r>
              <a:rPr lang="en-US" dirty="0"/>
              <a:t>, perforation of the colon, sepsis and </a:t>
            </a:r>
            <a:r>
              <a:rPr lang="en-US" dirty="0" smtClean="0"/>
              <a:t>death.</a:t>
            </a:r>
            <a:endParaRPr lang="en-GB" dirty="0"/>
          </a:p>
        </p:txBody>
      </p:sp>
    </p:spTree>
    <p:extLst>
      <p:ext uri="{BB962C8B-B14F-4D97-AF65-F5344CB8AC3E}">
        <p14:creationId xmlns:p14="http://schemas.microsoft.com/office/powerpoint/2010/main" val="2609426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99592" y="836712"/>
            <a:ext cx="7272808" cy="3970318"/>
          </a:xfrm>
          <a:prstGeom prst="rect">
            <a:avLst/>
          </a:prstGeom>
          <a:noFill/>
        </p:spPr>
        <p:txBody>
          <a:bodyPr wrap="square" rtlCol="0">
            <a:spAutoFit/>
          </a:bodyPr>
          <a:lstStyle/>
          <a:p>
            <a:r>
              <a:rPr lang="en-US" dirty="0"/>
              <a:t>As well as antibiotics, factors that increase the risk of </a:t>
            </a:r>
            <a:r>
              <a:rPr lang="en-US" i="1" dirty="0"/>
              <a:t>C. difficile</a:t>
            </a:r>
            <a:r>
              <a:rPr lang="en-US" dirty="0"/>
              <a:t> infection </a:t>
            </a:r>
            <a:r>
              <a:rPr lang="en-US" dirty="0" smtClean="0"/>
              <a:t>include:</a:t>
            </a:r>
          </a:p>
          <a:p>
            <a:pPr marL="285750" indent="-285750">
              <a:buFont typeface="Wingdings" panose="05000000000000000000" pitchFamily="2" charset="2"/>
              <a:buChar char="v"/>
            </a:pPr>
            <a:r>
              <a:rPr lang="en-US" dirty="0" smtClean="0"/>
              <a:t>advanced age</a:t>
            </a:r>
          </a:p>
          <a:p>
            <a:pPr marL="285750" indent="-285750">
              <a:buFont typeface="Wingdings" panose="05000000000000000000" pitchFamily="2" charset="2"/>
              <a:buChar char="v"/>
            </a:pPr>
            <a:r>
              <a:rPr lang="en-US" dirty="0" smtClean="0"/>
              <a:t>Frailty</a:t>
            </a:r>
          </a:p>
          <a:p>
            <a:pPr marL="285750" indent="-285750">
              <a:buFont typeface="Wingdings" panose="05000000000000000000" pitchFamily="2" charset="2"/>
              <a:buChar char="v"/>
            </a:pPr>
            <a:r>
              <a:rPr lang="en-US" dirty="0" smtClean="0"/>
              <a:t>underlying </a:t>
            </a:r>
            <a:r>
              <a:rPr lang="en-US" dirty="0"/>
              <a:t>morbidity such as abdominal surgery, cancer, chronic renal disease and tube feeding. </a:t>
            </a:r>
            <a:endParaRPr lang="en-US" dirty="0" smtClean="0"/>
          </a:p>
          <a:p>
            <a:pPr marL="285750" indent="-285750">
              <a:buFont typeface="Wingdings" panose="05000000000000000000" pitchFamily="2" charset="2"/>
              <a:buChar char="v"/>
            </a:pPr>
            <a:r>
              <a:rPr lang="en-US" dirty="0" smtClean="0"/>
              <a:t>Hospitalisation</a:t>
            </a:r>
          </a:p>
          <a:p>
            <a:pPr marL="285750" indent="-285750">
              <a:buFont typeface="Wingdings" panose="05000000000000000000" pitchFamily="2" charset="2"/>
              <a:buChar char="v"/>
            </a:pPr>
            <a:r>
              <a:rPr lang="en-US" dirty="0" smtClean="0"/>
              <a:t>exposure </a:t>
            </a:r>
            <a:r>
              <a:rPr lang="en-US" dirty="0"/>
              <a:t>to other people with </a:t>
            </a:r>
            <a:r>
              <a:rPr lang="en-US" i="1" dirty="0"/>
              <a:t>C. difficile</a:t>
            </a:r>
            <a:r>
              <a:rPr lang="en-US" dirty="0"/>
              <a:t> </a:t>
            </a:r>
            <a:r>
              <a:rPr lang="en-US" dirty="0" smtClean="0"/>
              <a:t>infection</a:t>
            </a:r>
          </a:p>
          <a:p>
            <a:pPr marL="285750" indent="-285750">
              <a:buFont typeface="Wingdings" panose="05000000000000000000" pitchFamily="2" charset="2"/>
              <a:buChar char="v"/>
            </a:pPr>
            <a:r>
              <a:rPr lang="en-US" dirty="0" smtClean="0"/>
              <a:t>long </a:t>
            </a:r>
            <a:r>
              <a:rPr lang="en-US" dirty="0"/>
              <a:t>duration of antibiotic </a:t>
            </a:r>
            <a:r>
              <a:rPr lang="en-US" dirty="0" smtClean="0"/>
              <a:t>treatment</a:t>
            </a:r>
          </a:p>
          <a:p>
            <a:pPr marL="285750" indent="-285750">
              <a:buFont typeface="Wingdings" panose="05000000000000000000" pitchFamily="2" charset="2"/>
              <a:buChar char="v"/>
            </a:pPr>
            <a:r>
              <a:rPr lang="en-US" dirty="0" smtClean="0"/>
              <a:t>taking </a:t>
            </a:r>
            <a:r>
              <a:rPr lang="en-US" dirty="0"/>
              <a:t>multiple antibiotics concurrently or multiple antibiotic </a:t>
            </a:r>
            <a:r>
              <a:rPr lang="en-US" dirty="0" smtClean="0"/>
              <a:t>courses </a:t>
            </a:r>
            <a:r>
              <a:rPr lang="en-US" dirty="0"/>
              <a:t>inflammatory bowel disease. </a:t>
            </a:r>
            <a:endParaRPr lang="en-US" dirty="0" smtClean="0"/>
          </a:p>
          <a:p>
            <a:endParaRPr lang="en-US" dirty="0" smtClean="0"/>
          </a:p>
          <a:p>
            <a:r>
              <a:rPr lang="en-US" dirty="0" smtClean="0"/>
              <a:t>The </a:t>
            </a:r>
            <a:r>
              <a:rPr lang="en-US" dirty="0"/>
              <a:t>mortality associated with </a:t>
            </a:r>
            <a:r>
              <a:rPr lang="en-US" i="1" dirty="0"/>
              <a:t>C. difficile</a:t>
            </a:r>
            <a:r>
              <a:rPr lang="en-US" dirty="0"/>
              <a:t> infection can be up to 25% in frail older people in </a:t>
            </a:r>
            <a:r>
              <a:rPr lang="en-US" dirty="0" smtClean="0"/>
              <a:t>hospitals.</a:t>
            </a:r>
            <a:endParaRPr lang="en-GB" dirty="0"/>
          </a:p>
        </p:txBody>
      </p:sp>
    </p:spTree>
    <p:extLst>
      <p:ext uri="{BB962C8B-B14F-4D97-AF65-F5344CB8AC3E}">
        <p14:creationId xmlns:p14="http://schemas.microsoft.com/office/powerpoint/2010/main" val="2338463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fade">
                                      <p:cBhvr>
                                        <p:cTn id="3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47936"/>
          </a:xfrm>
        </p:spPr>
        <p:txBody>
          <a:bodyPr/>
          <a:lstStyle/>
          <a:p>
            <a:pPr algn="ctr"/>
            <a:r>
              <a:rPr lang="en-GB" dirty="0" smtClean="0"/>
              <a:t>Preventing infections – Your Role</a:t>
            </a:r>
            <a:endParaRPr lang="en-GB" dirty="0"/>
          </a:p>
        </p:txBody>
      </p:sp>
      <p:grpSp>
        <p:nvGrpSpPr>
          <p:cNvPr id="4" name="Group 3"/>
          <p:cNvGrpSpPr/>
          <p:nvPr/>
        </p:nvGrpSpPr>
        <p:grpSpPr>
          <a:xfrm>
            <a:off x="2271170" y="1484784"/>
            <a:ext cx="4389062" cy="3950156"/>
            <a:chOff x="2148869" y="1484784"/>
            <a:chExt cx="4389062" cy="3950156"/>
          </a:xfrm>
        </p:grpSpPr>
        <p:pic>
          <p:nvPicPr>
            <p:cNvPr id="1026" name="Picture 2" descr="C:\Users\Faye.Hunter\AppData\Local\Microsoft\Windows\INetCache\IE\69BEACLJ\thought_bubbl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8869" y="1484784"/>
              <a:ext cx="4389062" cy="395015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903240" y="2522691"/>
              <a:ext cx="2880320" cy="923330"/>
            </a:xfrm>
            <a:prstGeom prst="rect">
              <a:avLst/>
            </a:prstGeom>
            <a:noFill/>
          </p:spPr>
          <p:txBody>
            <a:bodyPr wrap="square" rtlCol="0">
              <a:spAutoFit/>
            </a:bodyPr>
            <a:lstStyle/>
            <a:p>
              <a:r>
                <a:rPr lang="en-GB" dirty="0" smtClean="0"/>
                <a:t>Brainstorm some ideas in groups – how can you help prevent infections?</a:t>
              </a:r>
              <a:endParaRPr lang="en-GB" dirty="0"/>
            </a:p>
          </p:txBody>
        </p:sp>
      </p:grpSp>
    </p:spTree>
    <p:extLst>
      <p:ext uri="{BB962C8B-B14F-4D97-AF65-F5344CB8AC3E}">
        <p14:creationId xmlns:p14="http://schemas.microsoft.com/office/powerpoint/2010/main" val="19128651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9812" y="620688"/>
            <a:ext cx="4524375"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40804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675928"/>
          </a:xfrm>
        </p:spPr>
        <p:txBody>
          <a:bodyPr/>
          <a:lstStyle/>
          <a:p>
            <a:pPr algn="ctr"/>
            <a:r>
              <a:rPr lang="en-GB" dirty="0" smtClean="0"/>
              <a:t>Activity </a:t>
            </a:r>
            <a:endParaRPr lang="en-GB" dirty="0"/>
          </a:p>
        </p:txBody>
      </p:sp>
      <p:sp>
        <p:nvSpPr>
          <p:cNvPr id="3" name="TextBox 2"/>
          <p:cNvSpPr txBox="1"/>
          <p:nvPr/>
        </p:nvSpPr>
        <p:spPr>
          <a:xfrm>
            <a:off x="827584" y="1484784"/>
            <a:ext cx="7416824" cy="3139321"/>
          </a:xfrm>
          <a:prstGeom prst="rect">
            <a:avLst/>
          </a:prstGeom>
          <a:noFill/>
        </p:spPr>
        <p:txBody>
          <a:bodyPr wrap="square" rtlCol="0">
            <a:spAutoFit/>
          </a:bodyPr>
          <a:lstStyle/>
          <a:p>
            <a:r>
              <a:rPr lang="en-GB" i="1" dirty="0" smtClean="0"/>
              <a:t>Criterion 3: </a:t>
            </a:r>
            <a:r>
              <a:rPr lang="en-US" i="1" dirty="0"/>
              <a:t>Ensure appropriate antimicrobial use to optimise patient outcomes and to reduce the risk of adverse events and antimicrobial resistance (access to microbiology services and responsibility for stewardship activities rests with the service user's general practitioner)</a:t>
            </a:r>
            <a:endParaRPr lang="en-GB" i="1" dirty="0" smtClean="0"/>
          </a:p>
          <a:p>
            <a:endParaRPr lang="en-GB" dirty="0"/>
          </a:p>
          <a:p>
            <a:r>
              <a:rPr lang="en-GB" dirty="0" smtClean="0"/>
              <a:t>In groups decide how you would respond to each part of the scenario. What assessments would you need? What care plans would you need to consider? – 30 minutes.</a:t>
            </a:r>
          </a:p>
          <a:p>
            <a:endParaRPr lang="en-GB" dirty="0"/>
          </a:p>
          <a:p>
            <a:r>
              <a:rPr lang="en-GB" dirty="0" smtClean="0">
                <a:solidFill>
                  <a:srgbClr val="FF0000"/>
                </a:solidFill>
              </a:rPr>
              <a:t>How are you going to capture the data for antibiotic prescribing in your homes and what will you do with it? </a:t>
            </a:r>
            <a:endParaRPr lang="en-GB" dirty="0">
              <a:solidFill>
                <a:srgbClr val="FF0000"/>
              </a:solidFill>
            </a:endParaRPr>
          </a:p>
        </p:txBody>
      </p:sp>
    </p:spTree>
    <p:extLst>
      <p:ext uri="{BB962C8B-B14F-4D97-AF65-F5344CB8AC3E}">
        <p14:creationId xmlns:p14="http://schemas.microsoft.com/office/powerpoint/2010/main" val="1621511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1450" y="2293938"/>
            <a:ext cx="6261100" cy="227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221370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963960"/>
          </a:xfrm>
        </p:spPr>
        <p:txBody>
          <a:bodyPr/>
          <a:lstStyle/>
          <a:p>
            <a:pPr algn="ctr"/>
            <a:r>
              <a:rPr lang="en-GB" dirty="0" smtClean="0"/>
              <a:t>Housekeeping</a:t>
            </a:r>
            <a:endParaRPr lang="en-GB" dirty="0"/>
          </a:p>
        </p:txBody>
      </p:sp>
      <p:sp>
        <p:nvSpPr>
          <p:cNvPr id="3" name="TextBox 2"/>
          <p:cNvSpPr txBox="1"/>
          <p:nvPr/>
        </p:nvSpPr>
        <p:spPr>
          <a:xfrm>
            <a:off x="1331640" y="1556792"/>
            <a:ext cx="6408712" cy="2308324"/>
          </a:xfrm>
          <a:prstGeom prst="rect">
            <a:avLst/>
          </a:prstGeom>
          <a:noFill/>
        </p:spPr>
        <p:txBody>
          <a:bodyPr wrap="square" rtlCol="0">
            <a:spAutoFit/>
          </a:bodyPr>
          <a:lstStyle/>
          <a:p>
            <a:pPr marL="285750" indent="-285750">
              <a:buFont typeface="Wingdings" panose="05000000000000000000" pitchFamily="2" charset="2"/>
              <a:buChar char="v"/>
            </a:pPr>
            <a:r>
              <a:rPr lang="en-GB" dirty="0" smtClean="0"/>
              <a:t>No Planned fire alarms</a:t>
            </a:r>
          </a:p>
          <a:p>
            <a:r>
              <a:rPr lang="en-GB" dirty="0" smtClean="0"/>
              <a:t> </a:t>
            </a:r>
          </a:p>
          <a:p>
            <a:pPr marL="285750" indent="-285750">
              <a:buFont typeface="Wingdings" panose="05000000000000000000" pitchFamily="2" charset="2"/>
              <a:buChar char="v"/>
            </a:pPr>
            <a:r>
              <a:rPr lang="en-GB" dirty="0" smtClean="0"/>
              <a:t>Keep phones on silent</a:t>
            </a:r>
          </a:p>
          <a:p>
            <a:r>
              <a:rPr lang="en-GB" dirty="0" smtClean="0"/>
              <a:t> </a:t>
            </a:r>
          </a:p>
          <a:p>
            <a:pPr marL="285750" indent="-285750">
              <a:buFont typeface="Wingdings" panose="05000000000000000000" pitchFamily="2" charset="2"/>
              <a:buChar char="v"/>
            </a:pPr>
            <a:r>
              <a:rPr lang="en-GB" dirty="0" smtClean="0"/>
              <a:t>Toilets</a:t>
            </a:r>
          </a:p>
          <a:p>
            <a:endParaRPr lang="en-GB" dirty="0" smtClean="0"/>
          </a:p>
          <a:p>
            <a:pPr marL="285750" indent="-285750">
              <a:buFont typeface="Wingdings" panose="05000000000000000000" pitchFamily="2" charset="2"/>
              <a:buChar char="v"/>
            </a:pPr>
            <a:r>
              <a:rPr lang="en-GB" dirty="0" smtClean="0"/>
              <a:t>Tea and coffee</a:t>
            </a:r>
          </a:p>
          <a:p>
            <a:endParaRPr lang="en-GB" dirty="0"/>
          </a:p>
        </p:txBody>
      </p:sp>
    </p:spTree>
    <p:extLst>
      <p:ext uri="{BB962C8B-B14F-4D97-AF65-F5344CB8AC3E}">
        <p14:creationId xmlns:p14="http://schemas.microsoft.com/office/powerpoint/2010/main" val="1139194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Antimicrobial Resistance</a:t>
            </a:r>
            <a:endParaRPr lang="en-GB" dirty="0"/>
          </a:p>
        </p:txBody>
      </p:sp>
      <p:sp>
        <p:nvSpPr>
          <p:cNvPr id="3" name="Subtitle 2"/>
          <p:cNvSpPr>
            <a:spLocks noGrp="1"/>
          </p:cNvSpPr>
          <p:nvPr>
            <p:ph type="subTitle" idx="1"/>
          </p:nvPr>
        </p:nvSpPr>
        <p:spPr/>
        <p:txBody>
          <a:bodyPr/>
          <a:lstStyle/>
          <a:p>
            <a:r>
              <a:rPr lang="en-GB" dirty="0" smtClean="0"/>
              <a:t>Faye Hunter </a:t>
            </a:r>
          </a:p>
          <a:p>
            <a:r>
              <a:rPr lang="en-GB" dirty="0" smtClean="0"/>
              <a:t>Infection Prevention and Control Nurse Advisor </a:t>
            </a:r>
            <a:endParaRPr lang="en-GB" dirty="0"/>
          </a:p>
        </p:txBody>
      </p:sp>
    </p:spTree>
    <p:extLst>
      <p:ext uri="{BB962C8B-B14F-4D97-AF65-F5344CB8AC3E}">
        <p14:creationId xmlns:p14="http://schemas.microsoft.com/office/powerpoint/2010/main" val="38641367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675928"/>
          </a:xfrm>
        </p:spPr>
        <p:txBody>
          <a:bodyPr/>
          <a:lstStyle/>
          <a:p>
            <a:pPr algn="ctr"/>
            <a:r>
              <a:rPr lang="en-GB" dirty="0" smtClean="0"/>
              <a:t>Aims of the session</a:t>
            </a:r>
            <a:endParaRPr lang="en-GB" dirty="0"/>
          </a:p>
        </p:txBody>
      </p:sp>
      <p:sp>
        <p:nvSpPr>
          <p:cNvPr id="3" name="TextBox 2"/>
          <p:cNvSpPr txBox="1"/>
          <p:nvPr/>
        </p:nvSpPr>
        <p:spPr>
          <a:xfrm>
            <a:off x="971600" y="1340768"/>
            <a:ext cx="7128792" cy="3693319"/>
          </a:xfrm>
          <a:prstGeom prst="rect">
            <a:avLst/>
          </a:prstGeom>
          <a:noFill/>
        </p:spPr>
        <p:txBody>
          <a:bodyPr wrap="square" rtlCol="0">
            <a:spAutoFit/>
          </a:bodyPr>
          <a:lstStyle/>
          <a:p>
            <a:pPr>
              <a:lnSpc>
                <a:spcPct val="200000"/>
              </a:lnSpc>
            </a:pPr>
            <a:r>
              <a:rPr lang="en-GB" dirty="0" smtClean="0"/>
              <a:t>By the end of the session you should understand;</a:t>
            </a:r>
          </a:p>
          <a:p>
            <a:pPr marL="285750" indent="-285750">
              <a:lnSpc>
                <a:spcPct val="200000"/>
              </a:lnSpc>
              <a:buFont typeface="Wingdings" panose="05000000000000000000" pitchFamily="2" charset="2"/>
              <a:buChar char="v"/>
            </a:pPr>
            <a:r>
              <a:rPr lang="en-GB" dirty="0" smtClean="0"/>
              <a:t>What AMR is</a:t>
            </a:r>
          </a:p>
          <a:p>
            <a:pPr marL="285750" indent="-285750">
              <a:lnSpc>
                <a:spcPct val="200000"/>
              </a:lnSpc>
              <a:buFont typeface="Wingdings" panose="05000000000000000000" pitchFamily="2" charset="2"/>
              <a:buChar char="v"/>
            </a:pPr>
            <a:r>
              <a:rPr lang="en-GB" dirty="0" smtClean="0"/>
              <a:t>Why is it occurring?</a:t>
            </a:r>
          </a:p>
          <a:p>
            <a:pPr marL="285750" indent="-285750">
              <a:lnSpc>
                <a:spcPct val="200000"/>
              </a:lnSpc>
              <a:buFont typeface="Wingdings" panose="05000000000000000000" pitchFamily="2" charset="2"/>
              <a:buChar char="v"/>
            </a:pPr>
            <a:r>
              <a:rPr lang="en-GB" dirty="0" smtClean="0"/>
              <a:t>Bacteria and its role in AMR</a:t>
            </a:r>
          </a:p>
          <a:p>
            <a:pPr marL="285750" indent="-285750">
              <a:lnSpc>
                <a:spcPct val="200000"/>
              </a:lnSpc>
              <a:buFont typeface="Wingdings" panose="05000000000000000000" pitchFamily="2" charset="2"/>
              <a:buChar char="v"/>
            </a:pPr>
            <a:r>
              <a:rPr lang="en-GB" dirty="0" smtClean="0"/>
              <a:t>What antimicrobial stewardship is</a:t>
            </a:r>
          </a:p>
          <a:p>
            <a:pPr marL="285750" indent="-285750">
              <a:lnSpc>
                <a:spcPct val="200000"/>
              </a:lnSpc>
              <a:buFont typeface="Wingdings" panose="05000000000000000000" pitchFamily="2" charset="2"/>
              <a:buChar char="v"/>
            </a:pPr>
            <a:r>
              <a:rPr lang="en-GB" dirty="0" smtClean="0"/>
              <a:t>Your role in preventing infection </a:t>
            </a:r>
          </a:p>
          <a:p>
            <a:pPr marL="285750" indent="-285750">
              <a:buFont typeface="Wingdings" panose="05000000000000000000" pitchFamily="2" charset="2"/>
              <a:buChar char="v"/>
            </a:pPr>
            <a:endParaRPr lang="en-GB" dirty="0" smtClean="0"/>
          </a:p>
        </p:txBody>
      </p:sp>
    </p:spTree>
    <p:extLst>
      <p:ext uri="{BB962C8B-B14F-4D97-AF65-F5344CB8AC3E}">
        <p14:creationId xmlns:p14="http://schemas.microsoft.com/office/powerpoint/2010/main" val="850929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675928"/>
          </a:xfrm>
        </p:spPr>
        <p:txBody>
          <a:bodyPr/>
          <a:lstStyle/>
          <a:p>
            <a:pPr algn="ctr"/>
            <a:r>
              <a:rPr lang="en-GB" dirty="0" smtClean="0"/>
              <a:t>What is AMR?</a:t>
            </a:r>
            <a:endParaRPr lang="en-GB" dirty="0"/>
          </a:p>
        </p:txBody>
      </p:sp>
      <p:sp>
        <p:nvSpPr>
          <p:cNvPr id="3" name="TextBox 2"/>
          <p:cNvSpPr txBox="1"/>
          <p:nvPr/>
        </p:nvSpPr>
        <p:spPr>
          <a:xfrm>
            <a:off x="827584" y="1196752"/>
            <a:ext cx="7416824" cy="1200329"/>
          </a:xfrm>
          <a:prstGeom prst="rect">
            <a:avLst/>
          </a:prstGeom>
          <a:noFill/>
        </p:spPr>
        <p:txBody>
          <a:bodyPr wrap="square" rtlCol="0">
            <a:spAutoFit/>
          </a:bodyPr>
          <a:lstStyle/>
          <a:p>
            <a:r>
              <a:rPr lang="en-US" dirty="0" smtClean="0"/>
              <a:t>‘</a:t>
            </a:r>
            <a:r>
              <a:rPr lang="en-US" i="1" dirty="0" smtClean="0"/>
              <a:t>Antimicrobial </a:t>
            </a:r>
            <a:r>
              <a:rPr lang="en-US" i="1" dirty="0"/>
              <a:t>resistance arises when the organisms that cause infection evolve ways to survive treatments. The term antimicrobial includes antibiotic, antiprotozoal, antiviral and antifungal </a:t>
            </a:r>
            <a:r>
              <a:rPr lang="en-US" i="1" dirty="0" smtClean="0"/>
              <a:t>medicines’ </a:t>
            </a:r>
            <a:r>
              <a:rPr lang="en-US" dirty="0" smtClean="0"/>
              <a:t>GOV.UK</a:t>
            </a:r>
          </a:p>
        </p:txBody>
      </p:sp>
      <p:pic>
        <p:nvPicPr>
          <p:cNvPr id="3073" name="Picture 1" descr="Infographic showing how antibiotic resistance occurs."/>
          <p:cNvPicPr>
            <a:picLocks noChangeAspect="1" noChangeArrowheads="1"/>
          </p:cNvPicPr>
          <p:nvPr/>
        </p:nvPicPr>
        <p:blipFill rotWithShape="1">
          <a:blip r:embed="rId3">
            <a:extLst>
              <a:ext uri="{28A0092B-C50C-407E-A947-70E740481C1C}">
                <a14:useLocalDpi xmlns:a14="http://schemas.microsoft.com/office/drawing/2010/main" val="0"/>
              </a:ext>
            </a:extLst>
          </a:blip>
          <a:srcRect t="15518" b="16553"/>
          <a:stretch/>
        </p:blipFill>
        <p:spPr bwMode="auto">
          <a:xfrm>
            <a:off x="971600" y="2397081"/>
            <a:ext cx="6785294" cy="29761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822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3073"/>
                                        </p:tgtEl>
                                        <p:attrNameLst>
                                          <p:attrName>style.visibility</p:attrName>
                                        </p:attrNameLst>
                                      </p:cBhvr>
                                      <p:to>
                                        <p:strVal val="visible"/>
                                      </p:to>
                                    </p:set>
                                    <p:animEffect transition="in" filter="fade">
                                      <p:cBhvr>
                                        <p:cTn id="10" dur="500"/>
                                        <p:tgtEl>
                                          <p:spTgt spid="30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675928"/>
          </a:xfrm>
        </p:spPr>
        <p:txBody>
          <a:bodyPr/>
          <a:lstStyle/>
          <a:p>
            <a:pPr algn="ctr"/>
            <a:r>
              <a:rPr lang="en-GB" dirty="0" smtClean="0"/>
              <a:t>Why is AMR a problem?</a:t>
            </a:r>
            <a:endParaRPr lang="en-GB" dirty="0"/>
          </a:p>
        </p:txBody>
      </p:sp>
      <p:sp>
        <p:nvSpPr>
          <p:cNvPr id="4" name="TextBox 3"/>
          <p:cNvSpPr txBox="1"/>
          <p:nvPr/>
        </p:nvSpPr>
        <p:spPr>
          <a:xfrm>
            <a:off x="827584" y="2780928"/>
            <a:ext cx="7416824" cy="646331"/>
          </a:xfrm>
          <a:prstGeom prst="rect">
            <a:avLst/>
          </a:prstGeom>
          <a:noFill/>
        </p:spPr>
        <p:txBody>
          <a:bodyPr wrap="square" rtlCol="0">
            <a:spAutoFit/>
          </a:bodyPr>
          <a:lstStyle/>
          <a:p>
            <a:pPr algn="ctr"/>
            <a:r>
              <a:rPr lang="en-GB" dirty="0">
                <a:hlinkClick r:id="rId3"/>
              </a:rPr>
              <a:t>https://</a:t>
            </a:r>
            <a:r>
              <a:rPr lang="en-GB" dirty="0" smtClean="0">
                <a:hlinkClick r:id="rId3"/>
              </a:rPr>
              <a:t>binged.it/2SM2djy</a:t>
            </a:r>
            <a:endParaRPr lang="en-GB" dirty="0" smtClean="0"/>
          </a:p>
          <a:p>
            <a:pPr algn="ctr"/>
            <a:endParaRPr lang="en-GB" dirty="0"/>
          </a:p>
        </p:txBody>
      </p:sp>
    </p:spTree>
    <p:extLst>
      <p:ext uri="{BB962C8B-B14F-4D97-AF65-F5344CB8AC3E}">
        <p14:creationId xmlns:p14="http://schemas.microsoft.com/office/powerpoint/2010/main" val="35625979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04800"/>
            <a:ext cx="8208912" cy="1107976"/>
          </a:xfrm>
        </p:spPr>
        <p:txBody>
          <a:bodyPr/>
          <a:lstStyle/>
          <a:p>
            <a:pPr algn="ctr"/>
            <a:r>
              <a:rPr lang="en-US" dirty="0"/>
              <a:t>The UK’s 20-year vision for antimicrobial resistance </a:t>
            </a:r>
            <a:endParaRPr lang="en-GB" dirty="0"/>
          </a:p>
        </p:txBody>
      </p:sp>
      <p:sp>
        <p:nvSpPr>
          <p:cNvPr id="3" name="TextBox 2"/>
          <p:cNvSpPr txBox="1"/>
          <p:nvPr/>
        </p:nvSpPr>
        <p:spPr>
          <a:xfrm>
            <a:off x="539552" y="1551158"/>
            <a:ext cx="7992888" cy="4524315"/>
          </a:xfrm>
          <a:prstGeom prst="rect">
            <a:avLst/>
          </a:prstGeom>
          <a:noFill/>
        </p:spPr>
        <p:txBody>
          <a:bodyPr wrap="square" rtlCol="0">
            <a:spAutoFit/>
          </a:bodyPr>
          <a:lstStyle/>
          <a:p>
            <a:r>
              <a:rPr lang="en-US" dirty="0"/>
              <a:t>By 2040, our vision is of a world in which antimicrobial resistance is effectively contained, controlled and mitigated. </a:t>
            </a:r>
            <a:r>
              <a:rPr lang="en-US" dirty="0" smtClean="0"/>
              <a:t>The UK </a:t>
            </a:r>
            <a:r>
              <a:rPr lang="en-US" dirty="0"/>
              <a:t>is determined to sustain its efforts to combat resistance, taking local, national and global 'One-Health' approaches across humans, animals, the environment and food, in line with global ambitions and in collaboration with other nations, partners and the international community.  </a:t>
            </a:r>
            <a:endParaRPr lang="en-US" dirty="0" smtClean="0"/>
          </a:p>
          <a:p>
            <a:endParaRPr lang="en-US" dirty="0"/>
          </a:p>
          <a:p>
            <a:r>
              <a:rPr lang="en-US" dirty="0" smtClean="0"/>
              <a:t>In </a:t>
            </a:r>
            <a:r>
              <a:rPr lang="en-US" dirty="0"/>
              <a:t>the UK, we will contribute to the global effort through:  </a:t>
            </a:r>
            <a:endParaRPr lang="en-US" dirty="0" smtClean="0"/>
          </a:p>
          <a:p>
            <a:pPr marL="285750" indent="-285750">
              <a:buFont typeface="Wingdings" panose="05000000000000000000" pitchFamily="2" charset="2"/>
              <a:buChar char="v"/>
            </a:pPr>
            <a:r>
              <a:rPr lang="en-US" dirty="0" smtClean="0"/>
              <a:t>A </a:t>
            </a:r>
            <a:r>
              <a:rPr lang="en-US" dirty="0"/>
              <a:t>lower burden of </a:t>
            </a:r>
            <a:r>
              <a:rPr lang="en-US" dirty="0" smtClean="0"/>
              <a:t>infection</a:t>
            </a:r>
          </a:p>
          <a:p>
            <a:pPr marL="285750" indent="-285750">
              <a:buFont typeface="Wingdings" panose="05000000000000000000" pitchFamily="2" charset="2"/>
              <a:buChar char="v"/>
            </a:pPr>
            <a:r>
              <a:rPr lang="en-US" dirty="0" smtClean="0"/>
              <a:t>Optimal </a:t>
            </a:r>
            <a:r>
              <a:rPr lang="en-US" dirty="0"/>
              <a:t>use of antimicrobials and good stewardship across all </a:t>
            </a:r>
            <a:r>
              <a:rPr lang="en-US" dirty="0" smtClean="0"/>
              <a:t>sectors. </a:t>
            </a:r>
          </a:p>
          <a:p>
            <a:pPr marL="285750" indent="-285750">
              <a:buFont typeface="Wingdings" panose="05000000000000000000" pitchFamily="2" charset="2"/>
              <a:buChar char="v"/>
            </a:pPr>
            <a:r>
              <a:rPr lang="en-US" dirty="0" smtClean="0"/>
              <a:t>New </a:t>
            </a:r>
            <a:r>
              <a:rPr lang="en-US" dirty="0"/>
              <a:t>diagnostics, therapies, vaccines and interventions in use, and a full antimicrobial resistance research and development pipeline for antimicrobials, alternatives, diagnostics, vaccines and infection prevention across all sectors; with access to new and old technologies for all. </a:t>
            </a:r>
          </a:p>
          <a:p>
            <a:r>
              <a:rPr lang="en-US" dirty="0"/>
              <a:t> </a:t>
            </a:r>
          </a:p>
          <a:p>
            <a:r>
              <a:rPr lang="en-US" dirty="0"/>
              <a:t> </a:t>
            </a:r>
            <a:endParaRPr lang="en-GB" dirty="0"/>
          </a:p>
        </p:txBody>
      </p:sp>
    </p:spTree>
    <p:extLst>
      <p:ext uri="{BB962C8B-B14F-4D97-AF65-F5344CB8AC3E}">
        <p14:creationId xmlns:p14="http://schemas.microsoft.com/office/powerpoint/2010/main" val="1094852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675928"/>
          </a:xfrm>
        </p:spPr>
        <p:txBody>
          <a:bodyPr/>
          <a:lstStyle/>
          <a:p>
            <a:pPr algn="ctr"/>
            <a:r>
              <a:rPr lang="en-GB" dirty="0" smtClean="0"/>
              <a:t>UK 2019-2024 plan</a:t>
            </a:r>
            <a:endParaRPr lang="en-GB" dirty="0"/>
          </a:p>
        </p:txBody>
      </p:sp>
      <p:sp>
        <p:nvSpPr>
          <p:cNvPr id="3" name="TextBox 2"/>
          <p:cNvSpPr txBox="1"/>
          <p:nvPr/>
        </p:nvSpPr>
        <p:spPr>
          <a:xfrm>
            <a:off x="683568" y="1125899"/>
            <a:ext cx="7704856" cy="4524315"/>
          </a:xfrm>
          <a:prstGeom prst="rect">
            <a:avLst/>
          </a:prstGeom>
          <a:noFill/>
        </p:spPr>
        <p:txBody>
          <a:bodyPr wrap="square" rtlCol="0">
            <a:spAutoFit/>
          </a:bodyPr>
          <a:lstStyle/>
          <a:p>
            <a:r>
              <a:rPr lang="en-US" dirty="0"/>
              <a:t>The plan </a:t>
            </a:r>
            <a:r>
              <a:rPr lang="en-US" dirty="0" smtClean="0"/>
              <a:t>focuses </a:t>
            </a:r>
            <a:r>
              <a:rPr lang="en-US" dirty="0"/>
              <a:t>on three key ways of tackling AMR: </a:t>
            </a:r>
            <a:endParaRPr lang="en-US" dirty="0" smtClean="0"/>
          </a:p>
          <a:p>
            <a:pPr marL="285750" indent="-285750">
              <a:buFont typeface="Wingdings" panose="05000000000000000000" pitchFamily="2" charset="2"/>
              <a:buChar char="v"/>
            </a:pPr>
            <a:r>
              <a:rPr lang="en-US" dirty="0" smtClean="0"/>
              <a:t>reducing </a:t>
            </a:r>
            <a:r>
              <a:rPr lang="en-US" dirty="0"/>
              <a:t>need for, and unintentional exposure to, </a:t>
            </a:r>
            <a:r>
              <a:rPr lang="en-US" dirty="0" smtClean="0"/>
              <a:t>antimicrobials </a:t>
            </a:r>
          </a:p>
          <a:p>
            <a:pPr marL="285750" indent="-285750">
              <a:buFont typeface="Wingdings" panose="05000000000000000000" pitchFamily="2" charset="2"/>
              <a:buChar char="v"/>
            </a:pPr>
            <a:r>
              <a:rPr lang="en-US" dirty="0" smtClean="0"/>
              <a:t>optimising </a:t>
            </a:r>
            <a:r>
              <a:rPr lang="en-US" dirty="0"/>
              <a:t>use of </a:t>
            </a:r>
            <a:r>
              <a:rPr lang="en-US" dirty="0" smtClean="0"/>
              <a:t>antimicrobials </a:t>
            </a:r>
          </a:p>
          <a:p>
            <a:pPr marL="285750" indent="-285750">
              <a:buFont typeface="Wingdings" panose="05000000000000000000" pitchFamily="2" charset="2"/>
              <a:buChar char="v"/>
            </a:pPr>
            <a:r>
              <a:rPr lang="en-US" dirty="0" smtClean="0"/>
              <a:t>investing </a:t>
            </a:r>
            <a:r>
              <a:rPr lang="en-US" dirty="0"/>
              <a:t>in innovation, supply and access. </a:t>
            </a:r>
            <a:endParaRPr lang="en-US" dirty="0" smtClean="0"/>
          </a:p>
          <a:p>
            <a:endParaRPr lang="en-US" dirty="0"/>
          </a:p>
          <a:p>
            <a:r>
              <a:rPr lang="en-US" dirty="0" smtClean="0"/>
              <a:t>The </a:t>
            </a:r>
            <a:r>
              <a:rPr lang="en-US" dirty="0"/>
              <a:t>plan also sets out four measures of success to ensure progress towards </a:t>
            </a:r>
            <a:r>
              <a:rPr lang="en-US" dirty="0" smtClean="0"/>
              <a:t>the 20-year </a:t>
            </a:r>
            <a:r>
              <a:rPr lang="en-US" dirty="0"/>
              <a:t>vision. These include, among others, targets to: </a:t>
            </a:r>
          </a:p>
          <a:p>
            <a:pPr marL="285750" indent="-285750">
              <a:buFont typeface="Wingdings" panose="05000000000000000000" pitchFamily="2" charset="2"/>
              <a:buChar char="v"/>
            </a:pPr>
            <a:r>
              <a:rPr lang="en-US" dirty="0"/>
              <a:t>H</a:t>
            </a:r>
            <a:r>
              <a:rPr lang="en-US" dirty="0" smtClean="0"/>
              <a:t>alve </a:t>
            </a:r>
            <a:r>
              <a:rPr lang="en-US" dirty="0"/>
              <a:t>healthcare associated Gram-negative blood stream </a:t>
            </a:r>
            <a:r>
              <a:rPr lang="en-US" dirty="0" smtClean="0"/>
              <a:t>infections </a:t>
            </a:r>
          </a:p>
          <a:p>
            <a:pPr marL="285750" indent="-285750">
              <a:buFont typeface="Wingdings" panose="05000000000000000000" pitchFamily="2" charset="2"/>
              <a:buChar char="v"/>
            </a:pPr>
            <a:r>
              <a:rPr lang="en-US" dirty="0"/>
              <a:t>R</a:t>
            </a:r>
            <a:r>
              <a:rPr lang="en-US" dirty="0" smtClean="0"/>
              <a:t>educe </a:t>
            </a:r>
            <a:r>
              <a:rPr lang="en-US" dirty="0"/>
              <a:t>the number of specific drug-resistant infections in people by 10% by </a:t>
            </a:r>
            <a:r>
              <a:rPr lang="en-US" dirty="0" smtClean="0"/>
              <a:t>2025</a:t>
            </a:r>
          </a:p>
          <a:p>
            <a:pPr marL="285750" indent="-285750">
              <a:buFont typeface="Wingdings" panose="05000000000000000000" pitchFamily="2" charset="2"/>
              <a:buChar char="v"/>
            </a:pPr>
            <a:r>
              <a:rPr lang="en-US" dirty="0" smtClean="0"/>
              <a:t>Reduce UK antimicrobial use in humans by 15% by 2024</a:t>
            </a:r>
          </a:p>
          <a:p>
            <a:pPr marL="285750" indent="-285750">
              <a:buFont typeface="Wingdings" panose="05000000000000000000" pitchFamily="2" charset="2"/>
              <a:buChar char="v"/>
            </a:pPr>
            <a:r>
              <a:rPr lang="en-US" dirty="0" smtClean="0"/>
              <a:t>Reduce UK antibiotic use in food-producing animals by 25% between 2016 and 2020 and define new objectives by 2021 for 2025</a:t>
            </a:r>
          </a:p>
          <a:p>
            <a:pPr marL="285750" indent="-285750">
              <a:buFont typeface="Wingdings" panose="05000000000000000000" pitchFamily="2" charset="2"/>
              <a:buChar char="v"/>
            </a:pPr>
            <a:r>
              <a:rPr lang="en-US" dirty="0" smtClean="0"/>
              <a:t>Be </a:t>
            </a:r>
            <a:r>
              <a:rPr lang="en-US" dirty="0"/>
              <a:t>able to report on the percentage of prescriptions supported by a diagnostic test or decision support tool by 2024. </a:t>
            </a:r>
            <a:endParaRPr lang="en-US" dirty="0" smtClean="0"/>
          </a:p>
          <a:p>
            <a:endParaRPr lang="en-GB" dirty="0"/>
          </a:p>
        </p:txBody>
      </p:sp>
    </p:spTree>
    <p:extLst>
      <p:ext uri="{BB962C8B-B14F-4D97-AF65-F5344CB8AC3E}">
        <p14:creationId xmlns:p14="http://schemas.microsoft.com/office/powerpoint/2010/main" val="413981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500"/>
                                        <p:tgtEl>
                                          <p:spTgt spid="3">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fade">
                                      <p:cBhvr>
                                        <p:cTn id="33" dur="500"/>
                                        <p:tgtEl>
                                          <p:spTgt spid="3">
                                            <p:txEl>
                                              <p:pRg st="9" end="9"/>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animEffect transition="in" filter="fade">
                                      <p:cBhvr>
                                        <p:cTn id="36"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819944"/>
          </a:xfrm>
        </p:spPr>
        <p:txBody>
          <a:bodyPr/>
          <a:lstStyle/>
          <a:p>
            <a:pPr algn="ctr"/>
            <a:r>
              <a:rPr lang="en-GB" dirty="0" smtClean="0"/>
              <a:t>Gram Negative Bacteria</a:t>
            </a:r>
            <a:endParaRPr lang="en-GB" dirty="0"/>
          </a:p>
        </p:txBody>
      </p:sp>
      <p:sp>
        <p:nvSpPr>
          <p:cNvPr id="3" name="TextBox 2"/>
          <p:cNvSpPr txBox="1"/>
          <p:nvPr/>
        </p:nvSpPr>
        <p:spPr>
          <a:xfrm>
            <a:off x="775027" y="1052736"/>
            <a:ext cx="7704856" cy="3416320"/>
          </a:xfrm>
          <a:prstGeom prst="rect">
            <a:avLst/>
          </a:prstGeom>
          <a:noFill/>
        </p:spPr>
        <p:txBody>
          <a:bodyPr wrap="square" rtlCol="0">
            <a:spAutoFit/>
          </a:bodyPr>
          <a:lstStyle/>
          <a:p>
            <a:r>
              <a:rPr lang="en-GB" b="1" dirty="0"/>
              <a:t>What are Gram Negative Bacteria</a:t>
            </a:r>
            <a:r>
              <a:rPr lang="en-GB" b="1" dirty="0" smtClean="0"/>
              <a:t>?</a:t>
            </a:r>
          </a:p>
          <a:p>
            <a:endParaRPr lang="en-GB" altLang="en-US" i="1" dirty="0"/>
          </a:p>
          <a:p>
            <a:pPr marL="285750" indent="-285750">
              <a:buFont typeface="Wingdings" panose="05000000000000000000" pitchFamily="2" charset="2"/>
              <a:buChar char="v"/>
            </a:pPr>
            <a:r>
              <a:rPr lang="it-IT" altLang="en-US" i="1" dirty="0" smtClean="0"/>
              <a:t>E</a:t>
            </a:r>
            <a:r>
              <a:rPr lang="it-IT" altLang="en-US" i="1" dirty="0"/>
              <a:t>. coli, Pseudomonas aeruginosa and Klebsiella </a:t>
            </a:r>
            <a:r>
              <a:rPr lang="it-IT" altLang="en-US" dirty="0"/>
              <a:t>spp. Account for 72% of all Gram negative bloodstream </a:t>
            </a:r>
            <a:r>
              <a:rPr lang="it-IT" altLang="en-US" dirty="0" smtClean="0"/>
              <a:t>infections.</a:t>
            </a:r>
          </a:p>
          <a:p>
            <a:pPr marL="285750" indent="-285750">
              <a:buFont typeface="Wingdings" panose="05000000000000000000" pitchFamily="2" charset="2"/>
              <a:buChar char="v"/>
            </a:pPr>
            <a:endParaRPr lang="it-IT" altLang="en-US" dirty="0"/>
          </a:p>
          <a:p>
            <a:pPr marL="285750" indent="-285750">
              <a:buFont typeface="Wingdings" panose="05000000000000000000" pitchFamily="2" charset="2"/>
              <a:buChar char="v"/>
            </a:pPr>
            <a:r>
              <a:rPr lang="it-IT" altLang="en-US" dirty="0" smtClean="0"/>
              <a:t>E.Coli is the most common cause of UTI’s. Of the diagnosed UTI’s above 70% are community aquired. </a:t>
            </a:r>
          </a:p>
          <a:p>
            <a:pPr marL="285750" indent="-285750">
              <a:buFont typeface="Wingdings" panose="05000000000000000000" pitchFamily="2" charset="2"/>
              <a:buChar char="v"/>
            </a:pPr>
            <a:endParaRPr lang="it-IT" altLang="en-US" dirty="0"/>
          </a:p>
          <a:p>
            <a:pPr marL="285750" indent="-285750">
              <a:buFont typeface="Wingdings" panose="05000000000000000000" pitchFamily="2" charset="2"/>
              <a:buChar char="v"/>
            </a:pPr>
            <a:r>
              <a:rPr lang="it-IT" altLang="en-US" dirty="0" smtClean="0"/>
              <a:t>Gram </a:t>
            </a:r>
            <a:r>
              <a:rPr lang="it-IT" altLang="en-US" dirty="0"/>
              <a:t>negative bacteria have a greater ability to learn or acquire resistence to antibiotic </a:t>
            </a:r>
            <a:r>
              <a:rPr lang="it-IT" altLang="en-US" dirty="0" smtClean="0"/>
              <a:t>therapies. </a:t>
            </a:r>
          </a:p>
          <a:p>
            <a:pPr marL="285750" indent="-285750">
              <a:buFont typeface="Wingdings" panose="05000000000000000000" pitchFamily="2" charset="2"/>
              <a:buChar char="v"/>
            </a:pPr>
            <a:endParaRPr lang="it-IT" dirty="0"/>
          </a:p>
          <a:p>
            <a:pPr marL="285750" indent="-285750">
              <a:buFont typeface="Wingdings" panose="05000000000000000000" pitchFamily="2" charset="2"/>
              <a:buChar char="v"/>
            </a:pPr>
            <a:r>
              <a:rPr lang="it-IT" dirty="0" smtClean="0"/>
              <a:t>Only a few antibiotics will work for gram negative infections. </a:t>
            </a:r>
            <a:endParaRPr lang="en-GB" dirty="0"/>
          </a:p>
        </p:txBody>
      </p:sp>
    </p:spTree>
    <p:extLst>
      <p:ext uri="{BB962C8B-B14F-4D97-AF65-F5344CB8AC3E}">
        <p14:creationId xmlns:p14="http://schemas.microsoft.com/office/powerpoint/2010/main" val="1991566583"/>
      </p:ext>
    </p:extLst>
  </p:cSld>
  <p:clrMapOvr>
    <a:masterClrMapping/>
  </p:clrMapOvr>
  <p:timing>
    <p:tnLst>
      <p:par>
        <p:cTn id="1" dur="indefinite" restart="never" nodeType="tmRoot"/>
      </p:par>
    </p:tnLst>
  </p:timing>
</p:sld>
</file>

<file path=ppt/theme/theme1.xml><?xml version="1.0" encoding="utf-8"?>
<a:theme xmlns:a="http://schemas.openxmlformats.org/drawingml/2006/main" name="LCC Powerpoint Them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LCC Powerpoint Theme</Template>
  <TotalTime>1282</TotalTime>
  <Words>1463</Words>
  <Application>Microsoft Office PowerPoint</Application>
  <PresentationFormat>On-screen Show (4:3)</PresentationFormat>
  <Paragraphs>137</Paragraphs>
  <Slides>18</Slides>
  <Notes>10</Notes>
  <HiddenSlides>0</HiddenSlides>
  <MMClips>0</MMClips>
  <ScaleCrop>false</ScaleCrop>
  <HeadingPairs>
    <vt:vector size="4" baseType="variant">
      <vt:variant>
        <vt:lpstr>Theme</vt:lpstr>
      </vt:variant>
      <vt:variant>
        <vt:i4>5</vt:i4>
      </vt:variant>
      <vt:variant>
        <vt:lpstr>Slide Titles</vt:lpstr>
      </vt:variant>
      <vt:variant>
        <vt:i4>18</vt:i4>
      </vt:variant>
    </vt:vector>
  </HeadingPairs>
  <TitlesOfParts>
    <vt:vector size="23" baseType="lpstr">
      <vt:lpstr>LCC Powerpoint Theme</vt:lpstr>
      <vt:lpstr>Office Theme</vt:lpstr>
      <vt:lpstr>1_Office Theme</vt:lpstr>
      <vt:lpstr>2_Office Theme</vt:lpstr>
      <vt:lpstr>3_Office Theme</vt:lpstr>
      <vt:lpstr>Mark Q1 Workbooks – 15 minutes</vt:lpstr>
      <vt:lpstr>Housekeeping</vt:lpstr>
      <vt:lpstr>Antimicrobial Resistance</vt:lpstr>
      <vt:lpstr>Aims of the session</vt:lpstr>
      <vt:lpstr>What is AMR?</vt:lpstr>
      <vt:lpstr>Why is AMR a problem?</vt:lpstr>
      <vt:lpstr>The UK’s 20-year vision for antimicrobial resistance </vt:lpstr>
      <vt:lpstr>UK 2019-2024 plan</vt:lpstr>
      <vt:lpstr>Gram Negative Bacteria</vt:lpstr>
      <vt:lpstr>PowerPoint Presentation</vt:lpstr>
      <vt:lpstr>Antimicrobial Stewardship</vt:lpstr>
      <vt:lpstr>PHE campaign</vt:lpstr>
      <vt:lpstr>Clostridium Difficile </vt:lpstr>
      <vt:lpstr>PowerPoint Presentation</vt:lpstr>
      <vt:lpstr>Preventing infections – Your Role</vt:lpstr>
      <vt:lpstr>PowerPoint Presentation</vt:lpstr>
      <vt:lpstr>Activity </vt:lpstr>
      <vt:lpstr>PowerPoint Presentation</vt:lpstr>
    </vt:vector>
  </TitlesOfParts>
  <Company>Lincolnshire County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Faye Hunter</dc:creator>
  <cp:lastModifiedBy>Faye Hunter</cp:lastModifiedBy>
  <cp:revision>75</cp:revision>
  <dcterms:created xsi:type="dcterms:W3CDTF">2019-02-14T13:04:51Z</dcterms:created>
  <dcterms:modified xsi:type="dcterms:W3CDTF">2019-10-03T12:12:50Z</dcterms:modified>
</cp:coreProperties>
</file>