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2D93-9CE9-4CCB-9663-6CB73C2D7A2A}" type="datetimeFigureOut">
              <a:rPr lang="en-GB" smtClean="0"/>
              <a:pPr/>
              <a:t>2/21/16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9448-DDC3-4198-9D0E-CCA459F8C6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2D93-9CE9-4CCB-9663-6CB73C2D7A2A}" type="datetimeFigureOut">
              <a:rPr lang="en-GB" smtClean="0"/>
              <a:pPr/>
              <a:t>2/21/16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9448-DDC3-4198-9D0E-CCA459F8C6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2D93-9CE9-4CCB-9663-6CB73C2D7A2A}" type="datetimeFigureOut">
              <a:rPr lang="en-GB" smtClean="0"/>
              <a:pPr/>
              <a:t>2/21/16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9448-DDC3-4198-9D0E-CCA459F8C6EC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2D93-9CE9-4CCB-9663-6CB73C2D7A2A}" type="datetimeFigureOut">
              <a:rPr lang="en-GB" smtClean="0"/>
              <a:pPr/>
              <a:t>2/21/16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9448-DDC3-4198-9D0E-CCA459F8C6E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2D93-9CE9-4CCB-9663-6CB73C2D7A2A}" type="datetimeFigureOut">
              <a:rPr lang="en-GB" smtClean="0"/>
              <a:pPr/>
              <a:t>2/21/16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9448-DDC3-4198-9D0E-CCA459F8C6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2D93-9CE9-4CCB-9663-6CB73C2D7A2A}" type="datetimeFigureOut">
              <a:rPr lang="en-GB" smtClean="0"/>
              <a:pPr/>
              <a:t>2/21/16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9448-DDC3-4198-9D0E-CCA459F8C6E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2D93-9CE9-4CCB-9663-6CB73C2D7A2A}" type="datetimeFigureOut">
              <a:rPr lang="en-GB" smtClean="0"/>
              <a:pPr/>
              <a:t>2/21/16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9448-DDC3-4198-9D0E-CCA459F8C6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2D93-9CE9-4CCB-9663-6CB73C2D7A2A}" type="datetimeFigureOut">
              <a:rPr lang="en-GB" smtClean="0"/>
              <a:pPr/>
              <a:t>2/21/16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9448-DDC3-4198-9D0E-CCA459F8C6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2D93-9CE9-4CCB-9663-6CB73C2D7A2A}" type="datetimeFigureOut">
              <a:rPr lang="en-GB" smtClean="0"/>
              <a:pPr/>
              <a:t>2/21/16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9448-DDC3-4198-9D0E-CCA459F8C6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2D93-9CE9-4CCB-9663-6CB73C2D7A2A}" type="datetimeFigureOut">
              <a:rPr lang="en-GB" smtClean="0"/>
              <a:pPr/>
              <a:t>2/21/16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9448-DDC3-4198-9D0E-CCA459F8C6E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2D93-9CE9-4CCB-9663-6CB73C2D7A2A}" type="datetimeFigureOut">
              <a:rPr lang="en-GB" smtClean="0"/>
              <a:pPr/>
              <a:t>2/21/16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9448-DDC3-4198-9D0E-CCA459F8C6E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68B2D93-9CE9-4CCB-9663-6CB73C2D7A2A}" type="datetimeFigureOut">
              <a:rPr lang="en-GB" smtClean="0"/>
              <a:pPr/>
              <a:t>2/21/16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0709448-DDC3-4198-9D0E-CCA459F8C6E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lchs.shs@nhs.ne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Relate New Pathway and Guidance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7" descr="Lincolnshire Community Health Services 1 line 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04812"/>
            <a:ext cx="47962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11758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Liquidation </a:t>
            </a:r>
            <a:r>
              <a:rPr lang="en-GB" sz="3600" dirty="0" smtClean="0"/>
              <a:t>of RELATE</a:t>
            </a:r>
            <a:r>
              <a:rPr lang="en-GB" sz="3600" dirty="0" smtClean="0"/>
              <a:t> </a:t>
            </a:r>
            <a:r>
              <a:rPr lang="en-GB" sz="3600" dirty="0" smtClean="0"/>
              <a:t>L</a:t>
            </a:r>
            <a:r>
              <a:rPr lang="en-GB" sz="3600" dirty="0" smtClean="0"/>
              <a:t>incolnshire </a:t>
            </a:r>
            <a:r>
              <a:rPr lang="en-GB" sz="3600" dirty="0" smtClean="0"/>
              <a:t>last year</a:t>
            </a:r>
            <a:endParaRPr lang="en-GB" sz="3600" dirty="0"/>
          </a:p>
          <a:p>
            <a:r>
              <a:rPr lang="en-GB" sz="3600" dirty="0" smtClean="0"/>
              <a:t>Co ordinated appropriate referrals into</a:t>
            </a:r>
            <a:r>
              <a:rPr lang="en-GB" sz="3600" dirty="0" smtClean="0"/>
              <a:t> </a:t>
            </a:r>
            <a:r>
              <a:rPr lang="en-GB" sz="3600" dirty="0" smtClean="0"/>
              <a:t>psychosexual therapy</a:t>
            </a:r>
            <a:r>
              <a:rPr lang="en-GB" sz="3600" dirty="0" smtClean="0"/>
              <a:t> </a:t>
            </a:r>
            <a:r>
              <a:rPr lang="en-GB" sz="3600" dirty="0" smtClean="0"/>
              <a:t>service now offered via RELATE UK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change?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8347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LISH</a:t>
            </a:r>
            <a:r>
              <a:rPr lang="en-GB" dirty="0" smtClean="0"/>
              <a:t> </a:t>
            </a:r>
            <a:r>
              <a:rPr lang="en-GB" dirty="0" smtClean="0"/>
              <a:t>now tasked with triaging referrals into PST from</a:t>
            </a:r>
            <a:r>
              <a:rPr lang="en-GB" dirty="0" smtClean="0"/>
              <a:t> </a:t>
            </a:r>
            <a:r>
              <a:rPr lang="en-GB" dirty="0" smtClean="0"/>
              <a:t>GUM</a:t>
            </a:r>
            <a:r>
              <a:rPr lang="en-GB" dirty="0" smtClean="0"/>
              <a:t>, </a:t>
            </a:r>
            <a:r>
              <a:rPr lang="en-GB" dirty="0" smtClean="0"/>
              <a:t>GPs and other health professionals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Delivered </a:t>
            </a:r>
            <a:r>
              <a:rPr lang="en-GB" dirty="0" smtClean="0"/>
              <a:t>by RELATE UK now using same experienced</a:t>
            </a:r>
            <a:r>
              <a:rPr lang="en-GB" dirty="0" smtClean="0"/>
              <a:t> </a:t>
            </a:r>
            <a:r>
              <a:rPr lang="en-GB" dirty="0" smtClean="0"/>
              <a:t>&amp;</a:t>
            </a:r>
            <a:r>
              <a:rPr lang="en-GB" dirty="0" smtClean="0"/>
              <a:t> </a:t>
            </a:r>
            <a:r>
              <a:rPr lang="en-GB" dirty="0" smtClean="0"/>
              <a:t>qualified psychosexual counsellors as previously (male and female)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Triage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48893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Referral in via </a:t>
            </a:r>
            <a:r>
              <a:rPr lang="en-GB" dirty="0" smtClean="0"/>
              <a:t>letter or email (</a:t>
            </a:r>
            <a:r>
              <a:rPr lang="en-GB" dirty="0" smtClean="0">
                <a:hlinkClick r:id="rId2"/>
              </a:rPr>
              <a:t>lchs.shs@nhs.net</a:t>
            </a:r>
            <a:r>
              <a:rPr lang="en-GB" dirty="0" smtClean="0"/>
              <a:t>) secure</a:t>
            </a:r>
          </a:p>
          <a:p>
            <a:r>
              <a:rPr lang="en-GB" dirty="0" smtClean="0"/>
              <a:t>Case reviewed against </a:t>
            </a:r>
            <a:r>
              <a:rPr lang="en-GB" dirty="0" smtClean="0"/>
              <a:t>guidelines </a:t>
            </a:r>
            <a:r>
              <a:rPr lang="en-GB" dirty="0" smtClean="0"/>
              <a:t>&amp;</a:t>
            </a:r>
            <a:r>
              <a:rPr lang="en-GB" dirty="0" smtClean="0"/>
              <a:t> </a:t>
            </a:r>
            <a:r>
              <a:rPr lang="en-GB" dirty="0" smtClean="0"/>
              <a:t>missing information </a:t>
            </a:r>
            <a:r>
              <a:rPr lang="en-GB" dirty="0" smtClean="0"/>
              <a:t>and/or pre-referral </a:t>
            </a:r>
            <a:r>
              <a:rPr lang="en-GB" dirty="0" smtClean="0"/>
              <a:t>tests will be requested first if needed</a:t>
            </a:r>
          </a:p>
          <a:p>
            <a:r>
              <a:rPr lang="en-GB" dirty="0" smtClean="0"/>
              <a:t>Appropriate referrals forwarded via secure </a:t>
            </a:r>
            <a:r>
              <a:rPr lang="en-GB" dirty="0" smtClean="0"/>
              <a:t>email to RELATE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01818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97767291"/>
              </p:ext>
            </p:extLst>
          </p:nvPr>
        </p:nvGraphicFramePr>
        <p:xfrm>
          <a:off x="899592" y="1844824"/>
          <a:ext cx="7488832" cy="32217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7448"/>
                <a:gridCol w="3881384"/>
              </a:tblGrid>
              <a:tr h="1736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Erectile problems</a:t>
                      </a:r>
                      <a:endParaRPr lang="en-GB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21" marR="439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 smtClean="0">
                          <a:effectLst/>
                        </a:rPr>
                        <a:t>Fasting </a:t>
                      </a:r>
                      <a:r>
                        <a:rPr lang="en-GB" sz="1050" dirty="0">
                          <a:effectLst/>
                        </a:rPr>
                        <a:t>Blood Sugar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Fasting Lipids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Fasting morning testosterone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Treat any underlying abnormality or refer as appropriate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If no abnormal results treat with oral therapies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If fail refer onwards to urology lead ED service</a:t>
                      </a:r>
                      <a:endParaRPr lang="en-GB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21" marR="43921" marT="0" marB="0"/>
                </a:tc>
              </a:tr>
              <a:tr h="868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Desire Disorders</a:t>
                      </a:r>
                      <a:endParaRPr lang="en-GB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21" marR="439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Include history of all current medications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Thyroid Function tests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Testosterone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Haemoglobin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Random Blood </a:t>
                      </a:r>
                      <a:r>
                        <a:rPr lang="en-GB" sz="1050" dirty="0" smtClean="0">
                          <a:effectLst/>
                        </a:rPr>
                        <a:t>Sugar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21" marR="43921" marT="0" marB="0"/>
                </a:tc>
              </a:tr>
            </a:tbl>
          </a:graphicData>
        </a:graphic>
      </p:graphicFrame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/>
          <a:lstStyle/>
          <a:p>
            <a:r>
              <a:rPr lang="en-GB" dirty="0" smtClean="0"/>
              <a:t>Pre-referral tests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9809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1870919"/>
              </p:ext>
            </p:extLst>
          </p:nvPr>
        </p:nvGraphicFramePr>
        <p:xfrm>
          <a:off x="1331640" y="938440"/>
          <a:ext cx="6480720" cy="518804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316337"/>
                <a:gridCol w="3164383"/>
              </a:tblGrid>
              <a:tr h="966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Dyspareunia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4" marR="417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Exclude infection, gynaecological or other physical causes. If purely pain related then consider pain management and/or gynaecological physio. If significant psychological impact refer to PST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4" marR="41704" marT="0" marB="0"/>
                </a:tc>
              </a:tr>
              <a:tr h="383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Vaginismus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4" marR="417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If you feel the issue is purely psychological there is no need for a pre-referral examination </a:t>
                      </a:r>
                      <a:r>
                        <a:rPr lang="en-GB" sz="1000" dirty="0" smtClean="0">
                          <a:effectLst/>
                        </a:rPr>
                        <a:t>screen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4" marR="41704" marT="0" marB="0"/>
                </a:tc>
              </a:tr>
              <a:tr h="999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Anorgasmia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4" marR="417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Include in history all current medications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Thyroid function tests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Random blood glucose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Haemoglobin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FSH/LH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Random blood </a:t>
                      </a:r>
                      <a:r>
                        <a:rPr lang="en-GB" sz="1000" dirty="0" smtClean="0">
                          <a:effectLst/>
                        </a:rPr>
                        <a:t>glucose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4" marR="41704" marT="0" marB="0"/>
                </a:tc>
              </a:tr>
              <a:tr h="1191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Desire disorders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4" marR="417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Include in history all current medications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Thyroid function tests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Testosterone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Serum prolactin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Haemoglobin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FSH/LH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Random blood </a:t>
                      </a:r>
                      <a:r>
                        <a:rPr lang="en-GB" sz="1000" dirty="0" smtClean="0">
                          <a:effectLst/>
                        </a:rPr>
                        <a:t>glucose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4" marR="4170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2408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Currently RELATE have use of rooms at </a:t>
            </a:r>
            <a:r>
              <a:rPr lang="en-GB" dirty="0" err="1" smtClean="0"/>
              <a:t>Welton</a:t>
            </a:r>
            <a:r>
              <a:rPr lang="en-GB" dirty="0" smtClean="0"/>
              <a:t> House in Lincoln and Grantham GUM clinic</a:t>
            </a:r>
          </a:p>
          <a:p>
            <a:endParaRPr lang="en-GB" dirty="0" smtClean="0"/>
          </a:p>
          <a:p>
            <a:r>
              <a:rPr lang="en-GB" dirty="0" smtClean="0"/>
              <a:t>Erectile dysfunction will be managed via urology and/or GP</a:t>
            </a:r>
          </a:p>
          <a:p>
            <a:endParaRPr lang="en-GB" dirty="0" smtClean="0"/>
          </a:p>
          <a:p>
            <a:r>
              <a:rPr lang="en-GB" dirty="0" err="1" smtClean="0"/>
              <a:t>Dyspareuria</a:t>
            </a:r>
            <a:r>
              <a:rPr lang="en-GB" dirty="0" smtClean="0"/>
              <a:t> </a:t>
            </a:r>
            <a:r>
              <a:rPr lang="en-GB" dirty="0" smtClean="0"/>
              <a:t>will be managed by GP/Pain clinic and/or gynaecological </a:t>
            </a:r>
            <a:r>
              <a:rPr lang="en-GB" dirty="0" smtClean="0"/>
              <a:t>physiotherapist and/or GUM 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17191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133600"/>
            <a:ext cx="7408333" cy="4068763"/>
          </a:xfrm>
        </p:spPr>
        <p:txBody>
          <a:bodyPr>
            <a:normAutofit/>
          </a:bodyPr>
          <a:lstStyle/>
          <a:p>
            <a:r>
              <a:rPr lang="en-GB" dirty="0" smtClean="0"/>
              <a:t>NHS.NET generic email account will be monitored by HA team daily and referrals will be dealt with as soon as they come in</a:t>
            </a:r>
            <a:r>
              <a:rPr lang="en-GB" dirty="0" smtClean="0"/>
              <a:t>.</a:t>
            </a:r>
          </a:p>
          <a:p>
            <a:r>
              <a:rPr lang="en-GB" dirty="0" smtClean="0"/>
              <a:t>At the moment RELATE has capacity to see clients within a few weeks of referral. This is likely to change as more referrals are made</a:t>
            </a:r>
          </a:p>
          <a:p>
            <a:r>
              <a:rPr lang="en-GB" dirty="0" smtClean="0"/>
              <a:t>Triage aims to ensure referrals are appropriate which will keep list of those waiting for PST minimal</a:t>
            </a:r>
          </a:p>
          <a:p>
            <a:r>
              <a:rPr lang="en-GB" dirty="0" smtClean="0"/>
              <a:t>RELATE will offer up to 12 sessions per client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956116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138</TotalTime>
  <Words>382</Words>
  <Application>Microsoft Macintosh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Relate New Pathway and Guidance</vt:lpstr>
      <vt:lpstr>Why change?</vt:lpstr>
      <vt:lpstr>Triage</vt:lpstr>
      <vt:lpstr>HOW?</vt:lpstr>
      <vt:lpstr>Pre-referral tests</vt:lpstr>
      <vt:lpstr>Slide 6</vt:lpstr>
      <vt:lpstr>WHERE?</vt:lpstr>
      <vt:lpstr>When?</vt:lpstr>
    </vt:vector>
  </TitlesOfParts>
  <Company>Lincolnshire NHS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for SHS Update</dc:title>
  <dc:creator>Oliver Helen (LCHS)</dc:creator>
  <cp:lastModifiedBy>Katharine Gossiel</cp:lastModifiedBy>
  <cp:revision>14</cp:revision>
  <dcterms:created xsi:type="dcterms:W3CDTF">2016-02-21T22:49:17Z</dcterms:created>
  <dcterms:modified xsi:type="dcterms:W3CDTF">2016-02-21T23:06:40Z</dcterms:modified>
</cp:coreProperties>
</file>